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365" r:id="rId7"/>
    <p:sldId id="392" r:id="rId8"/>
    <p:sldId id="366" r:id="rId9"/>
    <p:sldId id="393" r:id="rId10"/>
    <p:sldId id="368" r:id="rId11"/>
    <p:sldId id="369" r:id="rId12"/>
    <p:sldId id="370" r:id="rId13"/>
    <p:sldId id="371" r:id="rId14"/>
    <p:sldId id="372" r:id="rId15"/>
    <p:sldId id="373" r:id="rId16"/>
    <p:sldId id="262" r:id="rId17"/>
    <p:sldId id="263" r:id="rId18"/>
    <p:sldId id="264" r:id="rId19"/>
    <p:sldId id="265" r:id="rId20"/>
    <p:sldId id="266" r:id="rId21"/>
    <p:sldId id="389" r:id="rId22"/>
    <p:sldId id="267" r:id="rId23"/>
    <p:sldId id="269" r:id="rId24"/>
    <p:sldId id="270" r:id="rId25"/>
    <p:sldId id="386" r:id="rId26"/>
    <p:sldId id="387" r:id="rId27"/>
    <p:sldId id="324" r:id="rId28"/>
    <p:sldId id="325" r:id="rId29"/>
    <p:sldId id="326" r:id="rId30"/>
    <p:sldId id="394" r:id="rId31"/>
    <p:sldId id="395" r:id="rId32"/>
    <p:sldId id="273" r:id="rId33"/>
    <p:sldId id="302" r:id="rId34"/>
    <p:sldId id="274" r:id="rId35"/>
    <p:sldId id="275" r:id="rId36"/>
    <p:sldId id="276" r:id="rId37"/>
    <p:sldId id="277" r:id="rId38"/>
    <p:sldId id="278" r:id="rId39"/>
    <p:sldId id="279" r:id="rId40"/>
    <p:sldId id="382" r:id="rId41"/>
    <p:sldId id="383" r:id="rId42"/>
    <p:sldId id="381" r:id="rId43"/>
    <p:sldId id="280" r:id="rId44"/>
    <p:sldId id="363" r:id="rId45"/>
    <p:sldId id="281" r:id="rId46"/>
    <p:sldId id="384" r:id="rId47"/>
    <p:sldId id="282" r:id="rId48"/>
    <p:sldId id="283" r:id="rId49"/>
    <p:sldId id="284" r:id="rId50"/>
    <p:sldId id="285" r:id="rId51"/>
    <p:sldId id="286" r:id="rId52"/>
    <p:sldId id="287" r:id="rId53"/>
    <p:sldId id="288" r:id="rId54"/>
    <p:sldId id="289" r:id="rId55"/>
    <p:sldId id="290" r:id="rId56"/>
    <p:sldId id="303" r:id="rId57"/>
    <p:sldId id="304" r:id="rId58"/>
    <p:sldId id="305" r:id="rId59"/>
    <p:sldId id="306" r:id="rId60"/>
    <p:sldId id="307" r:id="rId61"/>
    <p:sldId id="308" r:id="rId62"/>
    <p:sldId id="309" r:id="rId63"/>
    <p:sldId id="310" r:id="rId64"/>
    <p:sldId id="312" r:id="rId65"/>
    <p:sldId id="313" r:id="rId66"/>
    <p:sldId id="314" r:id="rId67"/>
    <p:sldId id="315" r:id="rId68"/>
    <p:sldId id="316" r:id="rId69"/>
    <p:sldId id="317" r:id="rId70"/>
    <p:sldId id="318" r:id="rId71"/>
    <p:sldId id="319" r:id="rId72"/>
    <p:sldId id="320" r:id="rId73"/>
    <p:sldId id="321" r:id="rId74"/>
    <p:sldId id="322" r:id="rId75"/>
    <p:sldId id="292" r:id="rId76"/>
    <p:sldId id="293" r:id="rId77"/>
    <p:sldId id="294" r:id="rId78"/>
    <p:sldId id="295" r:id="rId79"/>
    <p:sldId id="296" r:id="rId80"/>
    <p:sldId id="297" r:id="rId81"/>
    <p:sldId id="298" r:id="rId82"/>
    <p:sldId id="299" r:id="rId83"/>
    <p:sldId id="300" r:id="rId84"/>
    <p:sldId id="390" r:id="rId85"/>
    <p:sldId id="391" r:id="rId86"/>
    <p:sldId id="396" r:id="rId87"/>
    <p:sldId id="397" r:id="rId88"/>
    <p:sldId id="398" r:id="rId89"/>
    <p:sldId id="400" r:id="rId90"/>
    <p:sldId id="401" r:id="rId91"/>
    <p:sldId id="402" r:id="rId92"/>
    <p:sldId id="403" r:id="rId93"/>
    <p:sldId id="404" r:id="rId94"/>
    <p:sldId id="405" r:id="rId95"/>
    <p:sldId id="399" r:id="rId96"/>
    <p:sldId id="406" r:id="rId97"/>
    <p:sldId id="427" r:id="rId98"/>
    <p:sldId id="407" r:id="rId99"/>
    <p:sldId id="409" r:id="rId100"/>
    <p:sldId id="410" r:id="rId101"/>
    <p:sldId id="411" r:id="rId102"/>
    <p:sldId id="412" r:id="rId103"/>
    <p:sldId id="413" r:id="rId104"/>
    <p:sldId id="414" r:id="rId105"/>
    <p:sldId id="415" r:id="rId106"/>
    <p:sldId id="416" r:id="rId107"/>
    <p:sldId id="417" r:id="rId108"/>
    <p:sldId id="418" r:id="rId109"/>
    <p:sldId id="419" r:id="rId110"/>
    <p:sldId id="420" r:id="rId111"/>
    <p:sldId id="421" r:id="rId112"/>
    <p:sldId id="422" r:id="rId113"/>
    <p:sldId id="423" r:id="rId114"/>
    <p:sldId id="424" r:id="rId115"/>
    <p:sldId id="425" r:id="rId116"/>
    <p:sldId id="426" r:id="rId117"/>
    <p:sldId id="428" r:id="rId118"/>
    <p:sldId id="429" r:id="rId119"/>
    <p:sldId id="430" r:id="rId120"/>
    <p:sldId id="431" r:id="rId121"/>
    <p:sldId id="329" r:id="rId122"/>
    <p:sldId id="432" r:id="rId123"/>
    <p:sldId id="330" r:id="rId124"/>
    <p:sldId id="433" r:id="rId125"/>
    <p:sldId id="434" r:id="rId126"/>
    <p:sldId id="435" r:id="rId127"/>
    <p:sldId id="436" r:id="rId128"/>
    <p:sldId id="437" r:id="rId129"/>
    <p:sldId id="301" r:id="rId130"/>
    <p:sldId id="438" r:id="rId131"/>
    <p:sldId id="439" r:id="rId132"/>
    <p:sldId id="440" r:id="rId133"/>
    <p:sldId id="441" r:id="rId134"/>
    <p:sldId id="442" r:id="rId135"/>
    <p:sldId id="443" r:id="rId136"/>
    <p:sldId id="444" r:id="rId1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1044;&#1080;&#1072;&#1075;&#1088;&#1072;&#1084;&#1084;&#1072;%20&#1074;%20Microsoft%20Office%20PowerPoint"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1044;&#1080;&#1072;&#1075;&#1088;&#1072;&#1084;&#1084;&#1072;%20&#1074;%20Microsoft%20Office%20PowerPoint"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0"/>
    <c:view3D>
      <c:rotX val="30"/>
      <c:rotY val="0"/>
      <c:rAngAx val="0"/>
    </c:view3D>
    <c:floor>
      <c:thickness val="0"/>
    </c:floor>
    <c:sideWall>
      <c:thickness val="0"/>
    </c:sideWall>
    <c:backWall>
      <c:thickness val="0"/>
    </c:backWall>
    <c:plotArea>
      <c:layout>
        <c:manualLayout>
          <c:layoutTarget val="inner"/>
          <c:xMode val="edge"/>
          <c:yMode val="edge"/>
          <c:x val="3.7861409056151889E-4"/>
          <c:y val="0"/>
          <c:w val="0.67757352181371044"/>
          <c:h val="0.94338620172478438"/>
        </c:manualLayout>
      </c:layout>
      <c:pie3DChart>
        <c:varyColors val="1"/>
        <c:ser>
          <c:idx val="2"/>
          <c:order val="1"/>
          <c:explosion val="29"/>
          <c:dPt>
            <c:idx val="0"/>
            <c:bubble3D val="0"/>
            <c:spPr>
              <a:gradFill>
                <a:gsLst>
                  <a:gs pos="0">
                    <a:srgbClr val="FF3399"/>
                  </a:gs>
                  <a:gs pos="25000">
                    <a:srgbClr val="FF6633"/>
                  </a:gs>
                  <a:gs pos="50000">
                    <a:srgbClr val="FFFF00"/>
                  </a:gs>
                  <a:gs pos="75000">
                    <a:srgbClr val="01A78F"/>
                  </a:gs>
                  <a:gs pos="100000">
                    <a:srgbClr val="3366FF"/>
                  </a:gs>
                </a:gsLst>
                <a:lin ang="2700000" scaled="0"/>
              </a:gradFill>
            </c:spPr>
            <c:extLst>
              <c:ext xmlns:c16="http://schemas.microsoft.com/office/drawing/2014/chart" uri="{C3380CC4-5D6E-409C-BE32-E72D297353CC}">
                <c16:uniqueId val="{00000000-AF1C-4CD3-AFA7-638DF5646D9B}"/>
              </c:ext>
            </c:extLst>
          </c:dPt>
          <c:dPt>
            <c:idx val="1"/>
            <c:bubble3D val="0"/>
            <c:spPr>
              <a:gradFill>
                <a:gsLst>
                  <a:gs pos="0">
                    <a:srgbClr val="CCCCFF"/>
                  </a:gs>
                  <a:gs pos="17999">
                    <a:srgbClr val="99CCFF"/>
                  </a:gs>
                  <a:gs pos="36000">
                    <a:srgbClr val="9966FF"/>
                  </a:gs>
                  <a:gs pos="61000">
                    <a:srgbClr val="CC99FF"/>
                  </a:gs>
                  <a:gs pos="82001">
                    <a:srgbClr val="99CCFF"/>
                  </a:gs>
                  <a:gs pos="100000">
                    <a:srgbClr val="CCCCFF"/>
                  </a:gs>
                </a:gsLst>
                <a:lin ang="2700000" scaled="0"/>
              </a:gradFill>
            </c:spPr>
            <c:extLst>
              <c:ext xmlns:c16="http://schemas.microsoft.com/office/drawing/2014/chart" uri="{C3380CC4-5D6E-409C-BE32-E72D297353CC}">
                <c16:uniqueId val="{00000001-AF1C-4CD3-AFA7-638DF5646D9B}"/>
              </c:ext>
            </c:extLst>
          </c:dPt>
          <c:dPt>
            <c:idx val="2"/>
            <c:bubble3D val="0"/>
            <c:spPr>
              <a:gradFill>
                <a:gsLst>
                  <a:gs pos="0">
                    <a:srgbClr val="D6B19C"/>
                  </a:gs>
                  <a:gs pos="30000">
                    <a:srgbClr val="D49E6C"/>
                  </a:gs>
                  <a:gs pos="70000">
                    <a:srgbClr val="A65528"/>
                  </a:gs>
                  <a:gs pos="100000">
                    <a:srgbClr val="663012"/>
                  </a:gs>
                </a:gsLst>
                <a:lin ang="2700000" scaled="0"/>
              </a:gradFill>
            </c:spPr>
            <c:extLst>
              <c:ext xmlns:c16="http://schemas.microsoft.com/office/drawing/2014/chart" uri="{C3380CC4-5D6E-409C-BE32-E72D297353CC}">
                <c16:uniqueId val="{00000002-AF1C-4CD3-AFA7-638DF5646D9B}"/>
              </c:ext>
            </c:extLst>
          </c:dPt>
          <c:dLbls>
            <c:dLbl>
              <c:idx val="0"/>
              <c:layout>
                <c:manualLayout>
                  <c:x val="-0.18890305118110526"/>
                  <c:y val="-0.2464041994750683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F1C-4CD3-AFA7-638DF5646D9B}"/>
                </c:ext>
              </c:extLst>
            </c:dLbl>
            <c:dLbl>
              <c:idx val="1"/>
              <c:layout>
                <c:manualLayout>
                  <c:x val="0.10412494531933512"/>
                  <c:y val="8.80007499062617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F1C-4CD3-AFA7-638DF5646D9B}"/>
                </c:ext>
              </c:extLst>
            </c:dLbl>
            <c:dLbl>
              <c:idx val="2"/>
              <c:layout>
                <c:manualLayout>
                  <c:x val="4.4521325459317578E-2"/>
                  <c:y val="3.83884514435695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F1C-4CD3-AFA7-638DF5646D9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cat>
            <c:strRef>
              <c:f>Лист1!$B$10:$B$12</c:f>
              <c:strCache>
                <c:ptCount val="3"/>
                <c:pt idx="0">
                  <c:v>сфера услуг</c:v>
                </c:pt>
                <c:pt idx="1">
                  <c:v>промышленность</c:v>
                </c:pt>
                <c:pt idx="2">
                  <c:v>сельское хозяйство</c:v>
                </c:pt>
              </c:strCache>
            </c:strRef>
          </c:cat>
          <c:val>
            <c:numRef>
              <c:f>Лист1!$C$10:$C$12</c:f>
              <c:numCache>
                <c:formatCode>0%</c:formatCode>
                <c:ptCount val="3"/>
                <c:pt idx="0">
                  <c:v>0.8</c:v>
                </c:pt>
                <c:pt idx="1">
                  <c:v>0.1900000000000007</c:v>
                </c:pt>
                <c:pt idx="2">
                  <c:v>1.0000000000000082E-2</c:v>
                </c:pt>
              </c:numCache>
            </c:numRef>
          </c:val>
          <c:extLst>
            <c:ext xmlns:c16="http://schemas.microsoft.com/office/drawing/2014/chart" uri="{C3380CC4-5D6E-409C-BE32-E72D297353CC}">
              <c16:uniqueId val="{00000003-AF1C-4CD3-AFA7-638DF5646D9B}"/>
            </c:ext>
          </c:extLst>
        </c:ser>
        <c:ser>
          <c:idx val="3"/>
          <c:order val="2"/>
          <c:explosion val="25"/>
          <c:cat>
            <c:strRef>
              <c:f>Лист1!$B$10:$B$12</c:f>
              <c:strCache>
                <c:ptCount val="3"/>
                <c:pt idx="0">
                  <c:v>сфера услуг</c:v>
                </c:pt>
                <c:pt idx="1">
                  <c:v>промышленность</c:v>
                </c:pt>
                <c:pt idx="2">
                  <c:v>сельское хозяйство</c:v>
                </c:pt>
              </c:strCache>
            </c:strRef>
          </c:cat>
          <c:val>
            <c:numRef>
              <c:f>Лист1!$C$10:$C$12</c:f>
              <c:numCache>
                <c:formatCode>0%</c:formatCode>
                <c:ptCount val="3"/>
                <c:pt idx="0">
                  <c:v>0.8</c:v>
                </c:pt>
                <c:pt idx="1">
                  <c:v>0.1900000000000007</c:v>
                </c:pt>
                <c:pt idx="2">
                  <c:v>1.0000000000000082E-2</c:v>
                </c:pt>
              </c:numCache>
            </c:numRef>
          </c:val>
          <c:extLst>
            <c:ext xmlns:c16="http://schemas.microsoft.com/office/drawing/2014/chart" uri="{C3380CC4-5D6E-409C-BE32-E72D297353CC}">
              <c16:uniqueId val="{00000004-AF1C-4CD3-AFA7-638DF5646D9B}"/>
            </c:ext>
          </c:extLst>
        </c:ser>
        <c:ser>
          <c:idx val="0"/>
          <c:order val="0"/>
          <c:explosion val="25"/>
          <c:cat>
            <c:strRef>
              <c:f>Лист1!$B$10:$B$12</c:f>
              <c:strCache>
                <c:ptCount val="3"/>
                <c:pt idx="0">
                  <c:v>сфера услуг</c:v>
                </c:pt>
                <c:pt idx="1">
                  <c:v>промышленность</c:v>
                </c:pt>
                <c:pt idx="2">
                  <c:v>сельское хозяйство</c:v>
                </c:pt>
              </c:strCache>
            </c:strRef>
          </c:cat>
          <c:val>
            <c:numRef>
              <c:f>Лист1!$C$10:$C$12</c:f>
              <c:numCache>
                <c:formatCode>0%</c:formatCode>
                <c:ptCount val="3"/>
                <c:pt idx="0">
                  <c:v>0.8</c:v>
                </c:pt>
                <c:pt idx="1">
                  <c:v>0.1900000000000007</c:v>
                </c:pt>
                <c:pt idx="2">
                  <c:v>1.0000000000000082E-2</c:v>
                </c:pt>
              </c:numCache>
            </c:numRef>
          </c:val>
          <c:extLst>
            <c:ext xmlns:c16="http://schemas.microsoft.com/office/drawing/2014/chart" uri="{C3380CC4-5D6E-409C-BE32-E72D297353CC}">
              <c16:uniqueId val="{00000005-AF1C-4CD3-AFA7-638DF5646D9B}"/>
            </c:ext>
          </c:extLst>
        </c:ser>
        <c:dLbls>
          <c:showLegendKey val="0"/>
          <c:showVal val="0"/>
          <c:showCatName val="0"/>
          <c:showSerName val="0"/>
          <c:showPercent val="0"/>
          <c:showBubbleSize val="0"/>
          <c:showLeaderLines val="1"/>
        </c:dLbls>
      </c:pie3DChart>
    </c:plotArea>
    <c:legend>
      <c:legendPos val="r"/>
      <c:layout>
        <c:manualLayout>
          <c:xMode val="edge"/>
          <c:yMode val="edge"/>
          <c:x val="0.63540320747309076"/>
          <c:y val="0.20060461192350743"/>
          <c:w val="0.33295341207349088"/>
          <c:h val="0.49936782902137489"/>
        </c:manualLayout>
      </c:layout>
      <c:overlay val="0"/>
      <c:txPr>
        <a:bodyPr/>
        <a:lstStyle/>
        <a:p>
          <a:pPr>
            <a:defRPr sz="2400" b="1"/>
          </a:pPr>
          <a:endParaRPr lang="ru-RU"/>
        </a:p>
      </c:txPr>
    </c:legend>
    <c:plotVisOnly val="1"/>
    <c:dispBlanksAs val="zero"/>
    <c:showDLblsOverMax val="0"/>
  </c:chart>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0"/>
    <c:view3D>
      <c:rotX val="30"/>
      <c:rotY val="0"/>
      <c:rAngAx val="0"/>
    </c:view3D>
    <c:floor>
      <c:thickness val="0"/>
    </c:floor>
    <c:sideWall>
      <c:thickness val="0"/>
    </c:sideWall>
    <c:backWall>
      <c:thickness val="0"/>
    </c:backWall>
    <c:plotArea>
      <c:layout>
        <c:manualLayout>
          <c:layoutTarget val="inner"/>
          <c:xMode val="edge"/>
          <c:yMode val="edge"/>
          <c:x val="3.7861409056151856E-4"/>
          <c:y val="0"/>
          <c:w val="0.67757352181371044"/>
          <c:h val="0.94338620172478438"/>
        </c:manualLayout>
      </c:layout>
      <c:pie3DChart>
        <c:varyColors val="1"/>
        <c:ser>
          <c:idx val="2"/>
          <c:order val="1"/>
          <c:explosion val="29"/>
          <c:dPt>
            <c:idx val="0"/>
            <c:bubble3D val="0"/>
            <c:spPr>
              <a:gradFill>
                <a:gsLst>
                  <a:gs pos="0">
                    <a:srgbClr val="FF3399"/>
                  </a:gs>
                  <a:gs pos="25000">
                    <a:srgbClr val="FF6633"/>
                  </a:gs>
                  <a:gs pos="50000">
                    <a:srgbClr val="FFFF00"/>
                  </a:gs>
                  <a:gs pos="75000">
                    <a:srgbClr val="01A78F"/>
                  </a:gs>
                  <a:gs pos="100000">
                    <a:srgbClr val="3366FF"/>
                  </a:gs>
                </a:gsLst>
                <a:lin ang="2700000" scaled="0"/>
              </a:gradFill>
            </c:spPr>
            <c:extLst>
              <c:ext xmlns:c16="http://schemas.microsoft.com/office/drawing/2014/chart" uri="{C3380CC4-5D6E-409C-BE32-E72D297353CC}">
                <c16:uniqueId val="{00000000-AF1C-4CD3-AFA7-638DF5646D9B}"/>
              </c:ext>
            </c:extLst>
          </c:dPt>
          <c:dPt>
            <c:idx val="1"/>
            <c:bubble3D val="0"/>
            <c:spPr>
              <a:gradFill>
                <a:gsLst>
                  <a:gs pos="0">
                    <a:srgbClr val="CCCCFF"/>
                  </a:gs>
                  <a:gs pos="17999">
                    <a:srgbClr val="99CCFF"/>
                  </a:gs>
                  <a:gs pos="36000">
                    <a:srgbClr val="9966FF"/>
                  </a:gs>
                  <a:gs pos="61000">
                    <a:srgbClr val="CC99FF"/>
                  </a:gs>
                  <a:gs pos="82001">
                    <a:srgbClr val="99CCFF"/>
                  </a:gs>
                  <a:gs pos="100000">
                    <a:srgbClr val="CCCCFF"/>
                  </a:gs>
                </a:gsLst>
                <a:lin ang="2700000" scaled="0"/>
              </a:gradFill>
            </c:spPr>
            <c:extLst>
              <c:ext xmlns:c16="http://schemas.microsoft.com/office/drawing/2014/chart" uri="{C3380CC4-5D6E-409C-BE32-E72D297353CC}">
                <c16:uniqueId val="{00000001-AF1C-4CD3-AFA7-638DF5646D9B}"/>
              </c:ext>
            </c:extLst>
          </c:dPt>
          <c:dPt>
            <c:idx val="2"/>
            <c:bubble3D val="0"/>
            <c:spPr>
              <a:gradFill>
                <a:gsLst>
                  <a:gs pos="0">
                    <a:srgbClr val="D6B19C"/>
                  </a:gs>
                  <a:gs pos="30000">
                    <a:srgbClr val="D49E6C"/>
                  </a:gs>
                  <a:gs pos="70000">
                    <a:srgbClr val="A65528"/>
                  </a:gs>
                  <a:gs pos="100000">
                    <a:srgbClr val="663012"/>
                  </a:gs>
                </a:gsLst>
                <a:lin ang="2700000" scaled="0"/>
              </a:gradFill>
            </c:spPr>
            <c:extLst>
              <c:ext xmlns:c16="http://schemas.microsoft.com/office/drawing/2014/chart" uri="{C3380CC4-5D6E-409C-BE32-E72D297353CC}">
                <c16:uniqueId val="{00000002-AF1C-4CD3-AFA7-638DF5646D9B}"/>
              </c:ext>
            </c:extLst>
          </c:dPt>
          <c:dLbls>
            <c:dLbl>
              <c:idx val="0"/>
              <c:layout>
                <c:manualLayout>
                  <c:x val="-0.18890305118110501"/>
                  <c:y val="-0.2464041994750681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F1C-4CD3-AFA7-638DF5646D9B}"/>
                </c:ext>
              </c:extLst>
            </c:dLbl>
            <c:dLbl>
              <c:idx val="1"/>
              <c:layout>
                <c:manualLayout>
                  <c:x val="0.10412494531933512"/>
                  <c:y val="8.80007499062617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F1C-4CD3-AFA7-638DF5646D9B}"/>
                </c:ext>
              </c:extLst>
            </c:dLbl>
            <c:dLbl>
              <c:idx val="2"/>
              <c:layout>
                <c:manualLayout>
                  <c:x val="4.4521325459317584E-2"/>
                  <c:y val="3.83884514435695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F1C-4CD3-AFA7-638DF5646D9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cat>
            <c:strRef>
              <c:f>Лист1!$B$10:$B$12</c:f>
              <c:strCache>
                <c:ptCount val="3"/>
                <c:pt idx="0">
                  <c:v>сфера услуг</c:v>
                </c:pt>
                <c:pt idx="1">
                  <c:v>промышленность</c:v>
                </c:pt>
                <c:pt idx="2">
                  <c:v>сельское хозяйство</c:v>
                </c:pt>
              </c:strCache>
            </c:strRef>
          </c:cat>
          <c:val>
            <c:numRef>
              <c:f>Лист1!$C$10:$C$12</c:f>
              <c:numCache>
                <c:formatCode>0%</c:formatCode>
                <c:ptCount val="3"/>
                <c:pt idx="0">
                  <c:v>0.8</c:v>
                </c:pt>
                <c:pt idx="1">
                  <c:v>0.19000000000000064</c:v>
                </c:pt>
                <c:pt idx="2">
                  <c:v>1.0000000000000073E-2</c:v>
                </c:pt>
              </c:numCache>
            </c:numRef>
          </c:val>
          <c:extLst>
            <c:ext xmlns:c16="http://schemas.microsoft.com/office/drawing/2014/chart" uri="{C3380CC4-5D6E-409C-BE32-E72D297353CC}">
              <c16:uniqueId val="{00000003-AF1C-4CD3-AFA7-638DF5646D9B}"/>
            </c:ext>
          </c:extLst>
        </c:ser>
        <c:ser>
          <c:idx val="3"/>
          <c:order val="2"/>
          <c:explosion val="25"/>
          <c:cat>
            <c:strRef>
              <c:f>Лист1!$B$10:$B$12</c:f>
              <c:strCache>
                <c:ptCount val="3"/>
                <c:pt idx="0">
                  <c:v>сфера услуг</c:v>
                </c:pt>
                <c:pt idx="1">
                  <c:v>промышленность</c:v>
                </c:pt>
                <c:pt idx="2">
                  <c:v>сельское хозяйство</c:v>
                </c:pt>
              </c:strCache>
            </c:strRef>
          </c:cat>
          <c:val>
            <c:numRef>
              <c:f>Лист1!$C$10:$C$12</c:f>
              <c:numCache>
                <c:formatCode>0%</c:formatCode>
                <c:ptCount val="3"/>
                <c:pt idx="0">
                  <c:v>0.8</c:v>
                </c:pt>
                <c:pt idx="1">
                  <c:v>0.19000000000000064</c:v>
                </c:pt>
                <c:pt idx="2">
                  <c:v>1.0000000000000073E-2</c:v>
                </c:pt>
              </c:numCache>
            </c:numRef>
          </c:val>
          <c:extLst>
            <c:ext xmlns:c16="http://schemas.microsoft.com/office/drawing/2014/chart" uri="{C3380CC4-5D6E-409C-BE32-E72D297353CC}">
              <c16:uniqueId val="{00000004-AF1C-4CD3-AFA7-638DF5646D9B}"/>
            </c:ext>
          </c:extLst>
        </c:ser>
        <c:ser>
          <c:idx val="0"/>
          <c:order val="0"/>
          <c:explosion val="25"/>
          <c:cat>
            <c:strRef>
              <c:f>Лист1!$B$10:$B$12</c:f>
              <c:strCache>
                <c:ptCount val="3"/>
                <c:pt idx="0">
                  <c:v>сфера услуг</c:v>
                </c:pt>
                <c:pt idx="1">
                  <c:v>промышленность</c:v>
                </c:pt>
                <c:pt idx="2">
                  <c:v>сельское хозяйство</c:v>
                </c:pt>
              </c:strCache>
            </c:strRef>
          </c:cat>
          <c:val>
            <c:numRef>
              <c:f>Лист1!$C$10:$C$12</c:f>
              <c:numCache>
                <c:formatCode>0%</c:formatCode>
                <c:ptCount val="3"/>
                <c:pt idx="0">
                  <c:v>0.8</c:v>
                </c:pt>
                <c:pt idx="1">
                  <c:v>0.19000000000000064</c:v>
                </c:pt>
                <c:pt idx="2">
                  <c:v>1.0000000000000073E-2</c:v>
                </c:pt>
              </c:numCache>
            </c:numRef>
          </c:val>
          <c:extLst>
            <c:ext xmlns:c16="http://schemas.microsoft.com/office/drawing/2014/chart" uri="{C3380CC4-5D6E-409C-BE32-E72D297353CC}">
              <c16:uniqueId val="{00000005-AF1C-4CD3-AFA7-638DF5646D9B}"/>
            </c:ext>
          </c:extLst>
        </c:ser>
        <c:dLbls>
          <c:showLegendKey val="0"/>
          <c:showVal val="0"/>
          <c:showCatName val="0"/>
          <c:showSerName val="0"/>
          <c:showPercent val="0"/>
          <c:showBubbleSize val="0"/>
          <c:showLeaderLines val="1"/>
        </c:dLbls>
      </c:pie3DChart>
    </c:plotArea>
    <c:legend>
      <c:legendPos val="r"/>
      <c:layout>
        <c:manualLayout>
          <c:xMode val="edge"/>
          <c:yMode val="edge"/>
          <c:x val="0.63540320747308998"/>
          <c:y val="0.20060461192350762"/>
          <c:w val="0.33295341207349088"/>
          <c:h val="0.49936782902137467"/>
        </c:manualLayout>
      </c:layout>
      <c:overlay val="0"/>
      <c:txPr>
        <a:bodyPr/>
        <a:lstStyle/>
        <a:p>
          <a:pPr>
            <a:defRPr sz="2400" b="1"/>
          </a:pPr>
          <a:endParaRPr lang="ru-RU"/>
        </a:p>
      </c:txPr>
    </c:legend>
    <c:plotVisOnly val="1"/>
    <c:dispBlanksAs val="zero"/>
    <c:showDLblsOverMax val="0"/>
  </c:chart>
  <c:externalData r:id="rId2">
    <c:autoUpdate val="0"/>
  </c:externalData>
  <c:userShapes r:id="rId3"/>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C9EC3-AA09-4EBD-86A9-FF23DDB24617}"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ru-RU"/>
        </a:p>
      </dgm:t>
    </dgm:pt>
    <dgm:pt modelId="{6F1C57E9-2DA5-451E-8B02-7E22D01226D5}">
      <dgm:prSet custT="1"/>
      <dgm:spPr/>
      <dgm:t>
        <a:bodyPr/>
        <a:lstStyle/>
        <a:p>
          <a:pPr rtl="0"/>
          <a:r>
            <a:rPr lang="ru-RU" sz="1600" dirty="0"/>
            <a:t>Материальные потоки физических товаров</a:t>
          </a:r>
        </a:p>
      </dgm:t>
    </dgm:pt>
    <dgm:pt modelId="{C677CE86-5C58-4392-A96D-DF7A65ED8FBF}" type="parTrans" cxnId="{8965744C-6F9D-4500-80D9-52607A799226}">
      <dgm:prSet/>
      <dgm:spPr/>
      <dgm:t>
        <a:bodyPr/>
        <a:lstStyle/>
        <a:p>
          <a:endParaRPr lang="ru-RU"/>
        </a:p>
      </dgm:t>
    </dgm:pt>
    <dgm:pt modelId="{A24A36AD-3D17-4529-8A57-8DB17C9B38EA}" type="sibTrans" cxnId="{8965744C-6F9D-4500-80D9-52607A799226}">
      <dgm:prSet/>
      <dgm:spPr/>
      <dgm:t>
        <a:bodyPr/>
        <a:lstStyle/>
        <a:p>
          <a:endParaRPr lang="ru-RU"/>
        </a:p>
      </dgm:t>
    </dgm:pt>
    <dgm:pt modelId="{06A41B1E-07F1-442F-AE3E-93619544782D}">
      <dgm:prSet custT="1"/>
      <dgm:spPr/>
      <dgm:t>
        <a:bodyPr/>
        <a:lstStyle/>
        <a:p>
          <a:pPr rtl="0"/>
          <a:r>
            <a:rPr lang="ru-RU" sz="1600" dirty="0"/>
            <a:t>Обмен потоками происходит главным образом между странами с развитой экономикой</a:t>
          </a:r>
        </a:p>
      </dgm:t>
    </dgm:pt>
    <dgm:pt modelId="{C1B9E72A-E981-4746-A58A-DE19C53A3A72}" type="parTrans" cxnId="{8AE81C38-AA38-4739-804E-055F80BAF90D}">
      <dgm:prSet/>
      <dgm:spPr/>
      <dgm:t>
        <a:bodyPr/>
        <a:lstStyle/>
        <a:p>
          <a:endParaRPr lang="ru-RU"/>
        </a:p>
      </dgm:t>
    </dgm:pt>
    <dgm:pt modelId="{DAADAE27-E841-4B62-B9BD-D9996B41ECD5}" type="sibTrans" cxnId="{8AE81C38-AA38-4739-804E-055F80BAF90D}">
      <dgm:prSet/>
      <dgm:spPr/>
      <dgm:t>
        <a:bodyPr/>
        <a:lstStyle/>
        <a:p>
          <a:endParaRPr lang="ru-RU"/>
        </a:p>
      </dgm:t>
    </dgm:pt>
    <dgm:pt modelId="{132EC2F4-B433-4820-827E-5DF188E97EC3}">
      <dgm:prSet custT="1"/>
      <dgm:spPr/>
      <dgm:t>
        <a:bodyPr/>
        <a:lstStyle/>
        <a:p>
          <a:pPr rtl="0"/>
          <a:r>
            <a:rPr lang="ru-RU" sz="1600" dirty="0"/>
            <a:t>Капиталоемкие и трудоемкие потоки</a:t>
          </a:r>
        </a:p>
      </dgm:t>
    </dgm:pt>
    <dgm:pt modelId="{CCD7F295-EFAB-4E85-BADB-D6142F37DF49}" type="parTrans" cxnId="{3CC95AE1-0A61-41B0-8609-A7FA6A43F8D9}">
      <dgm:prSet/>
      <dgm:spPr/>
      <dgm:t>
        <a:bodyPr/>
        <a:lstStyle/>
        <a:p>
          <a:endParaRPr lang="ru-RU"/>
        </a:p>
      </dgm:t>
    </dgm:pt>
    <dgm:pt modelId="{ACE45662-810C-4BBC-A380-BA8F35F72A09}" type="sibTrans" cxnId="{3CC95AE1-0A61-41B0-8609-A7FA6A43F8D9}">
      <dgm:prSet/>
      <dgm:spPr/>
      <dgm:t>
        <a:bodyPr/>
        <a:lstStyle/>
        <a:p>
          <a:endParaRPr lang="ru-RU"/>
        </a:p>
      </dgm:t>
    </dgm:pt>
    <dgm:pt modelId="{46A66DF2-32B8-4A52-A30E-24ED5CF5C28A}">
      <dgm:prSet custT="1"/>
      <dgm:spPr/>
      <dgm:t>
        <a:bodyPr/>
        <a:lstStyle/>
        <a:p>
          <a:pPr rtl="0"/>
          <a:r>
            <a:rPr lang="ru-RU" sz="1600" dirty="0"/>
            <a:t>Транспортная структура является критичной для потоков</a:t>
          </a:r>
        </a:p>
      </dgm:t>
    </dgm:pt>
    <dgm:pt modelId="{FE65988C-F677-4E04-8744-1CDC49EB33EA}" type="parTrans" cxnId="{DD863A25-89C4-4A5C-B86A-193B32D50A3A}">
      <dgm:prSet/>
      <dgm:spPr/>
      <dgm:t>
        <a:bodyPr/>
        <a:lstStyle/>
        <a:p>
          <a:endParaRPr lang="ru-RU"/>
        </a:p>
      </dgm:t>
    </dgm:pt>
    <dgm:pt modelId="{DBFB1187-2A28-4805-B8DC-F999B44BE104}" type="sibTrans" cxnId="{DD863A25-89C4-4A5C-B86A-193B32D50A3A}">
      <dgm:prSet/>
      <dgm:spPr/>
      <dgm:t>
        <a:bodyPr/>
        <a:lstStyle/>
        <a:p>
          <a:endParaRPr lang="ru-RU"/>
        </a:p>
      </dgm:t>
    </dgm:pt>
    <dgm:pt modelId="{F6FB6DFF-1EF1-4530-9361-1EEAD9DA164C}">
      <dgm:prSet custT="1"/>
      <dgm:spPr/>
      <dgm:t>
        <a:bodyPr/>
        <a:lstStyle/>
        <a:p>
          <a:pPr rtl="0"/>
          <a:r>
            <a:rPr lang="ru-RU" sz="1600" dirty="0"/>
            <a:t>ТНК направляют потоки</a:t>
          </a:r>
        </a:p>
      </dgm:t>
    </dgm:pt>
    <dgm:pt modelId="{19CBB663-E9B6-4852-88FB-B59C166A611B}" type="parTrans" cxnId="{331EEE6F-BBF4-466B-BD5A-3C032DA3F098}">
      <dgm:prSet/>
      <dgm:spPr/>
      <dgm:t>
        <a:bodyPr/>
        <a:lstStyle/>
        <a:p>
          <a:endParaRPr lang="ru-RU"/>
        </a:p>
      </dgm:t>
    </dgm:pt>
    <dgm:pt modelId="{BD72A2C6-2FA0-4AA1-B256-FF3C122D5E74}" type="sibTrans" cxnId="{331EEE6F-BBF4-466B-BD5A-3C032DA3F098}">
      <dgm:prSet/>
      <dgm:spPr/>
      <dgm:t>
        <a:bodyPr/>
        <a:lstStyle/>
        <a:p>
          <a:endParaRPr lang="ru-RU"/>
        </a:p>
      </dgm:t>
    </dgm:pt>
    <dgm:pt modelId="{81270A55-9674-424A-8CAE-C0F2F91485C5}">
      <dgm:prSet custT="1"/>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ru-RU" sz="1600" dirty="0"/>
            <a:t>Потоки главным образом </a:t>
          </a:r>
          <a:r>
            <a:rPr lang="ru-RU" sz="1600" dirty="0" err="1"/>
            <a:t>монетизированных</a:t>
          </a:r>
          <a:r>
            <a:rPr lang="ru-RU" sz="1600" dirty="0"/>
            <a:t>(</a:t>
          </a:r>
          <a:r>
            <a:rPr lang="en-US" sz="1600" dirty="0"/>
            <a:t>money</a:t>
          </a:r>
          <a:r>
            <a:rPr lang="ru-RU" sz="1600" dirty="0"/>
            <a:t>) сделок. Идеи медленно рассеиваются через границы</a:t>
          </a:r>
        </a:p>
        <a:p>
          <a:pPr defTabSz="666750" rtl="0">
            <a:lnSpc>
              <a:spcPct val="90000"/>
            </a:lnSpc>
            <a:spcBef>
              <a:spcPct val="0"/>
            </a:spcBef>
            <a:spcAft>
              <a:spcPct val="35000"/>
            </a:spcAft>
          </a:pPr>
          <a:endParaRPr lang="ru-RU" sz="500" dirty="0"/>
        </a:p>
      </dgm:t>
    </dgm:pt>
    <dgm:pt modelId="{AA64E386-043A-4512-999B-03F27B48728A}" type="parTrans" cxnId="{B2616140-D228-4627-A40C-B5E16E7BCAAB}">
      <dgm:prSet/>
      <dgm:spPr/>
      <dgm:t>
        <a:bodyPr/>
        <a:lstStyle/>
        <a:p>
          <a:endParaRPr lang="ru-RU"/>
        </a:p>
      </dgm:t>
    </dgm:pt>
    <dgm:pt modelId="{1BB02956-9B38-4C16-91E4-2DDB62333F20}" type="sibTrans" cxnId="{B2616140-D228-4627-A40C-B5E16E7BCAAB}">
      <dgm:prSet/>
      <dgm:spPr/>
      <dgm:t>
        <a:bodyPr/>
        <a:lstStyle/>
        <a:p>
          <a:endParaRPr lang="ru-RU"/>
        </a:p>
      </dgm:t>
    </dgm:pt>
    <dgm:pt modelId="{A7D59516-C0C4-4E5A-BC40-12DBC53966D7}">
      <dgm:prSet custT="1"/>
      <dgm:spPr/>
      <dgm:t>
        <a:bodyPr/>
        <a:lstStyle/>
        <a:p>
          <a:pPr rtl="0"/>
          <a:r>
            <a:rPr lang="ru-RU" sz="1600" dirty="0"/>
            <a:t>Инновационные потоки идут от развитых к развивающимся</a:t>
          </a:r>
        </a:p>
      </dgm:t>
    </dgm:pt>
    <dgm:pt modelId="{3CB61821-CFE1-407D-9A85-AB2DD42E5E1E}" type="parTrans" cxnId="{DE6690C7-F7E9-4C7C-A02A-751497664E60}">
      <dgm:prSet/>
      <dgm:spPr/>
      <dgm:t>
        <a:bodyPr/>
        <a:lstStyle/>
        <a:p>
          <a:endParaRPr lang="ru-RU"/>
        </a:p>
      </dgm:t>
    </dgm:pt>
    <dgm:pt modelId="{50215F7D-471A-454E-A02F-74820BDC74D7}" type="sibTrans" cxnId="{DE6690C7-F7E9-4C7C-A02A-751497664E60}">
      <dgm:prSet/>
      <dgm:spPr/>
      <dgm:t>
        <a:bodyPr/>
        <a:lstStyle/>
        <a:p>
          <a:endParaRPr lang="ru-RU"/>
        </a:p>
      </dgm:t>
    </dgm:pt>
    <dgm:pt modelId="{1811AC84-E4BB-4EBF-AEC6-03271645BB3F}" type="pres">
      <dgm:prSet presAssocID="{65DC9EC3-AA09-4EBD-86A9-FF23DDB24617}" presName="linear" presStyleCnt="0">
        <dgm:presLayoutVars>
          <dgm:animLvl val="lvl"/>
          <dgm:resizeHandles val="exact"/>
        </dgm:presLayoutVars>
      </dgm:prSet>
      <dgm:spPr/>
    </dgm:pt>
    <dgm:pt modelId="{34AAEE12-A25C-4FFB-BE9C-5E311EB8B298}" type="pres">
      <dgm:prSet presAssocID="{6F1C57E9-2DA5-451E-8B02-7E22D01226D5}" presName="parentText" presStyleLbl="node1" presStyleIdx="0" presStyleCnt="7" custAng="10800000" custFlipVert="1" custScaleY="57397" custLinFactY="-4057" custLinFactNeighborY="-100000">
        <dgm:presLayoutVars>
          <dgm:chMax val="0"/>
          <dgm:bulletEnabled val="1"/>
        </dgm:presLayoutVars>
      </dgm:prSet>
      <dgm:spPr/>
    </dgm:pt>
    <dgm:pt modelId="{7E266402-4DDB-434B-B91D-FB84E301FCA0}" type="pres">
      <dgm:prSet presAssocID="{A24A36AD-3D17-4529-8A57-8DB17C9B38EA}" presName="spacer" presStyleCnt="0"/>
      <dgm:spPr/>
    </dgm:pt>
    <dgm:pt modelId="{8CC16793-9476-471A-8E5A-4381E1DC3BE1}" type="pres">
      <dgm:prSet presAssocID="{06A41B1E-07F1-442F-AE3E-93619544782D}" presName="parentText" presStyleLbl="node1" presStyleIdx="1" presStyleCnt="7" custScaleY="64031" custLinFactY="-6059" custLinFactNeighborY="-100000">
        <dgm:presLayoutVars>
          <dgm:chMax val="0"/>
          <dgm:bulletEnabled val="1"/>
        </dgm:presLayoutVars>
      </dgm:prSet>
      <dgm:spPr/>
    </dgm:pt>
    <dgm:pt modelId="{EC7AA37C-BBED-4F1A-A26A-A8ACB4FCA693}" type="pres">
      <dgm:prSet presAssocID="{DAADAE27-E841-4B62-B9BD-D9996B41ECD5}" presName="spacer" presStyleCnt="0"/>
      <dgm:spPr/>
    </dgm:pt>
    <dgm:pt modelId="{FE0DF20E-A6E6-454C-A25C-DA0DD70ED596}" type="pres">
      <dgm:prSet presAssocID="{132EC2F4-B433-4820-827E-5DF188E97EC3}" presName="parentText" presStyleLbl="node1" presStyleIdx="2" presStyleCnt="7" custScaleY="62492" custLinFactY="-4713" custLinFactNeighborX="731" custLinFactNeighborY="-100000">
        <dgm:presLayoutVars>
          <dgm:chMax val="0"/>
          <dgm:bulletEnabled val="1"/>
        </dgm:presLayoutVars>
      </dgm:prSet>
      <dgm:spPr/>
    </dgm:pt>
    <dgm:pt modelId="{C312FEA3-5AD6-49E3-A784-1664E9E61437}" type="pres">
      <dgm:prSet presAssocID="{ACE45662-810C-4BBC-A380-BA8F35F72A09}" presName="spacer" presStyleCnt="0"/>
      <dgm:spPr/>
    </dgm:pt>
    <dgm:pt modelId="{F6E1CEDB-8F97-4C44-96A9-DA8531E1C863}" type="pres">
      <dgm:prSet presAssocID="{46A66DF2-32B8-4A52-A30E-24ED5CF5C28A}" presName="parentText" presStyleLbl="node1" presStyleIdx="3" presStyleCnt="7" custScaleY="42491">
        <dgm:presLayoutVars>
          <dgm:chMax val="0"/>
          <dgm:bulletEnabled val="1"/>
        </dgm:presLayoutVars>
      </dgm:prSet>
      <dgm:spPr/>
    </dgm:pt>
    <dgm:pt modelId="{8F4F62D9-77CC-430D-9720-8026CD7F5B96}" type="pres">
      <dgm:prSet presAssocID="{DBFB1187-2A28-4805-B8DC-F999B44BE104}" presName="spacer" presStyleCnt="0"/>
      <dgm:spPr/>
    </dgm:pt>
    <dgm:pt modelId="{D0D06939-46DE-486A-ADA5-B2A0A4B06C6A}" type="pres">
      <dgm:prSet presAssocID="{F6FB6DFF-1EF1-4530-9361-1EEAD9DA164C}" presName="parentText" presStyleLbl="node1" presStyleIdx="4" presStyleCnt="7" custScaleY="49160" custLinFactY="372" custLinFactNeighborX="731" custLinFactNeighborY="100000">
        <dgm:presLayoutVars>
          <dgm:chMax val="0"/>
          <dgm:bulletEnabled val="1"/>
        </dgm:presLayoutVars>
      </dgm:prSet>
      <dgm:spPr/>
    </dgm:pt>
    <dgm:pt modelId="{759E8DE7-9C2D-40A7-88F7-64868C17DDEC}" type="pres">
      <dgm:prSet presAssocID="{BD72A2C6-2FA0-4AA1-B256-FF3C122D5E74}" presName="spacer" presStyleCnt="0"/>
      <dgm:spPr/>
    </dgm:pt>
    <dgm:pt modelId="{5F62F1C3-1C39-4B50-8686-F9B67237FF7E}" type="pres">
      <dgm:prSet presAssocID="{81270A55-9674-424A-8CAE-C0F2F91485C5}" presName="parentText" presStyleLbl="node1" presStyleIdx="5" presStyleCnt="7" custScaleY="73820">
        <dgm:presLayoutVars>
          <dgm:chMax val="0"/>
          <dgm:bulletEnabled val="1"/>
        </dgm:presLayoutVars>
      </dgm:prSet>
      <dgm:spPr/>
    </dgm:pt>
    <dgm:pt modelId="{48E33B98-31B4-4840-8953-4DE231D07FD2}" type="pres">
      <dgm:prSet presAssocID="{1BB02956-9B38-4C16-91E4-2DDB62333F20}" presName="spacer" presStyleCnt="0"/>
      <dgm:spPr/>
    </dgm:pt>
    <dgm:pt modelId="{C43EB135-DF90-408C-8E91-A05EC2D3511A}" type="pres">
      <dgm:prSet presAssocID="{A7D59516-C0C4-4E5A-BC40-12DBC53966D7}" presName="parentText" presStyleLbl="node1" presStyleIdx="6" presStyleCnt="7" custScaleY="67261" custLinFactY="6309" custLinFactNeighborX="1251" custLinFactNeighborY="100000">
        <dgm:presLayoutVars>
          <dgm:chMax val="0"/>
          <dgm:bulletEnabled val="1"/>
        </dgm:presLayoutVars>
      </dgm:prSet>
      <dgm:spPr/>
    </dgm:pt>
  </dgm:ptLst>
  <dgm:cxnLst>
    <dgm:cxn modelId="{0AE2CA0D-60D5-4F92-92BA-9A4A01997ECE}" type="presOf" srcId="{132EC2F4-B433-4820-827E-5DF188E97EC3}" destId="{FE0DF20E-A6E6-454C-A25C-DA0DD70ED596}" srcOrd="0" destOrd="0" presId="urn:microsoft.com/office/officeart/2005/8/layout/vList2"/>
    <dgm:cxn modelId="{4628E923-1D25-4F7F-8117-16EB123B27A5}" type="presOf" srcId="{06A41B1E-07F1-442F-AE3E-93619544782D}" destId="{8CC16793-9476-471A-8E5A-4381E1DC3BE1}" srcOrd="0" destOrd="0" presId="urn:microsoft.com/office/officeart/2005/8/layout/vList2"/>
    <dgm:cxn modelId="{DD863A25-89C4-4A5C-B86A-193B32D50A3A}" srcId="{65DC9EC3-AA09-4EBD-86A9-FF23DDB24617}" destId="{46A66DF2-32B8-4A52-A30E-24ED5CF5C28A}" srcOrd="3" destOrd="0" parTransId="{FE65988C-F677-4E04-8744-1CDC49EB33EA}" sibTransId="{DBFB1187-2A28-4805-B8DC-F999B44BE104}"/>
    <dgm:cxn modelId="{8AE81C38-AA38-4739-804E-055F80BAF90D}" srcId="{65DC9EC3-AA09-4EBD-86A9-FF23DDB24617}" destId="{06A41B1E-07F1-442F-AE3E-93619544782D}" srcOrd="1" destOrd="0" parTransId="{C1B9E72A-E981-4746-A58A-DE19C53A3A72}" sibTransId="{DAADAE27-E841-4B62-B9BD-D9996B41ECD5}"/>
    <dgm:cxn modelId="{B2616140-D228-4627-A40C-B5E16E7BCAAB}" srcId="{65DC9EC3-AA09-4EBD-86A9-FF23DDB24617}" destId="{81270A55-9674-424A-8CAE-C0F2F91485C5}" srcOrd="5" destOrd="0" parTransId="{AA64E386-043A-4512-999B-03F27B48728A}" sibTransId="{1BB02956-9B38-4C16-91E4-2DDB62333F20}"/>
    <dgm:cxn modelId="{85D22464-6658-47D2-9846-86AD64C388EB}" type="presOf" srcId="{81270A55-9674-424A-8CAE-C0F2F91485C5}" destId="{5F62F1C3-1C39-4B50-8686-F9B67237FF7E}" srcOrd="0" destOrd="0" presId="urn:microsoft.com/office/officeart/2005/8/layout/vList2"/>
    <dgm:cxn modelId="{8965744C-6F9D-4500-80D9-52607A799226}" srcId="{65DC9EC3-AA09-4EBD-86A9-FF23DDB24617}" destId="{6F1C57E9-2DA5-451E-8B02-7E22D01226D5}" srcOrd="0" destOrd="0" parTransId="{C677CE86-5C58-4392-A96D-DF7A65ED8FBF}" sibTransId="{A24A36AD-3D17-4529-8A57-8DB17C9B38EA}"/>
    <dgm:cxn modelId="{331EEE6F-BBF4-466B-BD5A-3C032DA3F098}" srcId="{65DC9EC3-AA09-4EBD-86A9-FF23DDB24617}" destId="{F6FB6DFF-1EF1-4530-9361-1EEAD9DA164C}" srcOrd="4" destOrd="0" parTransId="{19CBB663-E9B6-4852-88FB-B59C166A611B}" sibTransId="{BD72A2C6-2FA0-4AA1-B256-FF3C122D5E74}"/>
    <dgm:cxn modelId="{D36E20A1-C964-4645-87C4-CBC092033ED2}" type="presOf" srcId="{65DC9EC3-AA09-4EBD-86A9-FF23DDB24617}" destId="{1811AC84-E4BB-4EBF-AEC6-03271645BB3F}" srcOrd="0" destOrd="0" presId="urn:microsoft.com/office/officeart/2005/8/layout/vList2"/>
    <dgm:cxn modelId="{A5094FA6-2C99-4CE0-A41E-C5DBCF3C5985}" type="presOf" srcId="{A7D59516-C0C4-4E5A-BC40-12DBC53966D7}" destId="{C43EB135-DF90-408C-8E91-A05EC2D3511A}" srcOrd="0" destOrd="0" presId="urn:microsoft.com/office/officeart/2005/8/layout/vList2"/>
    <dgm:cxn modelId="{48F699AE-EB92-4BD1-AB03-722B302E6DCA}" type="presOf" srcId="{6F1C57E9-2DA5-451E-8B02-7E22D01226D5}" destId="{34AAEE12-A25C-4FFB-BE9C-5E311EB8B298}" srcOrd="0" destOrd="0" presId="urn:microsoft.com/office/officeart/2005/8/layout/vList2"/>
    <dgm:cxn modelId="{053B1CB8-E1F2-4415-93E6-E4560871721B}" type="presOf" srcId="{46A66DF2-32B8-4A52-A30E-24ED5CF5C28A}" destId="{F6E1CEDB-8F97-4C44-96A9-DA8531E1C863}" srcOrd="0" destOrd="0" presId="urn:microsoft.com/office/officeart/2005/8/layout/vList2"/>
    <dgm:cxn modelId="{DE6690C7-F7E9-4C7C-A02A-751497664E60}" srcId="{65DC9EC3-AA09-4EBD-86A9-FF23DDB24617}" destId="{A7D59516-C0C4-4E5A-BC40-12DBC53966D7}" srcOrd="6" destOrd="0" parTransId="{3CB61821-CFE1-407D-9A85-AB2DD42E5E1E}" sibTransId="{50215F7D-471A-454E-A02F-74820BDC74D7}"/>
    <dgm:cxn modelId="{CF633CD0-E14E-4DB7-BB52-E0F7D942D908}" type="presOf" srcId="{F6FB6DFF-1EF1-4530-9361-1EEAD9DA164C}" destId="{D0D06939-46DE-486A-ADA5-B2A0A4B06C6A}" srcOrd="0" destOrd="0" presId="urn:microsoft.com/office/officeart/2005/8/layout/vList2"/>
    <dgm:cxn modelId="{3CC95AE1-0A61-41B0-8609-A7FA6A43F8D9}" srcId="{65DC9EC3-AA09-4EBD-86A9-FF23DDB24617}" destId="{132EC2F4-B433-4820-827E-5DF188E97EC3}" srcOrd="2" destOrd="0" parTransId="{CCD7F295-EFAB-4E85-BADB-D6142F37DF49}" sibTransId="{ACE45662-810C-4BBC-A380-BA8F35F72A09}"/>
    <dgm:cxn modelId="{C8EAD274-DBD2-461C-BF76-01248BCA85B8}" type="presParOf" srcId="{1811AC84-E4BB-4EBF-AEC6-03271645BB3F}" destId="{34AAEE12-A25C-4FFB-BE9C-5E311EB8B298}" srcOrd="0" destOrd="0" presId="urn:microsoft.com/office/officeart/2005/8/layout/vList2"/>
    <dgm:cxn modelId="{1EB2F681-3428-4B57-92E7-7BFFD48F72A4}" type="presParOf" srcId="{1811AC84-E4BB-4EBF-AEC6-03271645BB3F}" destId="{7E266402-4DDB-434B-B91D-FB84E301FCA0}" srcOrd="1" destOrd="0" presId="urn:microsoft.com/office/officeart/2005/8/layout/vList2"/>
    <dgm:cxn modelId="{2D849572-27D7-433E-8E74-06E327917272}" type="presParOf" srcId="{1811AC84-E4BB-4EBF-AEC6-03271645BB3F}" destId="{8CC16793-9476-471A-8E5A-4381E1DC3BE1}" srcOrd="2" destOrd="0" presId="urn:microsoft.com/office/officeart/2005/8/layout/vList2"/>
    <dgm:cxn modelId="{56BA08F7-DE8F-4292-8823-A231C5D84836}" type="presParOf" srcId="{1811AC84-E4BB-4EBF-AEC6-03271645BB3F}" destId="{EC7AA37C-BBED-4F1A-A26A-A8ACB4FCA693}" srcOrd="3" destOrd="0" presId="urn:microsoft.com/office/officeart/2005/8/layout/vList2"/>
    <dgm:cxn modelId="{4898FE1F-A913-4BC1-9A9A-91FDDF852D84}" type="presParOf" srcId="{1811AC84-E4BB-4EBF-AEC6-03271645BB3F}" destId="{FE0DF20E-A6E6-454C-A25C-DA0DD70ED596}" srcOrd="4" destOrd="0" presId="urn:microsoft.com/office/officeart/2005/8/layout/vList2"/>
    <dgm:cxn modelId="{C5265494-E502-47B6-8BCA-A622C863A4BD}" type="presParOf" srcId="{1811AC84-E4BB-4EBF-AEC6-03271645BB3F}" destId="{C312FEA3-5AD6-49E3-A784-1664E9E61437}" srcOrd="5" destOrd="0" presId="urn:microsoft.com/office/officeart/2005/8/layout/vList2"/>
    <dgm:cxn modelId="{B41D81F7-1E23-4BE0-AAA6-6E7C913FB530}" type="presParOf" srcId="{1811AC84-E4BB-4EBF-AEC6-03271645BB3F}" destId="{F6E1CEDB-8F97-4C44-96A9-DA8531E1C863}" srcOrd="6" destOrd="0" presId="urn:microsoft.com/office/officeart/2005/8/layout/vList2"/>
    <dgm:cxn modelId="{D69E82B2-2173-468D-9AED-6026AA40681D}" type="presParOf" srcId="{1811AC84-E4BB-4EBF-AEC6-03271645BB3F}" destId="{8F4F62D9-77CC-430D-9720-8026CD7F5B96}" srcOrd="7" destOrd="0" presId="urn:microsoft.com/office/officeart/2005/8/layout/vList2"/>
    <dgm:cxn modelId="{ED75F856-6C67-4F1B-921A-EF4F6EE61463}" type="presParOf" srcId="{1811AC84-E4BB-4EBF-AEC6-03271645BB3F}" destId="{D0D06939-46DE-486A-ADA5-B2A0A4B06C6A}" srcOrd="8" destOrd="0" presId="urn:microsoft.com/office/officeart/2005/8/layout/vList2"/>
    <dgm:cxn modelId="{F29C6CFD-53D0-4E27-8330-F85F0C6FA2BA}" type="presParOf" srcId="{1811AC84-E4BB-4EBF-AEC6-03271645BB3F}" destId="{759E8DE7-9C2D-40A7-88F7-64868C17DDEC}" srcOrd="9" destOrd="0" presId="urn:microsoft.com/office/officeart/2005/8/layout/vList2"/>
    <dgm:cxn modelId="{3DF11224-B3F1-489F-8A82-3D58DC4CD88E}" type="presParOf" srcId="{1811AC84-E4BB-4EBF-AEC6-03271645BB3F}" destId="{5F62F1C3-1C39-4B50-8686-F9B67237FF7E}" srcOrd="10" destOrd="0" presId="urn:microsoft.com/office/officeart/2005/8/layout/vList2"/>
    <dgm:cxn modelId="{76DAD5DD-242E-40E7-90A9-8FC0DC7704C2}" type="presParOf" srcId="{1811AC84-E4BB-4EBF-AEC6-03271645BB3F}" destId="{48E33B98-31B4-4840-8953-4DE231D07FD2}" srcOrd="11" destOrd="0" presId="urn:microsoft.com/office/officeart/2005/8/layout/vList2"/>
    <dgm:cxn modelId="{205DF976-F336-4F21-9DB1-ADC638953392}" type="presParOf" srcId="{1811AC84-E4BB-4EBF-AEC6-03271645BB3F}" destId="{C43EB135-DF90-408C-8E91-A05EC2D3511A}"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0F1CD2-E850-4E48-9D2E-32479CEE02CE}"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ru-RU"/>
        </a:p>
      </dgm:t>
    </dgm:pt>
    <dgm:pt modelId="{5134A4D6-55FE-4F40-B4E0-B9830721DAB5}">
      <dgm:prSet custT="1"/>
      <dgm:spPr/>
      <dgm:t>
        <a:bodyPr/>
        <a:lstStyle/>
        <a:p>
          <a:pPr rtl="0"/>
          <a:r>
            <a:rPr lang="ru-RU" sz="1600" dirty="0"/>
            <a:t>Нематериальные потоки данных и информации</a:t>
          </a:r>
        </a:p>
      </dgm:t>
    </dgm:pt>
    <dgm:pt modelId="{EEDE121D-D6AD-4CFC-AD55-F311DDA170EA}" type="parTrans" cxnId="{C49DE925-8BBA-46C5-AFEE-F1765B9A69DC}">
      <dgm:prSet/>
      <dgm:spPr/>
      <dgm:t>
        <a:bodyPr/>
        <a:lstStyle/>
        <a:p>
          <a:endParaRPr lang="ru-RU"/>
        </a:p>
      </dgm:t>
    </dgm:pt>
    <dgm:pt modelId="{D9D4DA4A-BAE5-4201-987B-F3198BECA86C}" type="sibTrans" cxnId="{C49DE925-8BBA-46C5-AFEE-F1765B9A69DC}">
      <dgm:prSet/>
      <dgm:spPr/>
      <dgm:t>
        <a:bodyPr/>
        <a:lstStyle/>
        <a:p>
          <a:endParaRPr lang="ru-RU"/>
        </a:p>
      </dgm:t>
    </dgm:pt>
    <dgm:pt modelId="{95D25727-8EF1-421D-B1B8-DECA41AC78E6}">
      <dgm:prSet custT="1"/>
      <dgm:spPr/>
      <dgm:t>
        <a:bodyPr/>
        <a:lstStyle/>
        <a:p>
          <a:pPr rtl="0"/>
          <a:r>
            <a:rPr lang="ru-RU" sz="1600" dirty="0"/>
            <a:t>Расширение участия стран с формирующейся рыночной экономикой</a:t>
          </a:r>
          <a:r>
            <a:rPr lang="ru-RU" sz="1500" dirty="0"/>
            <a:t> </a:t>
          </a:r>
        </a:p>
      </dgm:t>
    </dgm:pt>
    <dgm:pt modelId="{5BB0D505-3F2E-489E-8397-E79E82E96FE4}" type="parTrans" cxnId="{D0DF5966-18F5-491F-BAFE-E3522D7C5D12}">
      <dgm:prSet/>
      <dgm:spPr/>
      <dgm:t>
        <a:bodyPr/>
        <a:lstStyle/>
        <a:p>
          <a:endParaRPr lang="ru-RU"/>
        </a:p>
      </dgm:t>
    </dgm:pt>
    <dgm:pt modelId="{93E65D2B-F3AA-4B65-835D-AE6D15EB5096}" type="sibTrans" cxnId="{D0DF5966-18F5-491F-BAFE-E3522D7C5D12}">
      <dgm:prSet/>
      <dgm:spPr/>
      <dgm:t>
        <a:bodyPr/>
        <a:lstStyle/>
        <a:p>
          <a:endParaRPr lang="ru-RU"/>
        </a:p>
      </dgm:t>
    </dgm:pt>
    <dgm:pt modelId="{47384393-BF37-4F9F-B117-04D497166E87}">
      <dgm:prSet custT="1"/>
      <dgm:spPr/>
      <dgm:t>
        <a:bodyPr/>
        <a:lstStyle/>
        <a:p>
          <a:pPr rtl="0"/>
          <a:r>
            <a:rPr lang="ru-RU" sz="1600" dirty="0"/>
            <a:t>Наукоемкие потоки</a:t>
          </a:r>
        </a:p>
      </dgm:t>
    </dgm:pt>
    <dgm:pt modelId="{5DF42208-7CA7-43DB-9723-D2B73AE9EF10}" type="parTrans" cxnId="{C975235E-938D-4171-8443-C60B134EA62C}">
      <dgm:prSet/>
      <dgm:spPr/>
      <dgm:t>
        <a:bodyPr/>
        <a:lstStyle/>
        <a:p>
          <a:endParaRPr lang="ru-RU"/>
        </a:p>
      </dgm:t>
    </dgm:pt>
    <dgm:pt modelId="{ED3529EB-02CD-4A28-B202-6AFE6122DB9E}" type="sibTrans" cxnId="{C975235E-938D-4171-8443-C60B134EA62C}">
      <dgm:prSet/>
      <dgm:spPr/>
      <dgm:t>
        <a:bodyPr/>
        <a:lstStyle/>
        <a:p>
          <a:endParaRPr lang="ru-RU"/>
        </a:p>
      </dgm:t>
    </dgm:pt>
    <dgm:pt modelId="{6BF796D9-8C34-4C00-AE89-44A2B8E1DB14}">
      <dgm:prSet custT="1"/>
      <dgm:spPr/>
      <dgm:t>
        <a:bodyPr/>
        <a:lstStyle/>
        <a:p>
          <a:pPr rtl="0"/>
          <a:r>
            <a:rPr lang="ru-RU" sz="1600" dirty="0"/>
            <a:t>Цифровая инфраструктура становится не менее важной</a:t>
          </a:r>
        </a:p>
      </dgm:t>
    </dgm:pt>
    <dgm:pt modelId="{0F40F114-34DD-4212-9699-29A258A06DEA}" type="parTrans" cxnId="{29AF7979-4FEC-408D-B9D1-7F2189647C6A}">
      <dgm:prSet/>
      <dgm:spPr/>
      <dgm:t>
        <a:bodyPr/>
        <a:lstStyle/>
        <a:p>
          <a:endParaRPr lang="ru-RU"/>
        </a:p>
      </dgm:t>
    </dgm:pt>
    <dgm:pt modelId="{52614323-7C80-4A42-9192-6D74D6C28EFF}" type="sibTrans" cxnId="{29AF7979-4FEC-408D-B9D1-7F2189647C6A}">
      <dgm:prSet/>
      <dgm:spPr/>
      <dgm:t>
        <a:bodyPr/>
        <a:lstStyle/>
        <a:p>
          <a:endParaRPr lang="ru-RU"/>
        </a:p>
      </dgm:t>
    </dgm:pt>
    <dgm:pt modelId="{851FF9E1-F8E7-41AD-B234-2F416EA72F49}">
      <dgm:prSet custT="1"/>
      <dgm:spPr/>
      <dgm:t>
        <a:bodyPr/>
        <a:lstStyle/>
        <a:p>
          <a:pPr rtl="0"/>
          <a:r>
            <a:rPr lang="ru-RU" sz="1600" dirty="0"/>
            <a:t>Растущая роль малых предприятий и индивидов</a:t>
          </a:r>
        </a:p>
      </dgm:t>
    </dgm:pt>
    <dgm:pt modelId="{B9A4D59C-C97E-48E4-ACEA-8F9EB1B83CEB}" type="parTrans" cxnId="{4FDC11D1-2533-48CD-9BFB-56370D8EBE32}">
      <dgm:prSet/>
      <dgm:spPr/>
      <dgm:t>
        <a:bodyPr/>
        <a:lstStyle/>
        <a:p>
          <a:endParaRPr lang="ru-RU"/>
        </a:p>
      </dgm:t>
    </dgm:pt>
    <dgm:pt modelId="{E4092EC4-1399-4E21-A675-9855215708F6}" type="sibTrans" cxnId="{4FDC11D1-2533-48CD-9BFB-56370D8EBE32}">
      <dgm:prSet/>
      <dgm:spPr/>
      <dgm:t>
        <a:bodyPr/>
        <a:lstStyle/>
        <a:p>
          <a:endParaRPr lang="ru-RU"/>
        </a:p>
      </dgm:t>
    </dgm:pt>
    <dgm:pt modelId="{609DD881-876F-473D-BF63-B6967C2CDF63}">
      <dgm:prSet custT="1"/>
      <dgm:spPr/>
      <dgm:t>
        <a:bodyPr/>
        <a:lstStyle/>
        <a:p>
          <a:pPr rtl="0"/>
          <a:r>
            <a:rPr lang="ru-RU" sz="1600" dirty="0"/>
            <a:t>Мгновенный доступ к информации</a:t>
          </a:r>
        </a:p>
      </dgm:t>
    </dgm:pt>
    <dgm:pt modelId="{3F315A3E-4A8E-480C-BA62-136D5A30E603}" type="parTrans" cxnId="{25F970FA-9770-491C-975C-8A155258F933}">
      <dgm:prSet/>
      <dgm:spPr/>
      <dgm:t>
        <a:bodyPr/>
        <a:lstStyle/>
        <a:p>
          <a:endParaRPr lang="ru-RU"/>
        </a:p>
      </dgm:t>
    </dgm:pt>
    <dgm:pt modelId="{599A7A38-61EC-472C-BF99-4440FA765105}" type="sibTrans" cxnId="{25F970FA-9770-491C-975C-8A155258F933}">
      <dgm:prSet/>
      <dgm:spPr/>
      <dgm:t>
        <a:bodyPr/>
        <a:lstStyle/>
        <a:p>
          <a:endParaRPr lang="ru-RU"/>
        </a:p>
      </dgm:t>
    </dgm:pt>
    <dgm:pt modelId="{51EDCC32-D7B7-4811-88A3-81EAE76E0FF5}">
      <dgm:prSet custT="1"/>
      <dgm:spPr/>
      <dgm:t>
        <a:bodyPr/>
        <a:lstStyle/>
        <a:p>
          <a:pPr rtl="0"/>
          <a:r>
            <a:rPr lang="ru-RU" sz="1600" dirty="0"/>
            <a:t>Инновационные потоки идут в обоих направлениях</a:t>
          </a:r>
        </a:p>
      </dgm:t>
    </dgm:pt>
    <dgm:pt modelId="{121EC026-590E-4D95-9901-A4BF2CDB7261}" type="parTrans" cxnId="{D320B070-D004-40AB-BE5A-3207E5592431}">
      <dgm:prSet/>
      <dgm:spPr/>
      <dgm:t>
        <a:bodyPr/>
        <a:lstStyle/>
        <a:p>
          <a:endParaRPr lang="ru-RU"/>
        </a:p>
      </dgm:t>
    </dgm:pt>
    <dgm:pt modelId="{F035411B-97D8-4BB2-8C6B-0AE897BB09B5}" type="sibTrans" cxnId="{D320B070-D004-40AB-BE5A-3207E5592431}">
      <dgm:prSet/>
      <dgm:spPr/>
      <dgm:t>
        <a:bodyPr/>
        <a:lstStyle/>
        <a:p>
          <a:endParaRPr lang="ru-RU"/>
        </a:p>
      </dgm:t>
    </dgm:pt>
    <dgm:pt modelId="{D140C597-2C07-4E4A-8ED7-4F639FE82B9B}" type="pres">
      <dgm:prSet presAssocID="{660F1CD2-E850-4E48-9D2E-32479CEE02CE}" presName="linear" presStyleCnt="0">
        <dgm:presLayoutVars>
          <dgm:animLvl val="lvl"/>
          <dgm:resizeHandles val="exact"/>
        </dgm:presLayoutVars>
      </dgm:prSet>
      <dgm:spPr/>
    </dgm:pt>
    <dgm:pt modelId="{D977D7CE-BCF8-4FCB-8C4E-9F09353917AA}" type="pres">
      <dgm:prSet presAssocID="{5134A4D6-55FE-4F40-B4E0-B9830721DAB5}" presName="parentText" presStyleLbl="node1" presStyleIdx="0" presStyleCnt="7">
        <dgm:presLayoutVars>
          <dgm:chMax val="0"/>
          <dgm:bulletEnabled val="1"/>
        </dgm:presLayoutVars>
      </dgm:prSet>
      <dgm:spPr/>
    </dgm:pt>
    <dgm:pt modelId="{A0D88020-AB92-4277-9350-1B1A4D967499}" type="pres">
      <dgm:prSet presAssocID="{D9D4DA4A-BAE5-4201-987B-F3198BECA86C}" presName="spacer" presStyleCnt="0"/>
      <dgm:spPr/>
    </dgm:pt>
    <dgm:pt modelId="{9B0F0C5E-6FB0-4D0A-8A31-75FF6970DED5}" type="pres">
      <dgm:prSet presAssocID="{95D25727-8EF1-421D-B1B8-DECA41AC78E6}" presName="parentText" presStyleLbl="node1" presStyleIdx="1" presStyleCnt="7">
        <dgm:presLayoutVars>
          <dgm:chMax val="0"/>
          <dgm:bulletEnabled val="1"/>
        </dgm:presLayoutVars>
      </dgm:prSet>
      <dgm:spPr/>
    </dgm:pt>
    <dgm:pt modelId="{338239B1-7AE0-4DF9-91DD-645B96466DE0}" type="pres">
      <dgm:prSet presAssocID="{93E65D2B-F3AA-4B65-835D-AE6D15EB5096}" presName="spacer" presStyleCnt="0"/>
      <dgm:spPr/>
    </dgm:pt>
    <dgm:pt modelId="{469C96AF-FD9A-4966-ADBD-FF16D3CF1AEC}" type="pres">
      <dgm:prSet presAssocID="{47384393-BF37-4F9F-B117-04D497166E87}" presName="parentText" presStyleLbl="node1" presStyleIdx="2" presStyleCnt="7" custScaleY="75515">
        <dgm:presLayoutVars>
          <dgm:chMax val="0"/>
          <dgm:bulletEnabled val="1"/>
        </dgm:presLayoutVars>
      </dgm:prSet>
      <dgm:spPr/>
    </dgm:pt>
    <dgm:pt modelId="{898CB92C-AA60-4E41-BA67-C4EFAB07A576}" type="pres">
      <dgm:prSet presAssocID="{ED3529EB-02CD-4A28-B202-6AFE6122DB9E}" presName="spacer" presStyleCnt="0"/>
      <dgm:spPr/>
    </dgm:pt>
    <dgm:pt modelId="{0650F4C6-A9ED-435E-9469-C4F5E66E29A9}" type="pres">
      <dgm:prSet presAssocID="{6BF796D9-8C34-4C00-AE89-44A2B8E1DB14}" presName="parentText" presStyleLbl="node1" presStyleIdx="3" presStyleCnt="7">
        <dgm:presLayoutVars>
          <dgm:chMax val="0"/>
          <dgm:bulletEnabled val="1"/>
        </dgm:presLayoutVars>
      </dgm:prSet>
      <dgm:spPr/>
    </dgm:pt>
    <dgm:pt modelId="{4394CC2B-69DB-4196-A88F-41EC9911A00B}" type="pres">
      <dgm:prSet presAssocID="{52614323-7C80-4A42-9192-6D74D6C28EFF}" presName="spacer" presStyleCnt="0"/>
      <dgm:spPr/>
    </dgm:pt>
    <dgm:pt modelId="{AF5F959A-2BD5-4E5F-AF7E-922EB9A1555A}" type="pres">
      <dgm:prSet presAssocID="{851FF9E1-F8E7-41AD-B234-2F416EA72F49}" presName="parentText" presStyleLbl="node1" presStyleIdx="4" presStyleCnt="7">
        <dgm:presLayoutVars>
          <dgm:chMax val="0"/>
          <dgm:bulletEnabled val="1"/>
        </dgm:presLayoutVars>
      </dgm:prSet>
      <dgm:spPr/>
    </dgm:pt>
    <dgm:pt modelId="{F12B51E8-A173-44EC-AB90-6D206281BB19}" type="pres">
      <dgm:prSet presAssocID="{E4092EC4-1399-4E21-A675-9855215708F6}" presName="spacer" presStyleCnt="0"/>
      <dgm:spPr/>
    </dgm:pt>
    <dgm:pt modelId="{22800263-BEB3-4780-9BC1-1538C076B3D1}" type="pres">
      <dgm:prSet presAssocID="{609DD881-876F-473D-BF63-B6967C2CDF63}" presName="parentText" presStyleLbl="node1" presStyleIdx="5" presStyleCnt="7">
        <dgm:presLayoutVars>
          <dgm:chMax val="0"/>
          <dgm:bulletEnabled val="1"/>
        </dgm:presLayoutVars>
      </dgm:prSet>
      <dgm:spPr/>
    </dgm:pt>
    <dgm:pt modelId="{7684F1F5-7BB4-4A2D-A916-E51DB0FB4F33}" type="pres">
      <dgm:prSet presAssocID="{599A7A38-61EC-472C-BF99-4440FA765105}" presName="spacer" presStyleCnt="0"/>
      <dgm:spPr/>
    </dgm:pt>
    <dgm:pt modelId="{76FD188D-A956-42D2-A094-1F6E19B3CC00}" type="pres">
      <dgm:prSet presAssocID="{51EDCC32-D7B7-4811-88A3-81EAE76E0FF5}" presName="parentText" presStyleLbl="node1" presStyleIdx="6" presStyleCnt="7">
        <dgm:presLayoutVars>
          <dgm:chMax val="0"/>
          <dgm:bulletEnabled val="1"/>
        </dgm:presLayoutVars>
      </dgm:prSet>
      <dgm:spPr/>
    </dgm:pt>
  </dgm:ptLst>
  <dgm:cxnLst>
    <dgm:cxn modelId="{E9976C0A-65F1-4EA5-BCD4-9199613EC2A1}" type="presOf" srcId="{95D25727-8EF1-421D-B1B8-DECA41AC78E6}" destId="{9B0F0C5E-6FB0-4D0A-8A31-75FF6970DED5}" srcOrd="0" destOrd="0" presId="urn:microsoft.com/office/officeart/2005/8/layout/vList2"/>
    <dgm:cxn modelId="{C49DE925-8BBA-46C5-AFEE-F1765B9A69DC}" srcId="{660F1CD2-E850-4E48-9D2E-32479CEE02CE}" destId="{5134A4D6-55FE-4F40-B4E0-B9830721DAB5}" srcOrd="0" destOrd="0" parTransId="{EEDE121D-D6AD-4CFC-AD55-F311DDA170EA}" sibTransId="{D9D4DA4A-BAE5-4201-987B-F3198BECA86C}"/>
    <dgm:cxn modelId="{C975235E-938D-4171-8443-C60B134EA62C}" srcId="{660F1CD2-E850-4E48-9D2E-32479CEE02CE}" destId="{47384393-BF37-4F9F-B117-04D497166E87}" srcOrd="2" destOrd="0" parTransId="{5DF42208-7CA7-43DB-9723-D2B73AE9EF10}" sibTransId="{ED3529EB-02CD-4A28-B202-6AFE6122DB9E}"/>
    <dgm:cxn modelId="{64C26265-32FF-43AD-9422-BA553883E796}" type="presOf" srcId="{5134A4D6-55FE-4F40-B4E0-B9830721DAB5}" destId="{D977D7CE-BCF8-4FCB-8C4E-9F09353917AA}" srcOrd="0" destOrd="0" presId="urn:microsoft.com/office/officeart/2005/8/layout/vList2"/>
    <dgm:cxn modelId="{D0DF5966-18F5-491F-BAFE-E3522D7C5D12}" srcId="{660F1CD2-E850-4E48-9D2E-32479CEE02CE}" destId="{95D25727-8EF1-421D-B1B8-DECA41AC78E6}" srcOrd="1" destOrd="0" parTransId="{5BB0D505-3F2E-489E-8397-E79E82E96FE4}" sibTransId="{93E65D2B-F3AA-4B65-835D-AE6D15EB5096}"/>
    <dgm:cxn modelId="{F4A44670-D051-410F-995C-EAABB570D8B0}" type="presOf" srcId="{660F1CD2-E850-4E48-9D2E-32479CEE02CE}" destId="{D140C597-2C07-4E4A-8ED7-4F639FE82B9B}" srcOrd="0" destOrd="0" presId="urn:microsoft.com/office/officeart/2005/8/layout/vList2"/>
    <dgm:cxn modelId="{D320B070-D004-40AB-BE5A-3207E5592431}" srcId="{660F1CD2-E850-4E48-9D2E-32479CEE02CE}" destId="{51EDCC32-D7B7-4811-88A3-81EAE76E0FF5}" srcOrd="6" destOrd="0" parTransId="{121EC026-590E-4D95-9901-A4BF2CDB7261}" sibTransId="{F035411B-97D8-4BB2-8C6B-0AE897BB09B5}"/>
    <dgm:cxn modelId="{884F7B53-B9D5-4602-B8C0-95D38F3E5662}" type="presOf" srcId="{851FF9E1-F8E7-41AD-B234-2F416EA72F49}" destId="{AF5F959A-2BD5-4E5F-AF7E-922EB9A1555A}" srcOrd="0" destOrd="0" presId="urn:microsoft.com/office/officeart/2005/8/layout/vList2"/>
    <dgm:cxn modelId="{29AF7979-4FEC-408D-B9D1-7F2189647C6A}" srcId="{660F1CD2-E850-4E48-9D2E-32479CEE02CE}" destId="{6BF796D9-8C34-4C00-AE89-44A2B8E1DB14}" srcOrd="3" destOrd="0" parTransId="{0F40F114-34DD-4212-9699-29A258A06DEA}" sibTransId="{52614323-7C80-4A42-9192-6D74D6C28EFF}"/>
    <dgm:cxn modelId="{2639198E-037B-461A-A171-E93E87019FC3}" type="presOf" srcId="{47384393-BF37-4F9F-B117-04D497166E87}" destId="{469C96AF-FD9A-4966-ADBD-FF16D3CF1AEC}" srcOrd="0" destOrd="0" presId="urn:microsoft.com/office/officeart/2005/8/layout/vList2"/>
    <dgm:cxn modelId="{26B29CCA-2677-4943-B3AC-A2074A517B83}" type="presOf" srcId="{609DD881-876F-473D-BF63-B6967C2CDF63}" destId="{22800263-BEB3-4780-9BC1-1538C076B3D1}" srcOrd="0" destOrd="0" presId="urn:microsoft.com/office/officeart/2005/8/layout/vList2"/>
    <dgm:cxn modelId="{4FDC11D1-2533-48CD-9BFB-56370D8EBE32}" srcId="{660F1CD2-E850-4E48-9D2E-32479CEE02CE}" destId="{851FF9E1-F8E7-41AD-B234-2F416EA72F49}" srcOrd="4" destOrd="0" parTransId="{B9A4D59C-C97E-48E4-ACEA-8F9EB1B83CEB}" sibTransId="{E4092EC4-1399-4E21-A675-9855215708F6}"/>
    <dgm:cxn modelId="{012BA0D4-F752-4D7F-9C80-31DCAB86E1FF}" type="presOf" srcId="{6BF796D9-8C34-4C00-AE89-44A2B8E1DB14}" destId="{0650F4C6-A9ED-435E-9469-C4F5E66E29A9}" srcOrd="0" destOrd="0" presId="urn:microsoft.com/office/officeart/2005/8/layout/vList2"/>
    <dgm:cxn modelId="{6BB859F3-65E5-4566-9637-A0165190485C}" type="presOf" srcId="{51EDCC32-D7B7-4811-88A3-81EAE76E0FF5}" destId="{76FD188D-A956-42D2-A094-1F6E19B3CC00}" srcOrd="0" destOrd="0" presId="urn:microsoft.com/office/officeart/2005/8/layout/vList2"/>
    <dgm:cxn modelId="{25F970FA-9770-491C-975C-8A155258F933}" srcId="{660F1CD2-E850-4E48-9D2E-32479CEE02CE}" destId="{609DD881-876F-473D-BF63-B6967C2CDF63}" srcOrd="5" destOrd="0" parTransId="{3F315A3E-4A8E-480C-BA62-136D5A30E603}" sibTransId="{599A7A38-61EC-472C-BF99-4440FA765105}"/>
    <dgm:cxn modelId="{13DF4742-5577-404D-8251-1ACBD26469EE}" type="presParOf" srcId="{D140C597-2C07-4E4A-8ED7-4F639FE82B9B}" destId="{D977D7CE-BCF8-4FCB-8C4E-9F09353917AA}" srcOrd="0" destOrd="0" presId="urn:microsoft.com/office/officeart/2005/8/layout/vList2"/>
    <dgm:cxn modelId="{8B9AAE7E-7DB9-40B6-8E64-558E9DCA2002}" type="presParOf" srcId="{D140C597-2C07-4E4A-8ED7-4F639FE82B9B}" destId="{A0D88020-AB92-4277-9350-1B1A4D967499}" srcOrd="1" destOrd="0" presId="urn:microsoft.com/office/officeart/2005/8/layout/vList2"/>
    <dgm:cxn modelId="{DED9521C-C3D7-471B-AB47-5CFFAB8AD4E8}" type="presParOf" srcId="{D140C597-2C07-4E4A-8ED7-4F639FE82B9B}" destId="{9B0F0C5E-6FB0-4D0A-8A31-75FF6970DED5}" srcOrd="2" destOrd="0" presId="urn:microsoft.com/office/officeart/2005/8/layout/vList2"/>
    <dgm:cxn modelId="{04DCF4BF-A0F8-4099-A956-B40BC2AFE898}" type="presParOf" srcId="{D140C597-2C07-4E4A-8ED7-4F639FE82B9B}" destId="{338239B1-7AE0-4DF9-91DD-645B96466DE0}" srcOrd="3" destOrd="0" presId="urn:microsoft.com/office/officeart/2005/8/layout/vList2"/>
    <dgm:cxn modelId="{F69FCAB0-76CE-42BA-AB90-0AE22F8B3D95}" type="presParOf" srcId="{D140C597-2C07-4E4A-8ED7-4F639FE82B9B}" destId="{469C96AF-FD9A-4966-ADBD-FF16D3CF1AEC}" srcOrd="4" destOrd="0" presId="urn:microsoft.com/office/officeart/2005/8/layout/vList2"/>
    <dgm:cxn modelId="{0E6E596E-62FF-4D06-9607-B47E8352E468}" type="presParOf" srcId="{D140C597-2C07-4E4A-8ED7-4F639FE82B9B}" destId="{898CB92C-AA60-4E41-BA67-C4EFAB07A576}" srcOrd="5" destOrd="0" presId="urn:microsoft.com/office/officeart/2005/8/layout/vList2"/>
    <dgm:cxn modelId="{D1904B23-1177-4E07-9AA3-35CD20B169A8}" type="presParOf" srcId="{D140C597-2C07-4E4A-8ED7-4F639FE82B9B}" destId="{0650F4C6-A9ED-435E-9469-C4F5E66E29A9}" srcOrd="6" destOrd="0" presId="urn:microsoft.com/office/officeart/2005/8/layout/vList2"/>
    <dgm:cxn modelId="{9E371458-FF41-4989-A4E0-74C634832AEC}" type="presParOf" srcId="{D140C597-2C07-4E4A-8ED7-4F639FE82B9B}" destId="{4394CC2B-69DB-4196-A88F-41EC9911A00B}" srcOrd="7" destOrd="0" presId="urn:microsoft.com/office/officeart/2005/8/layout/vList2"/>
    <dgm:cxn modelId="{EE53CA52-A7BA-4736-BCD4-0225FACAD383}" type="presParOf" srcId="{D140C597-2C07-4E4A-8ED7-4F639FE82B9B}" destId="{AF5F959A-2BD5-4E5F-AF7E-922EB9A1555A}" srcOrd="8" destOrd="0" presId="urn:microsoft.com/office/officeart/2005/8/layout/vList2"/>
    <dgm:cxn modelId="{ECCD4824-0326-42EA-A345-2E7460F80A20}" type="presParOf" srcId="{D140C597-2C07-4E4A-8ED7-4F639FE82B9B}" destId="{F12B51E8-A173-44EC-AB90-6D206281BB19}" srcOrd="9" destOrd="0" presId="urn:microsoft.com/office/officeart/2005/8/layout/vList2"/>
    <dgm:cxn modelId="{29DF8481-6F19-4451-AC8D-4A6470C9F275}" type="presParOf" srcId="{D140C597-2C07-4E4A-8ED7-4F639FE82B9B}" destId="{22800263-BEB3-4780-9BC1-1538C076B3D1}" srcOrd="10" destOrd="0" presId="urn:microsoft.com/office/officeart/2005/8/layout/vList2"/>
    <dgm:cxn modelId="{4559DA15-6E0A-4A4E-9788-3D3FC250930F}" type="presParOf" srcId="{D140C597-2C07-4E4A-8ED7-4F639FE82B9B}" destId="{7684F1F5-7BB4-4A2D-A916-E51DB0FB4F33}" srcOrd="11" destOrd="0" presId="urn:microsoft.com/office/officeart/2005/8/layout/vList2"/>
    <dgm:cxn modelId="{E71767B3-65A9-4DFE-BC01-B0AC0B9A6963}" type="presParOf" srcId="{D140C597-2C07-4E4A-8ED7-4F639FE82B9B}" destId="{76FD188D-A956-42D2-A094-1F6E19B3CC00}" srcOrd="1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3B4EBD-A350-428E-B635-A767E367CA9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ru-RU"/>
        </a:p>
      </dgm:t>
    </dgm:pt>
    <dgm:pt modelId="{87B72751-D893-497F-89A7-A5A1205C1C42}">
      <dgm:prSet phldrT="[Текст]"/>
      <dgm:spPr/>
      <dgm:t>
        <a:bodyPr/>
        <a:lstStyle/>
        <a:p>
          <a:r>
            <a:rPr lang="en-US" dirty="0"/>
            <a:t>ECONOMIC GROWTH</a:t>
          </a:r>
          <a:endParaRPr lang="ru-RU" dirty="0"/>
        </a:p>
      </dgm:t>
    </dgm:pt>
    <dgm:pt modelId="{1637CD02-01AF-41D4-B8CF-5B2410FBADA4}" type="parTrans" cxnId="{C73513DB-EC46-4081-BB1E-93F5698BF72C}">
      <dgm:prSet/>
      <dgm:spPr/>
      <dgm:t>
        <a:bodyPr/>
        <a:lstStyle/>
        <a:p>
          <a:endParaRPr lang="ru-RU"/>
        </a:p>
      </dgm:t>
    </dgm:pt>
    <dgm:pt modelId="{1CB8383D-EE2C-4283-AAB3-1065B0D74DF0}" type="sibTrans" cxnId="{C73513DB-EC46-4081-BB1E-93F5698BF72C}">
      <dgm:prSet/>
      <dgm:spPr/>
      <dgm:t>
        <a:bodyPr/>
        <a:lstStyle/>
        <a:p>
          <a:endParaRPr lang="ru-RU"/>
        </a:p>
      </dgm:t>
    </dgm:pt>
    <dgm:pt modelId="{E131819C-7C42-41BB-8F5A-A409F4FB9A2E}">
      <dgm:prSet phldrT="[Текст]"/>
      <dgm:spPr/>
      <dgm:t>
        <a:bodyPr/>
        <a:lstStyle/>
        <a:p>
          <a:r>
            <a:rPr lang="en-US" dirty="0"/>
            <a:t>EXHAUSTING OF RESOURCES</a:t>
          </a:r>
          <a:endParaRPr lang="ru-RU" dirty="0"/>
        </a:p>
      </dgm:t>
    </dgm:pt>
    <dgm:pt modelId="{E9BA563F-B431-4DF9-904E-0E594F0E01D7}" type="parTrans" cxnId="{0519FB93-7DF5-46A1-8E61-FA55A04AAC29}">
      <dgm:prSet/>
      <dgm:spPr/>
      <dgm:t>
        <a:bodyPr/>
        <a:lstStyle/>
        <a:p>
          <a:endParaRPr lang="ru-RU"/>
        </a:p>
      </dgm:t>
    </dgm:pt>
    <dgm:pt modelId="{8DC96B7F-8AE4-48F7-8E62-C2364C1B606A}" type="sibTrans" cxnId="{0519FB93-7DF5-46A1-8E61-FA55A04AAC29}">
      <dgm:prSet/>
      <dgm:spPr/>
      <dgm:t>
        <a:bodyPr/>
        <a:lstStyle/>
        <a:p>
          <a:endParaRPr lang="ru-RU"/>
        </a:p>
      </dgm:t>
    </dgm:pt>
    <dgm:pt modelId="{E933C9F3-AF2D-4A5E-BEEE-FB8B76B6F985}">
      <dgm:prSet phldrT="[Текст]"/>
      <dgm:spPr/>
      <dgm:t>
        <a:bodyPr/>
        <a:lstStyle/>
        <a:p>
          <a:r>
            <a:rPr lang="en-US" dirty="0"/>
            <a:t>CONTAMINATION OF ENVIRONMENT</a:t>
          </a:r>
          <a:endParaRPr lang="ru-RU" dirty="0"/>
        </a:p>
      </dgm:t>
    </dgm:pt>
    <dgm:pt modelId="{CB5BC92A-B6B0-43C0-98EE-9051665A6C28}" type="parTrans" cxnId="{90FB8AED-7E69-4D98-BE27-206CD92FB3D8}">
      <dgm:prSet/>
      <dgm:spPr/>
      <dgm:t>
        <a:bodyPr/>
        <a:lstStyle/>
        <a:p>
          <a:endParaRPr lang="ru-RU"/>
        </a:p>
      </dgm:t>
    </dgm:pt>
    <dgm:pt modelId="{98ABCA7F-843D-4996-AF49-A8F8631327B9}" type="sibTrans" cxnId="{90FB8AED-7E69-4D98-BE27-206CD92FB3D8}">
      <dgm:prSet/>
      <dgm:spPr/>
      <dgm:t>
        <a:bodyPr/>
        <a:lstStyle/>
        <a:p>
          <a:endParaRPr lang="ru-RU"/>
        </a:p>
      </dgm:t>
    </dgm:pt>
    <dgm:pt modelId="{25503DF7-6FB2-4188-9270-8E72BA30EC2B}">
      <dgm:prSet phldrT="[Текст]"/>
      <dgm:spPr/>
      <dgm:t>
        <a:bodyPr/>
        <a:lstStyle/>
        <a:p>
          <a:r>
            <a:rPr lang="en-US" dirty="0"/>
            <a:t>SLOWING DOWN OF ECONOMIC GROWTH</a:t>
          </a:r>
          <a:endParaRPr lang="ru-RU" dirty="0"/>
        </a:p>
        <a:p>
          <a:r>
            <a:rPr lang="en-US" dirty="0"/>
            <a:t>WORSENING OF QUALITY OF LIFE</a:t>
          </a:r>
          <a:endParaRPr lang="ru-RU" dirty="0"/>
        </a:p>
        <a:p>
          <a:endParaRPr lang="ru-RU" dirty="0"/>
        </a:p>
      </dgm:t>
    </dgm:pt>
    <dgm:pt modelId="{0AFF9D2B-5D43-4394-A208-D6E294DE00D9}" type="parTrans" cxnId="{8A9E19F8-C4FD-4CA8-A3E0-125ECBC86FAD}">
      <dgm:prSet/>
      <dgm:spPr/>
      <dgm:t>
        <a:bodyPr/>
        <a:lstStyle/>
        <a:p>
          <a:endParaRPr lang="ru-RU"/>
        </a:p>
      </dgm:t>
    </dgm:pt>
    <dgm:pt modelId="{8DDC33D5-E529-4202-B115-0F53A68A94A3}" type="sibTrans" cxnId="{8A9E19F8-C4FD-4CA8-A3E0-125ECBC86FAD}">
      <dgm:prSet/>
      <dgm:spPr/>
      <dgm:t>
        <a:bodyPr/>
        <a:lstStyle/>
        <a:p>
          <a:endParaRPr lang="ru-RU"/>
        </a:p>
      </dgm:t>
    </dgm:pt>
    <dgm:pt modelId="{73AE287D-7CCD-4856-89F7-9DF0E10D3FF1}" type="pres">
      <dgm:prSet presAssocID="{A23B4EBD-A350-428E-B635-A767E367CA9D}" presName="diagram" presStyleCnt="0">
        <dgm:presLayoutVars>
          <dgm:chPref val="1"/>
          <dgm:dir/>
          <dgm:animOne val="branch"/>
          <dgm:animLvl val="lvl"/>
          <dgm:resizeHandles val="exact"/>
        </dgm:presLayoutVars>
      </dgm:prSet>
      <dgm:spPr/>
    </dgm:pt>
    <dgm:pt modelId="{C0DFE1F8-5C9C-4DA7-92BC-5B5A7A4BDE48}" type="pres">
      <dgm:prSet presAssocID="{87B72751-D893-497F-89A7-A5A1205C1C42}" presName="root1" presStyleCnt="0"/>
      <dgm:spPr/>
    </dgm:pt>
    <dgm:pt modelId="{DAE391B0-97D9-4345-B8CF-7595A6F44AFA}" type="pres">
      <dgm:prSet presAssocID="{87B72751-D893-497F-89A7-A5A1205C1C42}" presName="LevelOneTextNode" presStyleLbl="node0" presStyleIdx="0" presStyleCnt="1">
        <dgm:presLayoutVars>
          <dgm:chPref val="3"/>
        </dgm:presLayoutVars>
      </dgm:prSet>
      <dgm:spPr/>
    </dgm:pt>
    <dgm:pt modelId="{39675670-E42C-43B1-9995-09C44CAE7C49}" type="pres">
      <dgm:prSet presAssocID="{87B72751-D893-497F-89A7-A5A1205C1C42}" presName="level2hierChild" presStyleCnt="0"/>
      <dgm:spPr/>
    </dgm:pt>
    <dgm:pt modelId="{8C0F9E53-479D-4417-8331-5500377737BD}" type="pres">
      <dgm:prSet presAssocID="{E9BA563F-B431-4DF9-904E-0E594F0E01D7}" presName="conn2-1" presStyleLbl="parChTrans1D2" presStyleIdx="0" presStyleCnt="2"/>
      <dgm:spPr/>
    </dgm:pt>
    <dgm:pt modelId="{445BF522-095F-4333-AA54-C9E739F236E5}" type="pres">
      <dgm:prSet presAssocID="{E9BA563F-B431-4DF9-904E-0E594F0E01D7}" presName="connTx" presStyleLbl="parChTrans1D2" presStyleIdx="0" presStyleCnt="2"/>
      <dgm:spPr/>
    </dgm:pt>
    <dgm:pt modelId="{30944D32-404D-4D42-B4A3-C4939CBBB780}" type="pres">
      <dgm:prSet presAssocID="{E131819C-7C42-41BB-8F5A-A409F4FB9A2E}" presName="root2" presStyleCnt="0"/>
      <dgm:spPr/>
    </dgm:pt>
    <dgm:pt modelId="{34E51818-4061-451D-89B7-BD302EEF5B42}" type="pres">
      <dgm:prSet presAssocID="{E131819C-7C42-41BB-8F5A-A409F4FB9A2E}" presName="LevelTwoTextNode" presStyleLbl="node2" presStyleIdx="0" presStyleCnt="2">
        <dgm:presLayoutVars>
          <dgm:chPref val="3"/>
        </dgm:presLayoutVars>
      </dgm:prSet>
      <dgm:spPr/>
    </dgm:pt>
    <dgm:pt modelId="{BEBB2555-D19F-4F96-BB80-2BC3F0D6404F}" type="pres">
      <dgm:prSet presAssocID="{E131819C-7C42-41BB-8F5A-A409F4FB9A2E}" presName="level3hierChild" presStyleCnt="0"/>
      <dgm:spPr/>
    </dgm:pt>
    <dgm:pt modelId="{705AEDA9-6EF5-41BB-B8B1-BF39A4FEB425}" type="pres">
      <dgm:prSet presAssocID="{CB5BC92A-B6B0-43C0-98EE-9051665A6C28}" presName="conn2-1" presStyleLbl="parChTrans1D2" presStyleIdx="1" presStyleCnt="2"/>
      <dgm:spPr/>
    </dgm:pt>
    <dgm:pt modelId="{E5A6F7DB-CA0A-4F47-BCF1-DFFC41CDBDAA}" type="pres">
      <dgm:prSet presAssocID="{CB5BC92A-B6B0-43C0-98EE-9051665A6C28}" presName="connTx" presStyleLbl="parChTrans1D2" presStyleIdx="1" presStyleCnt="2"/>
      <dgm:spPr/>
    </dgm:pt>
    <dgm:pt modelId="{3F4A709E-0105-465E-B1EF-CF2AC9E58C6F}" type="pres">
      <dgm:prSet presAssocID="{E933C9F3-AF2D-4A5E-BEEE-FB8B76B6F985}" presName="root2" presStyleCnt="0"/>
      <dgm:spPr/>
    </dgm:pt>
    <dgm:pt modelId="{898A63C5-25DE-488B-A384-9993F83A4F8A}" type="pres">
      <dgm:prSet presAssocID="{E933C9F3-AF2D-4A5E-BEEE-FB8B76B6F985}" presName="LevelTwoTextNode" presStyleLbl="node2" presStyleIdx="1" presStyleCnt="2">
        <dgm:presLayoutVars>
          <dgm:chPref val="3"/>
        </dgm:presLayoutVars>
      </dgm:prSet>
      <dgm:spPr/>
    </dgm:pt>
    <dgm:pt modelId="{4BFB6076-95D7-4FC7-A32D-44E922B59D82}" type="pres">
      <dgm:prSet presAssocID="{E933C9F3-AF2D-4A5E-BEEE-FB8B76B6F985}" presName="level3hierChild" presStyleCnt="0"/>
      <dgm:spPr/>
    </dgm:pt>
    <dgm:pt modelId="{19AB9DD4-7DE6-4852-87CD-F53C82198227}" type="pres">
      <dgm:prSet presAssocID="{0AFF9D2B-5D43-4394-A208-D6E294DE00D9}" presName="conn2-1" presStyleLbl="parChTrans1D3" presStyleIdx="0" presStyleCnt="1"/>
      <dgm:spPr/>
    </dgm:pt>
    <dgm:pt modelId="{CCFD1776-5D5C-42B2-A0F3-3F6BBD581946}" type="pres">
      <dgm:prSet presAssocID="{0AFF9D2B-5D43-4394-A208-D6E294DE00D9}" presName="connTx" presStyleLbl="parChTrans1D3" presStyleIdx="0" presStyleCnt="1"/>
      <dgm:spPr/>
    </dgm:pt>
    <dgm:pt modelId="{C572F8FA-123D-4DD1-B422-507BD2D9E945}" type="pres">
      <dgm:prSet presAssocID="{25503DF7-6FB2-4188-9270-8E72BA30EC2B}" presName="root2" presStyleCnt="0"/>
      <dgm:spPr/>
    </dgm:pt>
    <dgm:pt modelId="{8C9F467B-3F1B-4E68-A1F1-CAAED789DFA5}" type="pres">
      <dgm:prSet presAssocID="{25503DF7-6FB2-4188-9270-8E72BA30EC2B}" presName="LevelTwoTextNode" presStyleLbl="node3" presStyleIdx="0" presStyleCnt="1" custLinFactNeighborX="-6794" custLinFactNeighborY="-60949">
        <dgm:presLayoutVars>
          <dgm:chPref val="3"/>
        </dgm:presLayoutVars>
      </dgm:prSet>
      <dgm:spPr/>
    </dgm:pt>
    <dgm:pt modelId="{4ADEF79F-D37A-4B13-BFD2-C839EAF8B64E}" type="pres">
      <dgm:prSet presAssocID="{25503DF7-6FB2-4188-9270-8E72BA30EC2B}" presName="level3hierChild" presStyleCnt="0"/>
      <dgm:spPr/>
    </dgm:pt>
  </dgm:ptLst>
  <dgm:cxnLst>
    <dgm:cxn modelId="{B7AF2F0D-AA7A-4466-B9B4-2F1E6ED1AB02}" type="presOf" srcId="{E933C9F3-AF2D-4A5E-BEEE-FB8B76B6F985}" destId="{898A63C5-25DE-488B-A384-9993F83A4F8A}" srcOrd="0" destOrd="0" presId="urn:microsoft.com/office/officeart/2005/8/layout/hierarchy2"/>
    <dgm:cxn modelId="{B24EDF0D-056A-49CE-9EB7-68BACED2BF78}" type="presOf" srcId="{0AFF9D2B-5D43-4394-A208-D6E294DE00D9}" destId="{CCFD1776-5D5C-42B2-A0F3-3F6BBD581946}" srcOrd="1" destOrd="0" presId="urn:microsoft.com/office/officeart/2005/8/layout/hierarchy2"/>
    <dgm:cxn modelId="{04742314-0E76-47C1-924B-D8458F9EED86}" type="presOf" srcId="{CB5BC92A-B6B0-43C0-98EE-9051665A6C28}" destId="{705AEDA9-6EF5-41BB-B8B1-BF39A4FEB425}" srcOrd="0" destOrd="0" presId="urn:microsoft.com/office/officeart/2005/8/layout/hierarchy2"/>
    <dgm:cxn modelId="{3A298726-6BCD-4595-99B0-622A484D53CF}" type="presOf" srcId="{CB5BC92A-B6B0-43C0-98EE-9051665A6C28}" destId="{E5A6F7DB-CA0A-4F47-BCF1-DFFC41CDBDAA}" srcOrd="1" destOrd="0" presId="urn:microsoft.com/office/officeart/2005/8/layout/hierarchy2"/>
    <dgm:cxn modelId="{16AA533C-F1F3-40E7-ACE8-0F3680E8A21B}" type="presOf" srcId="{E131819C-7C42-41BB-8F5A-A409F4FB9A2E}" destId="{34E51818-4061-451D-89B7-BD302EEF5B42}" srcOrd="0" destOrd="0" presId="urn:microsoft.com/office/officeart/2005/8/layout/hierarchy2"/>
    <dgm:cxn modelId="{09582465-A0E7-4E82-96ED-D14EED1B5C70}" type="presOf" srcId="{0AFF9D2B-5D43-4394-A208-D6E294DE00D9}" destId="{19AB9DD4-7DE6-4852-87CD-F53C82198227}" srcOrd="0" destOrd="0" presId="urn:microsoft.com/office/officeart/2005/8/layout/hierarchy2"/>
    <dgm:cxn modelId="{0519FB93-7DF5-46A1-8E61-FA55A04AAC29}" srcId="{87B72751-D893-497F-89A7-A5A1205C1C42}" destId="{E131819C-7C42-41BB-8F5A-A409F4FB9A2E}" srcOrd="0" destOrd="0" parTransId="{E9BA563F-B431-4DF9-904E-0E594F0E01D7}" sibTransId="{8DC96B7F-8AE4-48F7-8E62-C2364C1B606A}"/>
    <dgm:cxn modelId="{A847A79F-68D7-4358-B33D-9E72F8148D39}" type="presOf" srcId="{87B72751-D893-497F-89A7-A5A1205C1C42}" destId="{DAE391B0-97D9-4345-B8CF-7595A6F44AFA}" srcOrd="0" destOrd="0" presId="urn:microsoft.com/office/officeart/2005/8/layout/hierarchy2"/>
    <dgm:cxn modelId="{9973A0B0-F2C6-4EFA-931C-A25F86D371B6}" type="presOf" srcId="{25503DF7-6FB2-4188-9270-8E72BA30EC2B}" destId="{8C9F467B-3F1B-4E68-A1F1-CAAED789DFA5}" srcOrd="0" destOrd="0" presId="urn:microsoft.com/office/officeart/2005/8/layout/hierarchy2"/>
    <dgm:cxn modelId="{1F225ABE-7A26-47C1-8C80-18CEEB5DB353}" type="presOf" srcId="{A23B4EBD-A350-428E-B635-A767E367CA9D}" destId="{73AE287D-7CCD-4856-89F7-9DF0E10D3FF1}" srcOrd="0" destOrd="0" presId="urn:microsoft.com/office/officeart/2005/8/layout/hierarchy2"/>
    <dgm:cxn modelId="{C73513DB-EC46-4081-BB1E-93F5698BF72C}" srcId="{A23B4EBD-A350-428E-B635-A767E367CA9D}" destId="{87B72751-D893-497F-89A7-A5A1205C1C42}" srcOrd="0" destOrd="0" parTransId="{1637CD02-01AF-41D4-B8CF-5B2410FBADA4}" sibTransId="{1CB8383D-EE2C-4283-AAB3-1065B0D74DF0}"/>
    <dgm:cxn modelId="{230448E1-7621-40C3-9AC2-39A707A0D1C2}" type="presOf" srcId="{E9BA563F-B431-4DF9-904E-0E594F0E01D7}" destId="{8C0F9E53-479D-4417-8331-5500377737BD}" srcOrd="0" destOrd="0" presId="urn:microsoft.com/office/officeart/2005/8/layout/hierarchy2"/>
    <dgm:cxn modelId="{90FB8AED-7E69-4D98-BE27-206CD92FB3D8}" srcId="{87B72751-D893-497F-89A7-A5A1205C1C42}" destId="{E933C9F3-AF2D-4A5E-BEEE-FB8B76B6F985}" srcOrd="1" destOrd="0" parTransId="{CB5BC92A-B6B0-43C0-98EE-9051665A6C28}" sibTransId="{98ABCA7F-843D-4996-AF49-A8F8631327B9}"/>
    <dgm:cxn modelId="{8A9E19F8-C4FD-4CA8-A3E0-125ECBC86FAD}" srcId="{E933C9F3-AF2D-4A5E-BEEE-FB8B76B6F985}" destId="{25503DF7-6FB2-4188-9270-8E72BA30EC2B}" srcOrd="0" destOrd="0" parTransId="{0AFF9D2B-5D43-4394-A208-D6E294DE00D9}" sibTransId="{8DDC33D5-E529-4202-B115-0F53A68A94A3}"/>
    <dgm:cxn modelId="{26278BFF-CF52-41B5-86D7-5A13053D4CF3}" type="presOf" srcId="{E9BA563F-B431-4DF9-904E-0E594F0E01D7}" destId="{445BF522-095F-4333-AA54-C9E739F236E5}" srcOrd="1" destOrd="0" presId="urn:microsoft.com/office/officeart/2005/8/layout/hierarchy2"/>
    <dgm:cxn modelId="{0DD8BAC3-A663-4C91-9A32-0ECF3474F88A}" type="presParOf" srcId="{73AE287D-7CCD-4856-89F7-9DF0E10D3FF1}" destId="{C0DFE1F8-5C9C-4DA7-92BC-5B5A7A4BDE48}" srcOrd="0" destOrd="0" presId="urn:microsoft.com/office/officeart/2005/8/layout/hierarchy2"/>
    <dgm:cxn modelId="{4D4EFD6A-9241-44EF-9438-7F8C30E3A60B}" type="presParOf" srcId="{C0DFE1F8-5C9C-4DA7-92BC-5B5A7A4BDE48}" destId="{DAE391B0-97D9-4345-B8CF-7595A6F44AFA}" srcOrd="0" destOrd="0" presId="urn:microsoft.com/office/officeart/2005/8/layout/hierarchy2"/>
    <dgm:cxn modelId="{44430150-F933-42D7-AEF2-F17A84C3C6F9}" type="presParOf" srcId="{C0DFE1F8-5C9C-4DA7-92BC-5B5A7A4BDE48}" destId="{39675670-E42C-43B1-9995-09C44CAE7C49}" srcOrd="1" destOrd="0" presId="urn:microsoft.com/office/officeart/2005/8/layout/hierarchy2"/>
    <dgm:cxn modelId="{8F8816BC-89BF-42CA-AB5A-4E987774AFBF}" type="presParOf" srcId="{39675670-E42C-43B1-9995-09C44CAE7C49}" destId="{8C0F9E53-479D-4417-8331-5500377737BD}" srcOrd="0" destOrd="0" presId="urn:microsoft.com/office/officeart/2005/8/layout/hierarchy2"/>
    <dgm:cxn modelId="{ABBA6686-0A2B-4402-B83C-AC8210C39FD2}" type="presParOf" srcId="{8C0F9E53-479D-4417-8331-5500377737BD}" destId="{445BF522-095F-4333-AA54-C9E739F236E5}" srcOrd="0" destOrd="0" presId="urn:microsoft.com/office/officeart/2005/8/layout/hierarchy2"/>
    <dgm:cxn modelId="{F82F9D8A-3CB5-42DE-99A0-9B3A16306B23}" type="presParOf" srcId="{39675670-E42C-43B1-9995-09C44CAE7C49}" destId="{30944D32-404D-4D42-B4A3-C4939CBBB780}" srcOrd="1" destOrd="0" presId="urn:microsoft.com/office/officeart/2005/8/layout/hierarchy2"/>
    <dgm:cxn modelId="{6AEF6329-D442-4887-82C6-9AC10015CBA4}" type="presParOf" srcId="{30944D32-404D-4D42-B4A3-C4939CBBB780}" destId="{34E51818-4061-451D-89B7-BD302EEF5B42}" srcOrd="0" destOrd="0" presId="urn:microsoft.com/office/officeart/2005/8/layout/hierarchy2"/>
    <dgm:cxn modelId="{28D1991A-C536-4B1B-AF1F-F4F9FB4CD248}" type="presParOf" srcId="{30944D32-404D-4D42-B4A3-C4939CBBB780}" destId="{BEBB2555-D19F-4F96-BB80-2BC3F0D6404F}" srcOrd="1" destOrd="0" presId="urn:microsoft.com/office/officeart/2005/8/layout/hierarchy2"/>
    <dgm:cxn modelId="{F9D71652-36E1-4EE5-8C7C-10E85C0595B9}" type="presParOf" srcId="{39675670-E42C-43B1-9995-09C44CAE7C49}" destId="{705AEDA9-6EF5-41BB-B8B1-BF39A4FEB425}" srcOrd="2" destOrd="0" presId="urn:microsoft.com/office/officeart/2005/8/layout/hierarchy2"/>
    <dgm:cxn modelId="{62A94494-340A-454A-861D-486A32C75592}" type="presParOf" srcId="{705AEDA9-6EF5-41BB-B8B1-BF39A4FEB425}" destId="{E5A6F7DB-CA0A-4F47-BCF1-DFFC41CDBDAA}" srcOrd="0" destOrd="0" presId="urn:microsoft.com/office/officeart/2005/8/layout/hierarchy2"/>
    <dgm:cxn modelId="{1DEC167D-4DB4-4E39-8BEC-D25F00B775D4}" type="presParOf" srcId="{39675670-E42C-43B1-9995-09C44CAE7C49}" destId="{3F4A709E-0105-465E-B1EF-CF2AC9E58C6F}" srcOrd="3" destOrd="0" presId="urn:microsoft.com/office/officeart/2005/8/layout/hierarchy2"/>
    <dgm:cxn modelId="{BF547C18-7D48-462B-9411-BA795D01D502}" type="presParOf" srcId="{3F4A709E-0105-465E-B1EF-CF2AC9E58C6F}" destId="{898A63C5-25DE-488B-A384-9993F83A4F8A}" srcOrd="0" destOrd="0" presId="urn:microsoft.com/office/officeart/2005/8/layout/hierarchy2"/>
    <dgm:cxn modelId="{52402DE1-5ED5-4AFA-AB86-D2E3B499304F}" type="presParOf" srcId="{3F4A709E-0105-465E-B1EF-CF2AC9E58C6F}" destId="{4BFB6076-95D7-4FC7-A32D-44E922B59D82}" srcOrd="1" destOrd="0" presId="urn:microsoft.com/office/officeart/2005/8/layout/hierarchy2"/>
    <dgm:cxn modelId="{D7E03BD2-FE09-4ACA-AFAF-9E74922DBB9D}" type="presParOf" srcId="{4BFB6076-95D7-4FC7-A32D-44E922B59D82}" destId="{19AB9DD4-7DE6-4852-87CD-F53C82198227}" srcOrd="0" destOrd="0" presId="urn:microsoft.com/office/officeart/2005/8/layout/hierarchy2"/>
    <dgm:cxn modelId="{18D123A1-D8DD-4452-9800-FC4E47E0FA16}" type="presParOf" srcId="{19AB9DD4-7DE6-4852-87CD-F53C82198227}" destId="{CCFD1776-5D5C-42B2-A0F3-3F6BBD581946}" srcOrd="0" destOrd="0" presId="urn:microsoft.com/office/officeart/2005/8/layout/hierarchy2"/>
    <dgm:cxn modelId="{4E2FA889-C742-4514-B2F0-3B604616E17E}" type="presParOf" srcId="{4BFB6076-95D7-4FC7-A32D-44E922B59D82}" destId="{C572F8FA-123D-4DD1-B422-507BD2D9E945}" srcOrd="1" destOrd="0" presId="urn:microsoft.com/office/officeart/2005/8/layout/hierarchy2"/>
    <dgm:cxn modelId="{F6DA58F4-BEFF-44C9-B07B-C17FAE3DD070}" type="presParOf" srcId="{C572F8FA-123D-4DD1-B422-507BD2D9E945}" destId="{8C9F467B-3F1B-4E68-A1F1-CAAED789DFA5}" srcOrd="0" destOrd="0" presId="urn:microsoft.com/office/officeart/2005/8/layout/hierarchy2"/>
    <dgm:cxn modelId="{66BEB8ED-0A9B-4935-9715-953D777862E5}" type="presParOf" srcId="{C572F8FA-123D-4DD1-B422-507BD2D9E945}" destId="{4ADEF79F-D37A-4B13-BFD2-C839EAF8B64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AEE12-A25C-4FFB-BE9C-5E311EB8B298}">
      <dsp:nvSpPr>
        <dsp:cNvPr id="0" name=""/>
        <dsp:cNvSpPr/>
      </dsp:nvSpPr>
      <dsp:spPr>
        <a:xfrm rot="10800000" flipV="1">
          <a:off x="0" y="0"/>
          <a:ext cx="4040188" cy="598094"/>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Материальные потоки физических товаров</a:t>
          </a:r>
        </a:p>
      </dsp:txBody>
      <dsp:txXfrm rot="-10800000">
        <a:off x="29197" y="29197"/>
        <a:ext cx="3981794" cy="539700"/>
      </dsp:txXfrm>
    </dsp:sp>
    <dsp:sp modelId="{8CC16793-9476-471A-8E5A-4381E1DC3BE1}">
      <dsp:nvSpPr>
        <dsp:cNvPr id="0" name=""/>
        <dsp:cNvSpPr/>
      </dsp:nvSpPr>
      <dsp:spPr>
        <a:xfrm>
          <a:off x="0" y="569221"/>
          <a:ext cx="4040188" cy="667223"/>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Обмен потоками происходит главным образом между странами с развитой экономикой</a:t>
          </a:r>
        </a:p>
      </dsp:txBody>
      <dsp:txXfrm>
        <a:off x="32571" y="601792"/>
        <a:ext cx="3975046" cy="602081"/>
      </dsp:txXfrm>
    </dsp:sp>
    <dsp:sp modelId="{FE0DF20E-A6E6-454C-A25C-DA0DD70ED596}">
      <dsp:nvSpPr>
        <dsp:cNvPr id="0" name=""/>
        <dsp:cNvSpPr/>
      </dsp:nvSpPr>
      <dsp:spPr>
        <a:xfrm>
          <a:off x="0" y="1336870"/>
          <a:ext cx="4040188" cy="65118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Капиталоемкие и трудоемкие потоки</a:t>
          </a:r>
        </a:p>
      </dsp:txBody>
      <dsp:txXfrm>
        <a:off x="31788" y="1368658"/>
        <a:ext cx="3976612" cy="587610"/>
      </dsp:txXfrm>
    </dsp:sp>
    <dsp:sp modelId="{F6E1CEDB-8F97-4C44-96A9-DA8531E1C863}">
      <dsp:nvSpPr>
        <dsp:cNvPr id="0" name=""/>
        <dsp:cNvSpPr/>
      </dsp:nvSpPr>
      <dsp:spPr>
        <a:xfrm>
          <a:off x="0" y="2209967"/>
          <a:ext cx="4040188" cy="44276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Транспортная структура является критичной для потоков</a:t>
          </a:r>
        </a:p>
      </dsp:txBody>
      <dsp:txXfrm>
        <a:off x="21614" y="2231581"/>
        <a:ext cx="3996960" cy="399541"/>
      </dsp:txXfrm>
    </dsp:sp>
    <dsp:sp modelId="{D0D06939-46DE-486A-ADA5-B2A0A4B06C6A}">
      <dsp:nvSpPr>
        <dsp:cNvPr id="0" name=""/>
        <dsp:cNvSpPr/>
      </dsp:nvSpPr>
      <dsp:spPr>
        <a:xfrm>
          <a:off x="0" y="2829413"/>
          <a:ext cx="4040188" cy="51226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ТНК направляют потоки</a:t>
          </a:r>
        </a:p>
      </dsp:txBody>
      <dsp:txXfrm>
        <a:off x="25007" y="2854420"/>
        <a:ext cx="3990174" cy="462248"/>
      </dsp:txXfrm>
    </dsp:sp>
    <dsp:sp modelId="{5F62F1C3-1C39-4B50-8686-F9B67237FF7E}">
      <dsp:nvSpPr>
        <dsp:cNvPr id="0" name=""/>
        <dsp:cNvSpPr/>
      </dsp:nvSpPr>
      <dsp:spPr>
        <a:xfrm>
          <a:off x="0" y="3337799"/>
          <a:ext cx="4040188" cy="769227"/>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sz="1600" kern="1200" dirty="0"/>
            <a:t>Потоки главным образом </a:t>
          </a:r>
          <a:r>
            <a:rPr lang="ru-RU" sz="1600" kern="1200" dirty="0" err="1"/>
            <a:t>монетизированных</a:t>
          </a:r>
          <a:r>
            <a:rPr lang="ru-RU" sz="1600" kern="1200" dirty="0"/>
            <a:t>(</a:t>
          </a:r>
          <a:r>
            <a:rPr lang="en-US" sz="1600" kern="1200" dirty="0"/>
            <a:t>money</a:t>
          </a:r>
          <a:r>
            <a:rPr lang="ru-RU" sz="1600" kern="1200" dirty="0"/>
            <a:t>) сделок. Идеи медленно рассеиваются через границы</a:t>
          </a:r>
        </a:p>
        <a:p>
          <a:pPr lvl="0" algn="l" defTabSz="666750" rtl="0">
            <a:lnSpc>
              <a:spcPct val="90000"/>
            </a:lnSpc>
            <a:spcBef>
              <a:spcPct val="0"/>
            </a:spcBef>
            <a:spcAft>
              <a:spcPct val="35000"/>
            </a:spcAft>
            <a:buNone/>
          </a:pPr>
          <a:endParaRPr lang="ru-RU" sz="500" kern="1200" dirty="0"/>
        </a:p>
      </dsp:txBody>
      <dsp:txXfrm>
        <a:off x="37551" y="3375350"/>
        <a:ext cx="3965086" cy="694125"/>
      </dsp:txXfrm>
    </dsp:sp>
    <dsp:sp modelId="{C43EB135-DF90-408C-8E91-A05EC2D3511A}">
      <dsp:nvSpPr>
        <dsp:cNvPr id="0" name=""/>
        <dsp:cNvSpPr/>
      </dsp:nvSpPr>
      <dsp:spPr>
        <a:xfrm>
          <a:off x="0" y="4227690"/>
          <a:ext cx="4040188" cy="70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Инновационные потоки идут от развитых к развивающимся</a:t>
          </a:r>
        </a:p>
      </dsp:txBody>
      <dsp:txXfrm>
        <a:off x="34214" y="4261904"/>
        <a:ext cx="3971760" cy="632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D7CE-BCF8-4FCB-8C4E-9F09353917AA}">
      <dsp:nvSpPr>
        <dsp:cNvPr id="0" name=""/>
        <dsp:cNvSpPr/>
      </dsp:nvSpPr>
      <dsp:spPr>
        <a:xfrm>
          <a:off x="0" y="3816"/>
          <a:ext cx="3960440" cy="6739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Нематериальные потоки данных и информации</a:t>
          </a:r>
        </a:p>
      </dsp:txBody>
      <dsp:txXfrm>
        <a:off x="32898" y="36714"/>
        <a:ext cx="3894644" cy="608124"/>
      </dsp:txXfrm>
    </dsp:sp>
    <dsp:sp modelId="{9B0F0C5E-6FB0-4D0A-8A31-75FF6970DED5}">
      <dsp:nvSpPr>
        <dsp:cNvPr id="0" name=""/>
        <dsp:cNvSpPr/>
      </dsp:nvSpPr>
      <dsp:spPr>
        <a:xfrm>
          <a:off x="0" y="781416"/>
          <a:ext cx="3960440" cy="6739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Расширение участия стран с формирующейся рыночной экономикой</a:t>
          </a:r>
          <a:r>
            <a:rPr lang="ru-RU" sz="1500" kern="1200" dirty="0"/>
            <a:t> </a:t>
          </a:r>
        </a:p>
      </dsp:txBody>
      <dsp:txXfrm>
        <a:off x="32898" y="814314"/>
        <a:ext cx="3894644" cy="608124"/>
      </dsp:txXfrm>
    </dsp:sp>
    <dsp:sp modelId="{469C96AF-FD9A-4966-ADBD-FF16D3CF1AEC}">
      <dsp:nvSpPr>
        <dsp:cNvPr id="0" name=""/>
        <dsp:cNvSpPr/>
      </dsp:nvSpPr>
      <dsp:spPr>
        <a:xfrm>
          <a:off x="0" y="1559016"/>
          <a:ext cx="3960440" cy="50891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Наукоемкие потоки</a:t>
          </a:r>
        </a:p>
      </dsp:txBody>
      <dsp:txXfrm>
        <a:off x="24843" y="1583859"/>
        <a:ext cx="3910754" cy="459224"/>
      </dsp:txXfrm>
    </dsp:sp>
    <dsp:sp modelId="{0650F4C6-A9ED-435E-9469-C4F5E66E29A9}">
      <dsp:nvSpPr>
        <dsp:cNvPr id="0" name=""/>
        <dsp:cNvSpPr/>
      </dsp:nvSpPr>
      <dsp:spPr>
        <a:xfrm>
          <a:off x="0" y="2171607"/>
          <a:ext cx="3960440" cy="6739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Цифровая инфраструктура становится не менее важной</a:t>
          </a:r>
        </a:p>
      </dsp:txBody>
      <dsp:txXfrm>
        <a:off x="32898" y="2204505"/>
        <a:ext cx="3894644" cy="608124"/>
      </dsp:txXfrm>
    </dsp:sp>
    <dsp:sp modelId="{AF5F959A-2BD5-4E5F-AF7E-922EB9A1555A}">
      <dsp:nvSpPr>
        <dsp:cNvPr id="0" name=""/>
        <dsp:cNvSpPr/>
      </dsp:nvSpPr>
      <dsp:spPr>
        <a:xfrm>
          <a:off x="0" y="2949207"/>
          <a:ext cx="3960440" cy="6739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Растущая роль малых предприятий и индивидов</a:t>
          </a:r>
        </a:p>
      </dsp:txBody>
      <dsp:txXfrm>
        <a:off x="32898" y="2982105"/>
        <a:ext cx="3894644" cy="608124"/>
      </dsp:txXfrm>
    </dsp:sp>
    <dsp:sp modelId="{22800263-BEB3-4780-9BC1-1538C076B3D1}">
      <dsp:nvSpPr>
        <dsp:cNvPr id="0" name=""/>
        <dsp:cNvSpPr/>
      </dsp:nvSpPr>
      <dsp:spPr>
        <a:xfrm>
          <a:off x="0" y="3726807"/>
          <a:ext cx="3960440" cy="6739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Мгновенный доступ к информации</a:t>
          </a:r>
        </a:p>
      </dsp:txBody>
      <dsp:txXfrm>
        <a:off x="32898" y="3759705"/>
        <a:ext cx="3894644" cy="608124"/>
      </dsp:txXfrm>
    </dsp:sp>
    <dsp:sp modelId="{76FD188D-A956-42D2-A094-1F6E19B3CC00}">
      <dsp:nvSpPr>
        <dsp:cNvPr id="0" name=""/>
        <dsp:cNvSpPr/>
      </dsp:nvSpPr>
      <dsp:spPr>
        <a:xfrm>
          <a:off x="0" y="4504407"/>
          <a:ext cx="3960440" cy="6739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ru-RU" sz="1600" kern="1200" dirty="0"/>
            <a:t>Инновационные потоки идут в обоих направлениях</a:t>
          </a:r>
        </a:p>
      </dsp:txBody>
      <dsp:txXfrm>
        <a:off x="32898" y="4537305"/>
        <a:ext cx="3894644" cy="6081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391B0-97D9-4345-B8CF-7595A6F44AFA}">
      <dsp:nvSpPr>
        <dsp:cNvPr id="0" name=""/>
        <dsp:cNvSpPr/>
      </dsp:nvSpPr>
      <dsp:spPr>
        <a:xfrm>
          <a:off x="4085" y="1722097"/>
          <a:ext cx="2163534" cy="10817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ECONOMIC GROWTH</a:t>
          </a:r>
          <a:endParaRPr lang="ru-RU" sz="1200" kern="1200" dirty="0"/>
        </a:p>
      </dsp:txBody>
      <dsp:txXfrm>
        <a:off x="35769" y="1753781"/>
        <a:ext cx="2100166" cy="1018399"/>
      </dsp:txXfrm>
    </dsp:sp>
    <dsp:sp modelId="{8C0F9E53-479D-4417-8331-5500377737BD}">
      <dsp:nvSpPr>
        <dsp:cNvPr id="0" name=""/>
        <dsp:cNvSpPr/>
      </dsp:nvSpPr>
      <dsp:spPr>
        <a:xfrm rot="19457599">
          <a:off x="2067446" y="1930462"/>
          <a:ext cx="1065760" cy="43022"/>
        </a:xfrm>
        <a:custGeom>
          <a:avLst/>
          <a:gdLst/>
          <a:ahLst/>
          <a:cxnLst/>
          <a:rect l="0" t="0" r="0" b="0"/>
          <a:pathLst>
            <a:path>
              <a:moveTo>
                <a:pt x="0" y="21511"/>
              </a:moveTo>
              <a:lnTo>
                <a:pt x="1065760" y="215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73682" y="1925329"/>
        <a:ext cx="53288" cy="53288"/>
      </dsp:txXfrm>
    </dsp:sp>
    <dsp:sp modelId="{34E51818-4061-451D-89B7-BD302EEF5B42}">
      <dsp:nvSpPr>
        <dsp:cNvPr id="0" name=""/>
        <dsp:cNvSpPr/>
      </dsp:nvSpPr>
      <dsp:spPr>
        <a:xfrm>
          <a:off x="3033032" y="1100081"/>
          <a:ext cx="2163534" cy="10817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EXHAUSTING OF RESOURCES</a:t>
          </a:r>
          <a:endParaRPr lang="ru-RU" sz="1200" kern="1200" dirty="0"/>
        </a:p>
      </dsp:txBody>
      <dsp:txXfrm>
        <a:off x="3064716" y="1131765"/>
        <a:ext cx="2100166" cy="1018399"/>
      </dsp:txXfrm>
    </dsp:sp>
    <dsp:sp modelId="{705AEDA9-6EF5-41BB-B8B1-BF39A4FEB425}">
      <dsp:nvSpPr>
        <dsp:cNvPr id="0" name=""/>
        <dsp:cNvSpPr/>
      </dsp:nvSpPr>
      <dsp:spPr>
        <a:xfrm rot="2142401">
          <a:off x="2067446" y="2552478"/>
          <a:ext cx="1065760" cy="43022"/>
        </a:xfrm>
        <a:custGeom>
          <a:avLst/>
          <a:gdLst/>
          <a:ahLst/>
          <a:cxnLst/>
          <a:rect l="0" t="0" r="0" b="0"/>
          <a:pathLst>
            <a:path>
              <a:moveTo>
                <a:pt x="0" y="21511"/>
              </a:moveTo>
              <a:lnTo>
                <a:pt x="1065760" y="215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73682" y="2547345"/>
        <a:ext cx="53288" cy="53288"/>
      </dsp:txXfrm>
    </dsp:sp>
    <dsp:sp modelId="{898A63C5-25DE-488B-A384-9993F83A4F8A}">
      <dsp:nvSpPr>
        <dsp:cNvPr id="0" name=""/>
        <dsp:cNvSpPr/>
      </dsp:nvSpPr>
      <dsp:spPr>
        <a:xfrm>
          <a:off x="3033032" y="2344114"/>
          <a:ext cx="2163534" cy="10817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CONTAMINATION OF ENVIRONMENT</a:t>
          </a:r>
          <a:endParaRPr lang="ru-RU" sz="1200" kern="1200" dirty="0"/>
        </a:p>
      </dsp:txBody>
      <dsp:txXfrm>
        <a:off x="3064716" y="2375798"/>
        <a:ext cx="2100166" cy="1018399"/>
      </dsp:txXfrm>
    </dsp:sp>
    <dsp:sp modelId="{19AB9DD4-7DE6-4852-87CD-F53C82198227}">
      <dsp:nvSpPr>
        <dsp:cNvPr id="0" name=""/>
        <dsp:cNvSpPr/>
      </dsp:nvSpPr>
      <dsp:spPr>
        <a:xfrm rot="19047368">
          <a:off x="5068222" y="2533823"/>
          <a:ext cx="975111" cy="43022"/>
        </a:xfrm>
        <a:custGeom>
          <a:avLst/>
          <a:gdLst/>
          <a:ahLst/>
          <a:cxnLst/>
          <a:rect l="0" t="0" r="0" b="0"/>
          <a:pathLst>
            <a:path>
              <a:moveTo>
                <a:pt x="0" y="21511"/>
              </a:moveTo>
              <a:lnTo>
                <a:pt x="975111" y="2151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5531400" y="2530956"/>
        <a:ext cx="48755" cy="48755"/>
      </dsp:txXfrm>
    </dsp:sp>
    <dsp:sp modelId="{8C9F467B-3F1B-4E68-A1F1-CAAED789DFA5}">
      <dsp:nvSpPr>
        <dsp:cNvPr id="0" name=""/>
        <dsp:cNvSpPr/>
      </dsp:nvSpPr>
      <dsp:spPr>
        <a:xfrm>
          <a:off x="5914990" y="1684787"/>
          <a:ext cx="2163534" cy="10817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SLOWING DOWN OF ECONOMIC GROWTH</a:t>
          </a:r>
          <a:endParaRPr lang="ru-RU" sz="1200" kern="1200" dirty="0"/>
        </a:p>
        <a:p>
          <a:pPr marL="0" lvl="0" indent="0" algn="ctr" defTabSz="533400">
            <a:lnSpc>
              <a:spcPct val="90000"/>
            </a:lnSpc>
            <a:spcBef>
              <a:spcPct val="0"/>
            </a:spcBef>
            <a:spcAft>
              <a:spcPct val="35000"/>
            </a:spcAft>
            <a:buNone/>
          </a:pPr>
          <a:r>
            <a:rPr lang="en-US" sz="1200" kern="1200" dirty="0"/>
            <a:t>WORSENING OF QUALITY OF LIFE</a:t>
          </a:r>
          <a:endParaRPr lang="ru-RU" sz="1200" kern="1200" dirty="0"/>
        </a:p>
        <a:p>
          <a:pPr marL="0" lvl="0" indent="0" algn="ctr" defTabSz="533400">
            <a:lnSpc>
              <a:spcPct val="90000"/>
            </a:lnSpc>
            <a:spcBef>
              <a:spcPct val="0"/>
            </a:spcBef>
            <a:spcAft>
              <a:spcPct val="35000"/>
            </a:spcAft>
            <a:buNone/>
          </a:pPr>
          <a:endParaRPr lang="ru-RU" sz="1200" kern="1200" dirty="0"/>
        </a:p>
      </dsp:txBody>
      <dsp:txXfrm>
        <a:off x="5946674" y="1716471"/>
        <a:ext cx="2100166" cy="10183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0.68823</cdr:x>
      <cdr:y>0.21257</cdr:y>
    </cdr:from>
    <cdr:to>
      <cdr:x>0.97098</cdr:x>
      <cdr:y>0.26657</cdr:y>
    </cdr:to>
    <cdr:sp macro="" textlink="">
      <cdr:nvSpPr>
        <cdr:cNvPr id="2" name="TextBox 1"/>
        <cdr:cNvSpPr txBox="1"/>
      </cdr:nvSpPr>
      <cdr:spPr>
        <a:xfrm xmlns:a="http://schemas.openxmlformats.org/drawingml/2006/main">
          <a:off x="6660232" y="1133872"/>
          <a:ext cx="2736304" cy="28803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000" dirty="0"/>
            <a:t>Share of </a:t>
          </a:r>
          <a:r>
            <a:rPr lang="en-US" sz="2000" dirty="0" err="1"/>
            <a:t>sphera</a:t>
          </a:r>
          <a:r>
            <a:rPr lang="en-US" sz="2000" dirty="0"/>
            <a:t> of services</a:t>
          </a:r>
          <a:endParaRPr lang="ru-RU" sz="2000" dirty="0"/>
        </a:p>
      </cdr:txBody>
    </cdr:sp>
  </cdr:relSizeAnchor>
  <cdr:relSizeAnchor xmlns:cdr="http://schemas.openxmlformats.org/drawingml/2006/chartDrawing">
    <cdr:from>
      <cdr:x>0.68823</cdr:x>
      <cdr:y>0.37457</cdr:y>
    </cdr:from>
    <cdr:to>
      <cdr:x>0.92633</cdr:x>
      <cdr:y>0.45557</cdr:y>
    </cdr:to>
    <cdr:sp macro="" textlink="">
      <cdr:nvSpPr>
        <cdr:cNvPr id="3" name="TextBox 2"/>
        <cdr:cNvSpPr txBox="1"/>
      </cdr:nvSpPr>
      <cdr:spPr>
        <a:xfrm xmlns:a="http://schemas.openxmlformats.org/drawingml/2006/main">
          <a:off x="6660232" y="1997968"/>
          <a:ext cx="2304256" cy="43204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000" dirty="0"/>
            <a:t>Share of industry</a:t>
          </a:r>
          <a:endParaRPr lang="ru-RU" sz="2000" dirty="0"/>
        </a:p>
      </cdr:txBody>
    </cdr:sp>
  </cdr:relSizeAnchor>
  <cdr:relSizeAnchor xmlns:cdr="http://schemas.openxmlformats.org/drawingml/2006/chartDrawing">
    <cdr:from>
      <cdr:x>0.69567</cdr:x>
      <cdr:y>0.48257</cdr:y>
    </cdr:from>
    <cdr:to>
      <cdr:x>0.91889</cdr:x>
      <cdr:y>0.59057</cdr:y>
    </cdr:to>
    <cdr:sp macro="" textlink="">
      <cdr:nvSpPr>
        <cdr:cNvPr id="4" name="TextBox 3"/>
        <cdr:cNvSpPr txBox="1"/>
      </cdr:nvSpPr>
      <cdr:spPr>
        <a:xfrm xmlns:a="http://schemas.openxmlformats.org/drawingml/2006/main">
          <a:off x="6732240" y="2574032"/>
          <a:ext cx="2160240" cy="57606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ru-RU" sz="1100" dirty="0"/>
        </a:p>
      </cdr:txBody>
    </cdr:sp>
  </cdr:relSizeAnchor>
  <cdr:relSizeAnchor xmlns:cdr="http://schemas.openxmlformats.org/drawingml/2006/chartDrawing">
    <cdr:from>
      <cdr:x>0.69567</cdr:x>
      <cdr:y>0.55007</cdr:y>
    </cdr:from>
    <cdr:to>
      <cdr:x>0.94488</cdr:x>
      <cdr:y>0.71207</cdr:y>
    </cdr:to>
    <cdr:sp macro="" textlink="">
      <cdr:nvSpPr>
        <cdr:cNvPr id="5" name="TextBox 4"/>
        <cdr:cNvSpPr txBox="1"/>
      </cdr:nvSpPr>
      <cdr:spPr>
        <a:xfrm xmlns:a="http://schemas.openxmlformats.org/drawingml/2006/main">
          <a:off x="6732240" y="2934072"/>
          <a:ext cx="2411760" cy="8640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000" dirty="0"/>
            <a:t>Share of agriculture</a:t>
          </a:r>
          <a:endParaRPr lang="ru-RU" sz="2000" dirty="0"/>
        </a:p>
      </cdr:txBody>
    </cdr:sp>
  </cdr:relSizeAnchor>
</c:userShapes>
</file>

<file path=ppt/drawings/drawing2.xml><?xml version="1.0" encoding="utf-8"?>
<c:userShapes xmlns:c="http://schemas.openxmlformats.org/drawingml/2006/chart">
  <cdr:relSizeAnchor xmlns:cdr="http://schemas.openxmlformats.org/drawingml/2006/chartDrawing">
    <cdr:from>
      <cdr:x>0.68823</cdr:x>
      <cdr:y>0.21257</cdr:y>
    </cdr:from>
    <cdr:to>
      <cdr:x>0.97098</cdr:x>
      <cdr:y>0.26657</cdr:y>
    </cdr:to>
    <cdr:sp macro="" textlink="">
      <cdr:nvSpPr>
        <cdr:cNvPr id="2" name="TextBox 1"/>
        <cdr:cNvSpPr txBox="1"/>
      </cdr:nvSpPr>
      <cdr:spPr>
        <a:xfrm xmlns:a="http://schemas.openxmlformats.org/drawingml/2006/main">
          <a:off x="6660232" y="1133872"/>
          <a:ext cx="2736304" cy="28803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000" dirty="0"/>
            <a:t>Share of </a:t>
          </a:r>
          <a:r>
            <a:rPr lang="en-US" sz="2000" dirty="0" err="1"/>
            <a:t>sphera</a:t>
          </a:r>
          <a:r>
            <a:rPr lang="en-US" sz="2000" dirty="0"/>
            <a:t> of services</a:t>
          </a:r>
          <a:endParaRPr lang="ru-RU" sz="2000" dirty="0"/>
        </a:p>
      </cdr:txBody>
    </cdr:sp>
  </cdr:relSizeAnchor>
  <cdr:relSizeAnchor xmlns:cdr="http://schemas.openxmlformats.org/drawingml/2006/chartDrawing">
    <cdr:from>
      <cdr:x>0.68823</cdr:x>
      <cdr:y>0.37457</cdr:y>
    </cdr:from>
    <cdr:to>
      <cdr:x>0.92633</cdr:x>
      <cdr:y>0.45557</cdr:y>
    </cdr:to>
    <cdr:sp macro="" textlink="">
      <cdr:nvSpPr>
        <cdr:cNvPr id="3" name="TextBox 2"/>
        <cdr:cNvSpPr txBox="1"/>
      </cdr:nvSpPr>
      <cdr:spPr>
        <a:xfrm xmlns:a="http://schemas.openxmlformats.org/drawingml/2006/main">
          <a:off x="6660232" y="1997968"/>
          <a:ext cx="2304256" cy="43204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000" dirty="0"/>
            <a:t>Share of industry</a:t>
          </a:r>
          <a:endParaRPr lang="ru-RU" sz="2000" dirty="0"/>
        </a:p>
      </cdr:txBody>
    </cdr:sp>
  </cdr:relSizeAnchor>
  <cdr:relSizeAnchor xmlns:cdr="http://schemas.openxmlformats.org/drawingml/2006/chartDrawing">
    <cdr:from>
      <cdr:x>0.69567</cdr:x>
      <cdr:y>0.48257</cdr:y>
    </cdr:from>
    <cdr:to>
      <cdr:x>0.91889</cdr:x>
      <cdr:y>0.59057</cdr:y>
    </cdr:to>
    <cdr:sp macro="" textlink="">
      <cdr:nvSpPr>
        <cdr:cNvPr id="4" name="TextBox 3"/>
        <cdr:cNvSpPr txBox="1"/>
      </cdr:nvSpPr>
      <cdr:spPr>
        <a:xfrm xmlns:a="http://schemas.openxmlformats.org/drawingml/2006/main">
          <a:off x="6732240" y="2574032"/>
          <a:ext cx="2160240" cy="57606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ru-RU" sz="1100" dirty="0"/>
        </a:p>
      </cdr:txBody>
    </cdr:sp>
  </cdr:relSizeAnchor>
  <cdr:relSizeAnchor xmlns:cdr="http://schemas.openxmlformats.org/drawingml/2006/chartDrawing">
    <cdr:from>
      <cdr:x>0.69567</cdr:x>
      <cdr:y>0.55007</cdr:y>
    </cdr:from>
    <cdr:to>
      <cdr:x>0.94488</cdr:x>
      <cdr:y>0.71207</cdr:y>
    </cdr:to>
    <cdr:sp macro="" textlink="">
      <cdr:nvSpPr>
        <cdr:cNvPr id="5" name="TextBox 4"/>
        <cdr:cNvSpPr txBox="1"/>
      </cdr:nvSpPr>
      <cdr:spPr>
        <a:xfrm xmlns:a="http://schemas.openxmlformats.org/drawingml/2006/main">
          <a:off x="6732240" y="2934072"/>
          <a:ext cx="2411760" cy="8640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000" dirty="0"/>
            <a:t>Share of agriculture</a:t>
          </a:r>
          <a:endParaRPr lang="ru-RU" sz="20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E3D189-BACE-FC40-B51B-46B864F080E4}"/>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AD481DA-F08D-B7F7-5011-0D6CAC4937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5CDE131A-A87E-9B21-4821-479F99935C3A}"/>
              </a:ext>
            </a:extLst>
          </p:cNvPr>
          <p:cNvSpPr>
            <a:spLocks noGrp="1"/>
          </p:cNvSpPr>
          <p:nvPr>
            <p:ph type="dt" sz="half" idx="10"/>
          </p:nvPr>
        </p:nvSpPr>
        <p:spPr/>
        <p:txBody>
          <a:bodyPr/>
          <a:lstStyle/>
          <a:p>
            <a:fld id="{885E8F88-EF22-4623-BA65-00C9CCBC86AE}" type="datetimeFigureOut">
              <a:rPr lang="ru-RU" smtClean="0"/>
              <a:t>22.08.2023</a:t>
            </a:fld>
            <a:endParaRPr lang="ru-RU"/>
          </a:p>
        </p:txBody>
      </p:sp>
      <p:sp>
        <p:nvSpPr>
          <p:cNvPr id="5" name="Нижний колонтитул 4">
            <a:extLst>
              <a:ext uri="{FF2B5EF4-FFF2-40B4-BE49-F238E27FC236}">
                <a16:creationId xmlns:a16="http://schemas.microsoft.com/office/drawing/2014/main" id="{4951A529-8525-2D54-5315-7C04734BFAD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1BAF9FB-F92E-8CB6-49E6-39F5B148B1FD}"/>
              </a:ext>
            </a:extLst>
          </p:cNvPr>
          <p:cNvSpPr>
            <a:spLocks noGrp="1"/>
          </p:cNvSpPr>
          <p:nvPr>
            <p:ph type="sldNum" sz="quarter" idx="12"/>
          </p:nvPr>
        </p:nvSpPr>
        <p:spPr/>
        <p:txBody>
          <a:bodyPr/>
          <a:lstStyle/>
          <a:p>
            <a:fld id="{1FF444F3-A6E0-450A-9583-7D98AEE434E9}" type="slidenum">
              <a:rPr lang="ru-RU" smtClean="0"/>
              <a:t>‹#›</a:t>
            </a:fld>
            <a:endParaRPr lang="ru-RU"/>
          </a:p>
        </p:txBody>
      </p:sp>
    </p:spTree>
    <p:extLst>
      <p:ext uri="{BB962C8B-B14F-4D97-AF65-F5344CB8AC3E}">
        <p14:creationId xmlns:p14="http://schemas.microsoft.com/office/powerpoint/2010/main" val="3939895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DF7667-82B0-759D-A031-8954ECCB88C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001CFB9-1A7F-4F91-54D7-14812D261ADC}"/>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6107C84-DACD-141F-0BAA-30DB32C27921}"/>
              </a:ext>
            </a:extLst>
          </p:cNvPr>
          <p:cNvSpPr>
            <a:spLocks noGrp="1"/>
          </p:cNvSpPr>
          <p:nvPr>
            <p:ph type="dt" sz="half" idx="10"/>
          </p:nvPr>
        </p:nvSpPr>
        <p:spPr/>
        <p:txBody>
          <a:bodyPr/>
          <a:lstStyle/>
          <a:p>
            <a:fld id="{885E8F88-EF22-4623-BA65-00C9CCBC86AE}" type="datetimeFigureOut">
              <a:rPr lang="ru-RU" smtClean="0"/>
              <a:t>22.08.2023</a:t>
            </a:fld>
            <a:endParaRPr lang="ru-RU"/>
          </a:p>
        </p:txBody>
      </p:sp>
      <p:sp>
        <p:nvSpPr>
          <p:cNvPr id="5" name="Нижний колонтитул 4">
            <a:extLst>
              <a:ext uri="{FF2B5EF4-FFF2-40B4-BE49-F238E27FC236}">
                <a16:creationId xmlns:a16="http://schemas.microsoft.com/office/drawing/2014/main" id="{AC94C424-A9A3-6B04-7E0C-FA5C0C7ADB3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4CBF9E7-6EE4-5F09-F78F-E61DFBB2F8F9}"/>
              </a:ext>
            </a:extLst>
          </p:cNvPr>
          <p:cNvSpPr>
            <a:spLocks noGrp="1"/>
          </p:cNvSpPr>
          <p:nvPr>
            <p:ph type="sldNum" sz="quarter" idx="12"/>
          </p:nvPr>
        </p:nvSpPr>
        <p:spPr/>
        <p:txBody>
          <a:bodyPr/>
          <a:lstStyle/>
          <a:p>
            <a:fld id="{1FF444F3-A6E0-450A-9583-7D98AEE434E9}" type="slidenum">
              <a:rPr lang="ru-RU" smtClean="0"/>
              <a:t>‹#›</a:t>
            </a:fld>
            <a:endParaRPr lang="ru-RU"/>
          </a:p>
        </p:txBody>
      </p:sp>
    </p:spTree>
    <p:extLst>
      <p:ext uri="{BB962C8B-B14F-4D97-AF65-F5344CB8AC3E}">
        <p14:creationId xmlns:p14="http://schemas.microsoft.com/office/powerpoint/2010/main" val="1174317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44DA208-4572-9B29-371F-976F8485D6A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09DA254-6B04-417E-AC44-E95C803AFB3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DDC9C74-268B-30F9-4BBF-F2E40A3BE114}"/>
              </a:ext>
            </a:extLst>
          </p:cNvPr>
          <p:cNvSpPr>
            <a:spLocks noGrp="1"/>
          </p:cNvSpPr>
          <p:nvPr>
            <p:ph type="dt" sz="half" idx="10"/>
          </p:nvPr>
        </p:nvSpPr>
        <p:spPr/>
        <p:txBody>
          <a:bodyPr/>
          <a:lstStyle/>
          <a:p>
            <a:fld id="{885E8F88-EF22-4623-BA65-00C9CCBC86AE}" type="datetimeFigureOut">
              <a:rPr lang="ru-RU" smtClean="0"/>
              <a:t>22.08.2023</a:t>
            </a:fld>
            <a:endParaRPr lang="ru-RU"/>
          </a:p>
        </p:txBody>
      </p:sp>
      <p:sp>
        <p:nvSpPr>
          <p:cNvPr id="5" name="Нижний колонтитул 4">
            <a:extLst>
              <a:ext uri="{FF2B5EF4-FFF2-40B4-BE49-F238E27FC236}">
                <a16:creationId xmlns:a16="http://schemas.microsoft.com/office/drawing/2014/main" id="{6B3D1C68-866A-C512-A809-A71956D6E98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A63C193-DD8A-C261-1B3F-09FECB4FE533}"/>
              </a:ext>
            </a:extLst>
          </p:cNvPr>
          <p:cNvSpPr>
            <a:spLocks noGrp="1"/>
          </p:cNvSpPr>
          <p:nvPr>
            <p:ph type="sldNum" sz="quarter" idx="12"/>
          </p:nvPr>
        </p:nvSpPr>
        <p:spPr/>
        <p:txBody>
          <a:bodyPr/>
          <a:lstStyle/>
          <a:p>
            <a:fld id="{1FF444F3-A6E0-450A-9583-7D98AEE434E9}" type="slidenum">
              <a:rPr lang="ru-RU" smtClean="0"/>
              <a:t>‹#›</a:t>
            </a:fld>
            <a:endParaRPr lang="ru-RU"/>
          </a:p>
        </p:txBody>
      </p:sp>
    </p:spTree>
    <p:extLst>
      <p:ext uri="{BB962C8B-B14F-4D97-AF65-F5344CB8AC3E}">
        <p14:creationId xmlns:p14="http://schemas.microsoft.com/office/powerpoint/2010/main" val="2421704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p>
            <a:r>
              <a:rPr lang="ru-RU"/>
              <a:t>Образец заголовка</a:t>
            </a:r>
          </a:p>
        </p:txBody>
      </p:sp>
      <p:sp>
        <p:nvSpPr>
          <p:cNvPr id="3" name="Таблица 2"/>
          <p:cNvSpPr>
            <a:spLocks noGrp="1"/>
          </p:cNvSpPr>
          <p:nvPr>
            <p:ph type="tbl" idx="1"/>
          </p:nvPr>
        </p:nvSpPr>
        <p:spPr>
          <a:xfrm>
            <a:off x="609600" y="1600201"/>
            <a:ext cx="10972800" cy="4525963"/>
          </a:xfrm>
        </p:spPr>
        <p:txBody>
          <a:bodyPr/>
          <a:lstStyle/>
          <a:p>
            <a:endParaRPr lang="ru-RU"/>
          </a:p>
        </p:txBody>
      </p:sp>
      <p:sp>
        <p:nvSpPr>
          <p:cNvPr id="4" name="Дата 3"/>
          <p:cNvSpPr>
            <a:spLocks noGrp="1"/>
          </p:cNvSpPr>
          <p:nvPr>
            <p:ph type="dt" sz="half" idx="10"/>
          </p:nvPr>
        </p:nvSpPr>
        <p:spPr>
          <a:xfrm>
            <a:off x="609600" y="6245225"/>
            <a:ext cx="2844800" cy="476250"/>
          </a:xfrm>
        </p:spPr>
        <p:txBody>
          <a:bodyPr/>
          <a:lstStyle>
            <a:lvl1pPr>
              <a:defRPr/>
            </a:lvl1pPr>
          </a:lstStyle>
          <a:p>
            <a:endParaRPr lang="ru-RU" altLang="ru-RU"/>
          </a:p>
        </p:txBody>
      </p:sp>
      <p:sp>
        <p:nvSpPr>
          <p:cNvPr id="5" name="Нижний колонтитул 4"/>
          <p:cNvSpPr>
            <a:spLocks noGrp="1"/>
          </p:cNvSpPr>
          <p:nvPr>
            <p:ph type="ftr" sz="quarter" idx="11"/>
          </p:nvPr>
        </p:nvSpPr>
        <p:spPr>
          <a:xfrm>
            <a:off x="4165600" y="6245225"/>
            <a:ext cx="3860800" cy="476250"/>
          </a:xfrm>
        </p:spPr>
        <p:txBody>
          <a:bodyPr/>
          <a:lstStyle>
            <a:lvl1pPr>
              <a:defRPr/>
            </a:lvl1pPr>
          </a:lstStyle>
          <a:p>
            <a:endParaRPr lang="ru-RU" altLang="ru-RU"/>
          </a:p>
        </p:txBody>
      </p:sp>
      <p:sp>
        <p:nvSpPr>
          <p:cNvPr id="6" name="Номер слайда 5"/>
          <p:cNvSpPr>
            <a:spLocks noGrp="1"/>
          </p:cNvSpPr>
          <p:nvPr>
            <p:ph type="sldNum" sz="quarter" idx="12"/>
          </p:nvPr>
        </p:nvSpPr>
        <p:spPr>
          <a:xfrm>
            <a:off x="8737600" y="6245225"/>
            <a:ext cx="2844800" cy="476250"/>
          </a:xfrm>
        </p:spPr>
        <p:txBody>
          <a:bodyPr/>
          <a:lstStyle>
            <a:lvl1pPr>
              <a:defRPr/>
            </a:lvl1pPr>
          </a:lstStyle>
          <a:p>
            <a:fld id="{526CC652-22C4-403D-8B87-A53887173576}" type="slidenum">
              <a:rPr lang="ru-RU" altLang="ru-RU"/>
              <a:pPr/>
              <a:t>‹#›</a:t>
            </a:fld>
            <a:endParaRPr lang="ru-RU" altLang="ru-RU"/>
          </a:p>
        </p:txBody>
      </p:sp>
    </p:spTree>
    <p:extLst>
      <p:ext uri="{BB962C8B-B14F-4D97-AF65-F5344CB8AC3E}">
        <p14:creationId xmlns:p14="http://schemas.microsoft.com/office/powerpoint/2010/main" val="191789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BF4277-4CB5-C8B0-2526-DE020A3E5CF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656F464-5F80-7840-5A6F-C4CDE407601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0D988C9-B19C-85A9-92CF-AB5EB5FD89AB}"/>
              </a:ext>
            </a:extLst>
          </p:cNvPr>
          <p:cNvSpPr>
            <a:spLocks noGrp="1"/>
          </p:cNvSpPr>
          <p:nvPr>
            <p:ph type="dt" sz="half" idx="10"/>
          </p:nvPr>
        </p:nvSpPr>
        <p:spPr/>
        <p:txBody>
          <a:bodyPr/>
          <a:lstStyle/>
          <a:p>
            <a:fld id="{885E8F88-EF22-4623-BA65-00C9CCBC86AE}" type="datetimeFigureOut">
              <a:rPr lang="ru-RU" smtClean="0"/>
              <a:t>22.08.2023</a:t>
            </a:fld>
            <a:endParaRPr lang="ru-RU"/>
          </a:p>
        </p:txBody>
      </p:sp>
      <p:sp>
        <p:nvSpPr>
          <p:cNvPr id="5" name="Нижний колонтитул 4">
            <a:extLst>
              <a:ext uri="{FF2B5EF4-FFF2-40B4-BE49-F238E27FC236}">
                <a16:creationId xmlns:a16="http://schemas.microsoft.com/office/drawing/2014/main" id="{802B5FDD-6AAD-2F2D-763B-E9600CC6476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BF43F0A-DEE4-8F5F-B856-823D06471316}"/>
              </a:ext>
            </a:extLst>
          </p:cNvPr>
          <p:cNvSpPr>
            <a:spLocks noGrp="1"/>
          </p:cNvSpPr>
          <p:nvPr>
            <p:ph type="sldNum" sz="quarter" idx="12"/>
          </p:nvPr>
        </p:nvSpPr>
        <p:spPr/>
        <p:txBody>
          <a:bodyPr/>
          <a:lstStyle/>
          <a:p>
            <a:fld id="{1FF444F3-A6E0-450A-9583-7D98AEE434E9}" type="slidenum">
              <a:rPr lang="ru-RU" smtClean="0"/>
              <a:t>‹#›</a:t>
            </a:fld>
            <a:endParaRPr lang="ru-RU"/>
          </a:p>
        </p:txBody>
      </p:sp>
    </p:spTree>
    <p:extLst>
      <p:ext uri="{BB962C8B-B14F-4D97-AF65-F5344CB8AC3E}">
        <p14:creationId xmlns:p14="http://schemas.microsoft.com/office/powerpoint/2010/main" val="363594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5BC0DC-9F94-7C89-01EB-9385A564FC4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D276E6FF-8F3D-ADC8-CF4A-C31C14D210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A71F58D4-A95A-D67B-C9A1-C6D7B543382C}"/>
              </a:ext>
            </a:extLst>
          </p:cNvPr>
          <p:cNvSpPr>
            <a:spLocks noGrp="1"/>
          </p:cNvSpPr>
          <p:nvPr>
            <p:ph type="dt" sz="half" idx="10"/>
          </p:nvPr>
        </p:nvSpPr>
        <p:spPr/>
        <p:txBody>
          <a:bodyPr/>
          <a:lstStyle/>
          <a:p>
            <a:fld id="{885E8F88-EF22-4623-BA65-00C9CCBC86AE}" type="datetimeFigureOut">
              <a:rPr lang="ru-RU" smtClean="0"/>
              <a:t>22.08.2023</a:t>
            </a:fld>
            <a:endParaRPr lang="ru-RU"/>
          </a:p>
        </p:txBody>
      </p:sp>
      <p:sp>
        <p:nvSpPr>
          <p:cNvPr id="5" name="Нижний колонтитул 4">
            <a:extLst>
              <a:ext uri="{FF2B5EF4-FFF2-40B4-BE49-F238E27FC236}">
                <a16:creationId xmlns:a16="http://schemas.microsoft.com/office/drawing/2014/main" id="{8DC01318-D1F4-749E-F6EE-74E012BB524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C7A999C-AE83-1C7E-0CEF-D628803E1ABC}"/>
              </a:ext>
            </a:extLst>
          </p:cNvPr>
          <p:cNvSpPr>
            <a:spLocks noGrp="1"/>
          </p:cNvSpPr>
          <p:nvPr>
            <p:ph type="sldNum" sz="quarter" idx="12"/>
          </p:nvPr>
        </p:nvSpPr>
        <p:spPr/>
        <p:txBody>
          <a:bodyPr/>
          <a:lstStyle/>
          <a:p>
            <a:fld id="{1FF444F3-A6E0-450A-9583-7D98AEE434E9}" type="slidenum">
              <a:rPr lang="ru-RU" smtClean="0"/>
              <a:t>‹#›</a:t>
            </a:fld>
            <a:endParaRPr lang="ru-RU"/>
          </a:p>
        </p:txBody>
      </p:sp>
    </p:spTree>
    <p:extLst>
      <p:ext uri="{BB962C8B-B14F-4D97-AF65-F5344CB8AC3E}">
        <p14:creationId xmlns:p14="http://schemas.microsoft.com/office/powerpoint/2010/main" val="2565400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D15CCD-E332-437B-9794-3B406775970B}"/>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5170A3D-B189-A925-220E-CFC38F88AA8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9CD959D-7DEE-FCBD-1C48-D117CCB4D074}"/>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C9A966E-6FD5-406F-DE39-1002E7F4C939}"/>
              </a:ext>
            </a:extLst>
          </p:cNvPr>
          <p:cNvSpPr>
            <a:spLocks noGrp="1"/>
          </p:cNvSpPr>
          <p:nvPr>
            <p:ph type="dt" sz="half" idx="10"/>
          </p:nvPr>
        </p:nvSpPr>
        <p:spPr/>
        <p:txBody>
          <a:bodyPr/>
          <a:lstStyle/>
          <a:p>
            <a:fld id="{885E8F88-EF22-4623-BA65-00C9CCBC86AE}" type="datetimeFigureOut">
              <a:rPr lang="ru-RU" smtClean="0"/>
              <a:t>22.08.2023</a:t>
            </a:fld>
            <a:endParaRPr lang="ru-RU"/>
          </a:p>
        </p:txBody>
      </p:sp>
      <p:sp>
        <p:nvSpPr>
          <p:cNvPr id="6" name="Нижний колонтитул 5">
            <a:extLst>
              <a:ext uri="{FF2B5EF4-FFF2-40B4-BE49-F238E27FC236}">
                <a16:creationId xmlns:a16="http://schemas.microsoft.com/office/drawing/2014/main" id="{949FF450-B91D-54A7-5628-3F450E7B9A5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B4421FF-2F7F-15C7-104C-110E29CF943E}"/>
              </a:ext>
            </a:extLst>
          </p:cNvPr>
          <p:cNvSpPr>
            <a:spLocks noGrp="1"/>
          </p:cNvSpPr>
          <p:nvPr>
            <p:ph type="sldNum" sz="quarter" idx="12"/>
          </p:nvPr>
        </p:nvSpPr>
        <p:spPr/>
        <p:txBody>
          <a:bodyPr/>
          <a:lstStyle/>
          <a:p>
            <a:fld id="{1FF444F3-A6E0-450A-9583-7D98AEE434E9}" type="slidenum">
              <a:rPr lang="ru-RU" smtClean="0"/>
              <a:t>‹#›</a:t>
            </a:fld>
            <a:endParaRPr lang="ru-RU"/>
          </a:p>
        </p:txBody>
      </p:sp>
    </p:spTree>
    <p:extLst>
      <p:ext uri="{BB962C8B-B14F-4D97-AF65-F5344CB8AC3E}">
        <p14:creationId xmlns:p14="http://schemas.microsoft.com/office/powerpoint/2010/main" val="386440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C5C2A3-5246-8697-4B71-AEE636B708C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30DDBD6-CEF4-5CBE-2032-78E5159D8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80C575EE-0E77-C278-7B5E-2CEC905DB07D}"/>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55D2F145-37C4-F535-4DEC-B5B2B029D5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7879F25B-62D5-E96A-C965-110066CB5D1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1A24593-37C6-A46A-30FA-8F7F6C071569}"/>
              </a:ext>
            </a:extLst>
          </p:cNvPr>
          <p:cNvSpPr>
            <a:spLocks noGrp="1"/>
          </p:cNvSpPr>
          <p:nvPr>
            <p:ph type="dt" sz="half" idx="10"/>
          </p:nvPr>
        </p:nvSpPr>
        <p:spPr/>
        <p:txBody>
          <a:bodyPr/>
          <a:lstStyle/>
          <a:p>
            <a:fld id="{885E8F88-EF22-4623-BA65-00C9CCBC86AE}" type="datetimeFigureOut">
              <a:rPr lang="ru-RU" smtClean="0"/>
              <a:t>22.08.2023</a:t>
            </a:fld>
            <a:endParaRPr lang="ru-RU"/>
          </a:p>
        </p:txBody>
      </p:sp>
      <p:sp>
        <p:nvSpPr>
          <p:cNvPr id="8" name="Нижний колонтитул 7">
            <a:extLst>
              <a:ext uri="{FF2B5EF4-FFF2-40B4-BE49-F238E27FC236}">
                <a16:creationId xmlns:a16="http://schemas.microsoft.com/office/drawing/2014/main" id="{D9538B39-EC31-8272-61C1-C8B45636530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96166435-C133-B59F-1C75-4767FC311206}"/>
              </a:ext>
            </a:extLst>
          </p:cNvPr>
          <p:cNvSpPr>
            <a:spLocks noGrp="1"/>
          </p:cNvSpPr>
          <p:nvPr>
            <p:ph type="sldNum" sz="quarter" idx="12"/>
          </p:nvPr>
        </p:nvSpPr>
        <p:spPr/>
        <p:txBody>
          <a:bodyPr/>
          <a:lstStyle/>
          <a:p>
            <a:fld id="{1FF444F3-A6E0-450A-9583-7D98AEE434E9}" type="slidenum">
              <a:rPr lang="ru-RU" smtClean="0"/>
              <a:t>‹#›</a:t>
            </a:fld>
            <a:endParaRPr lang="ru-RU"/>
          </a:p>
        </p:txBody>
      </p:sp>
    </p:spTree>
    <p:extLst>
      <p:ext uri="{BB962C8B-B14F-4D97-AF65-F5344CB8AC3E}">
        <p14:creationId xmlns:p14="http://schemas.microsoft.com/office/powerpoint/2010/main" val="341215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CC0352-D0FC-BB4A-4FD4-D5924383638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C60F3A7-84D0-9F9A-1359-52C9AC4F3D6B}"/>
              </a:ext>
            </a:extLst>
          </p:cNvPr>
          <p:cNvSpPr>
            <a:spLocks noGrp="1"/>
          </p:cNvSpPr>
          <p:nvPr>
            <p:ph type="dt" sz="half" idx="10"/>
          </p:nvPr>
        </p:nvSpPr>
        <p:spPr/>
        <p:txBody>
          <a:bodyPr/>
          <a:lstStyle/>
          <a:p>
            <a:fld id="{885E8F88-EF22-4623-BA65-00C9CCBC86AE}" type="datetimeFigureOut">
              <a:rPr lang="ru-RU" smtClean="0"/>
              <a:t>22.08.2023</a:t>
            </a:fld>
            <a:endParaRPr lang="ru-RU"/>
          </a:p>
        </p:txBody>
      </p:sp>
      <p:sp>
        <p:nvSpPr>
          <p:cNvPr id="4" name="Нижний колонтитул 3">
            <a:extLst>
              <a:ext uri="{FF2B5EF4-FFF2-40B4-BE49-F238E27FC236}">
                <a16:creationId xmlns:a16="http://schemas.microsoft.com/office/drawing/2014/main" id="{DEABA364-32BA-1A4A-9BA0-C71253C66DB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3FE64486-5AD4-0A85-A69E-CF63364BC7AC}"/>
              </a:ext>
            </a:extLst>
          </p:cNvPr>
          <p:cNvSpPr>
            <a:spLocks noGrp="1"/>
          </p:cNvSpPr>
          <p:nvPr>
            <p:ph type="sldNum" sz="quarter" idx="12"/>
          </p:nvPr>
        </p:nvSpPr>
        <p:spPr/>
        <p:txBody>
          <a:bodyPr/>
          <a:lstStyle/>
          <a:p>
            <a:fld id="{1FF444F3-A6E0-450A-9583-7D98AEE434E9}" type="slidenum">
              <a:rPr lang="ru-RU" smtClean="0"/>
              <a:t>‹#›</a:t>
            </a:fld>
            <a:endParaRPr lang="ru-RU"/>
          </a:p>
        </p:txBody>
      </p:sp>
    </p:spTree>
    <p:extLst>
      <p:ext uri="{BB962C8B-B14F-4D97-AF65-F5344CB8AC3E}">
        <p14:creationId xmlns:p14="http://schemas.microsoft.com/office/powerpoint/2010/main" val="1354969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0D0AA66-12BE-C4E5-5D76-3168D91AC48A}"/>
              </a:ext>
            </a:extLst>
          </p:cNvPr>
          <p:cNvSpPr>
            <a:spLocks noGrp="1"/>
          </p:cNvSpPr>
          <p:nvPr>
            <p:ph type="dt" sz="half" idx="10"/>
          </p:nvPr>
        </p:nvSpPr>
        <p:spPr/>
        <p:txBody>
          <a:bodyPr/>
          <a:lstStyle/>
          <a:p>
            <a:fld id="{885E8F88-EF22-4623-BA65-00C9CCBC86AE}" type="datetimeFigureOut">
              <a:rPr lang="ru-RU" smtClean="0"/>
              <a:t>22.08.2023</a:t>
            </a:fld>
            <a:endParaRPr lang="ru-RU"/>
          </a:p>
        </p:txBody>
      </p:sp>
      <p:sp>
        <p:nvSpPr>
          <p:cNvPr id="3" name="Нижний колонтитул 2">
            <a:extLst>
              <a:ext uri="{FF2B5EF4-FFF2-40B4-BE49-F238E27FC236}">
                <a16:creationId xmlns:a16="http://schemas.microsoft.com/office/drawing/2014/main" id="{AC464F15-074D-F1CB-1F92-A2F857A1E9A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A3FB7D5-BDE6-3EB7-8920-1C90FA757F25}"/>
              </a:ext>
            </a:extLst>
          </p:cNvPr>
          <p:cNvSpPr>
            <a:spLocks noGrp="1"/>
          </p:cNvSpPr>
          <p:nvPr>
            <p:ph type="sldNum" sz="quarter" idx="12"/>
          </p:nvPr>
        </p:nvSpPr>
        <p:spPr/>
        <p:txBody>
          <a:bodyPr/>
          <a:lstStyle/>
          <a:p>
            <a:fld id="{1FF444F3-A6E0-450A-9583-7D98AEE434E9}" type="slidenum">
              <a:rPr lang="ru-RU" smtClean="0"/>
              <a:t>‹#›</a:t>
            </a:fld>
            <a:endParaRPr lang="ru-RU"/>
          </a:p>
        </p:txBody>
      </p:sp>
    </p:spTree>
    <p:extLst>
      <p:ext uri="{BB962C8B-B14F-4D97-AF65-F5344CB8AC3E}">
        <p14:creationId xmlns:p14="http://schemas.microsoft.com/office/powerpoint/2010/main" val="3973057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BD55A9-5D18-C792-084E-7970A9A16CE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700855D-CC29-ED53-0FFC-0F600942D8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259940D-D115-12C6-EB79-E12E0B2E0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FFAFCBE-2828-9D18-E082-4661CC19E97B}"/>
              </a:ext>
            </a:extLst>
          </p:cNvPr>
          <p:cNvSpPr>
            <a:spLocks noGrp="1"/>
          </p:cNvSpPr>
          <p:nvPr>
            <p:ph type="dt" sz="half" idx="10"/>
          </p:nvPr>
        </p:nvSpPr>
        <p:spPr/>
        <p:txBody>
          <a:bodyPr/>
          <a:lstStyle/>
          <a:p>
            <a:fld id="{885E8F88-EF22-4623-BA65-00C9CCBC86AE}" type="datetimeFigureOut">
              <a:rPr lang="ru-RU" smtClean="0"/>
              <a:t>22.08.2023</a:t>
            </a:fld>
            <a:endParaRPr lang="ru-RU"/>
          </a:p>
        </p:txBody>
      </p:sp>
      <p:sp>
        <p:nvSpPr>
          <p:cNvPr id="6" name="Нижний колонтитул 5">
            <a:extLst>
              <a:ext uri="{FF2B5EF4-FFF2-40B4-BE49-F238E27FC236}">
                <a16:creationId xmlns:a16="http://schemas.microsoft.com/office/drawing/2014/main" id="{FC6F803E-BC9E-2AF7-D7B9-37EEF43FA3B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D18DAF7-A5C2-969D-28B6-A859EC4AA95E}"/>
              </a:ext>
            </a:extLst>
          </p:cNvPr>
          <p:cNvSpPr>
            <a:spLocks noGrp="1"/>
          </p:cNvSpPr>
          <p:nvPr>
            <p:ph type="sldNum" sz="quarter" idx="12"/>
          </p:nvPr>
        </p:nvSpPr>
        <p:spPr/>
        <p:txBody>
          <a:bodyPr/>
          <a:lstStyle/>
          <a:p>
            <a:fld id="{1FF444F3-A6E0-450A-9583-7D98AEE434E9}" type="slidenum">
              <a:rPr lang="ru-RU" smtClean="0"/>
              <a:t>‹#›</a:t>
            </a:fld>
            <a:endParaRPr lang="ru-RU"/>
          </a:p>
        </p:txBody>
      </p:sp>
    </p:spTree>
    <p:extLst>
      <p:ext uri="{BB962C8B-B14F-4D97-AF65-F5344CB8AC3E}">
        <p14:creationId xmlns:p14="http://schemas.microsoft.com/office/powerpoint/2010/main" val="359215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3D3362-E075-A718-B96A-2AFB6798176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F0BF47A7-0072-9D75-FE58-57E2C8671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A857ED4A-EA81-CE6E-2891-BA366437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B4119FB-4693-43BE-7B25-22E98DE16724}"/>
              </a:ext>
            </a:extLst>
          </p:cNvPr>
          <p:cNvSpPr>
            <a:spLocks noGrp="1"/>
          </p:cNvSpPr>
          <p:nvPr>
            <p:ph type="dt" sz="half" idx="10"/>
          </p:nvPr>
        </p:nvSpPr>
        <p:spPr/>
        <p:txBody>
          <a:bodyPr/>
          <a:lstStyle/>
          <a:p>
            <a:fld id="{885E8F88-EF22-4623-BA65-00C9CCBC86AE}" type="datetimeFigureOut">
              <a:rPr lang="ru-RU" smtClean="0"/>
              <a:t>22.08.2023</a:t>
            </a:fld>
            <a:endParaRPr lang="ru-RU"/>
          </a:p>
        </p:txBody>
      </p:sp>
      <p:sp>
        <p:nvSpPr>
          <p:cNvPr id="6" name="Нижний колонтитул 5">
            <a:extLst>
              <a:ext uri="{FF2B5EF4-FFF2-40B4-BE49-F238E27FC236}">
                <a16:creationId xmlns:a16="http://schemas.microsoft.com/office/drawing/2014/main" id="{3A69BE4C-DEBE-70FB-2C71-B47B8D0E866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94E43FC-0592-9F94-B600-CEE9F63586F8}"/>
              </a:ext>
            </a:extLst>
          </p:cNvPr>
          <p:cNvSpPr>
            <a:spLocks noGrp="1"/>
          </p:cNvSpPr>
          <p:nvPr>
            <p:ph type="sldNum" sz="quarter" idx="12"/>
          </p:nvPr>
        </p:nvSpPr>
        <p:spPr/>
        <p:txBody>
          <a:bodyPr/>
          <a:lstStyle/>
          <a:p>
            <a:fld id="{1FF444F3-A6E0-450A-9583-7D98AEE434E9}" type="slidenum">
              <a:rPr lang="ru-RU" smtClean="0"/>
              <a:t>‹#›</a:t>
            </a:fld>
            <a:endParaRPr lang="ru-RU"/>
          </a:p>
        </p:txBody>
      </p:sp>
    </p:spTree>
    <p:extLst>
      <p:ext uri="{BB962C8B-B14F-4D97-AF65-F5344CB8AC3E}">
        <p14:creationId xmlns:p14="http://schemas.microsoft.com/office/powerpoint/2010/main" val="2211224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C34EE9-ED3D-04A5-98AF-548A20DFF3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F8FE4A53-998A-DBE0-2DC8-260055CDC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A0371DF-53ED-8304-43B6-33F756E20C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5E8F88-EF22-4623-BA65-00C9CCBC86AE}" type="datetimeFigureOut">
              <a:rPr lang="ru-RU" smtClean="0"/>
              <a:t>22.08.2023</a:t>
            </a:fld>
            <a:endParaRPr lang="ru-RU"/>
          </a:p>
        </p:txBody>
      </p:sp>
      <p:sp>
        <p:nvSpPr>
          <p:cNvPr id="5" name="Нижний колонтитул 4">
            <a:extLst>
              <a:ext uri="{FF2B5EF4-FFF2-40B4-BE49-F238E27FC236}">
                <a16:creationId xmlns:a16="http://schemas.microsoft.com/office/drawing/2014/main" id="{FB3F6D6A-53C1-69E0-9AF1-5286B59395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E9202EBF-CE4D-560E-EB9C-E103C1E0D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444F3-A6E0-450A-9583-7D98AEE434E9}" type="slidenum">
              <a:rPr lang="ru-RU" smtClean="0"/>
              <a:t>‹#›</a:t>
            </a:fld>
            <a:endParaRPr lang="ru-RU"/>
          </a:p>
        </p:txBody>
      </p:sp>
    </p:spTree>
    <p:extLst>
      <p:ext uri="{BB962C8B-B14F-4D97-AF65-F5344CB8AC3E}">
        <p14:creationId xmlns:p14="http://schemas.microsoft.com/office/powerpoint/2010/main" val="92814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il_reserves_in_Canada" TargetMode="External"/><Relationship Id="rId13" Type="http://schemas.openxmlformats.org/officeDocument/2006/relationships/image" Target="../media/image36.png"/><Relationship Id="rId18" Type="http://schemas.openxmlformats.org/officeDocument/2006/relationships/hyperlink" Target="https://en.wikipedia.org/wiki/List_of_countries_by_proven_oil_reserves#cite_note-2" TargetMode="External"/><Relationship Id="rId26" Type="http://schemas.openxmlformats.org/officeDocument/2006/relationships/hyperlink" Target="https://en.wikipedia.org/wiki/United_States" TargetMode="External"/><Relationship Id="rId3" Type="http://schemas.openxmlformats.org/officeDocument/2006/relationships/hyperlink" Target="https://en.wikipedia.org/wiki/Venezuela" TargetMode="External"/><Relationship Id="rId21" Type="http://schemas.openxmlformats.org/officeDocument/2006/relationships/hyperlink" Target="https://en.wikipedia.org/wiki/List_of_countries_by_proven_oil_reserves#cite_note-5" TargetMode="External"/><Relationship Id="rId7" Type="http://schemas.openxmlformats.org/officeDocument/2006/relationships/hyperlink" Target="https://en.wikipedia.org/wiki/Canada" TargetMode="External"/><Relationship Id="rId12" Type="http://schemas.openxmlformats.org/officeDocument/2006/relationships/hyperlink" Target="https://en.wikipedia.org/wiki/Oil_reserves_in_Iraq" TargetMode="External"/><Relationship Id="rId17" Type="http://schemas.openxmlformats.org/officeDocument/2006/relationships/image" Target="../media/image40.png"/><Relationship Id="rId25" Type="http://schemas.openxmlformats.org/officeDocument/2006/relationships/hyperlink" Target="https://en.wikipedia.org/wiki/Libya" TargetMode="External"/><Relationship Id="rId2" Type="http://schemas.openxmlformats.org/officeDocument/2006/relationships/hyperlink" Target="https://en.wikipedia.org/wiki/List_of_countries_by_proven_oil_reserves#cite_note-1" TargetMode="External"/><Relationship Id="rId16" Type="http://schemas.openxmlformats.org/officeDocument/2006/relationships/image" Target="../media/image39.png"/><Relationship Id="rId20" Type="http://schemas.openxmlformats.org/officeDocument/2006/relationships/hyperlink" Target="https://en.wikipedia.org/wiki/List_of_countries_by_proven_oil_reserves#cite_note-4" TargetMode="External"/><Relationship Id="rId1" Type="http://schemas.openxmlformats.org/officeDocument/2006/relationships/slideLayout" Target="../slideLayouts/slideLayout7.xml"/><Relationship Id="rId6" Type="http://schemas.openxmlformats.org/officeDocument/2006/relationships/hyperlink" Target="https://en.wikipedia.org/wiki/Oil_reserves_in_Saudi_Arabia" TargetMode="External"/><Relationship Id="rId11" Type="http://schemas.openxmlformats.org/officeDocument/2006/relationships/hyperlink" Target="https://en.wikipedia.org/wiki/Iraq" TargetMode="External"/><Relationship Id="rId24" Type="http://schemas.openxmlformats.org/officeDocument/2006/relationships/hyperlink" Target="https://en.wikipedia.org/wiki/Russia" TargetMode="External"/><Relationship Id="rId5" Type="http://schemas.openxmlformats.org/officeDocument/2006/relationships/hyperlink" Target="https://en.wikipedia.org/wiki/Saudi_Arabia" TargetMode="External"/><Relationship Id="rId15" Type="http://schemas.openxmlformats.org/officeDocument/2006/relationships/image" Target="../media/image38.png"/><Relationship Id="rId23" Type="http://schemas.openxmlformats.org/officeDocument/2006/relationships/hyperlink" Target="https://en.wikipedia.org/wiki/United_Arab_Emirates" TargetMode="External"/><Relationship Id="rId10" Type="http://schemas.openxmlformats.org/officeDocument/2006/relationships/hyperlink" Target="https://en.wikipedia.org/wiki/Oil_reserves_in_Iran" TargetMode="External"/><Relationship Id="rId19" Type="http://schemas.openxmlformats.org/officeDocument/2006/relationships/hyperlink" Target="https://en.wikipedia.org/wiki/List_of_countries_by_proven_oil_reserves#cite_note-3" TargetMode="External"/><Relationship Id="rId4" Type="http://schemas.openxmlformats.org/officeDocument/2006/relationships/hyperlink" Target="https://en.wikipedia.org/wiki/Oil_reserves_in_Venezuela" TargetMode="External"/><Relationship Id="rId9" Type="http://schemas.openxmlformats.org/officeDocument/2006/relationships/hyperlink" Target="https://en.wikipedia.org/wiki/Iran" TargetMode="External"/><Relationship Id="rId14" Type="http://schemas.openxmlformats.org/officeDocument/2006/relationships/image" Target="../media/image37.png"/><Relationship Id="rId22" Type="http://schemas.openxmlformats.org/officeDocument/2006/relationships/hyperlink" Target="https://en.wikipedia.org/wiki/Kuwait"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hyperlink" Target="https://ru.wikipedia.org/wiki/%D0%9A%D0%B8%D1%80%D0%B3%D0%B8%D0%B7%D0%B8%D1%8F" TargetMode="External"/><Relationship Id="rId3" Type="http://schemas.openxmlformats.org/officeDocument/2006/relationships/hyperlink" Target="https://ru.wikipedia.org/wiki/2001_%D0%B3%D0%BE%D0%B4" TargetMode="External"/><Relationship Id="rId7" Type="http://schemas.openxmlformats.org/officeDocument/2006/relationships/hyperlink" Target="https://ru.wikipedia.org/wiki/%D0%A2%D0%B0%D0%B4%D0%B6%D0%B8%D0%BA%D0%B8%D1%81%D1%82%D0%B0%D0%BD" TargetMode="External"/><Relationship Id="rId2" Type="http://schemas.openxmlformats.org/officeDocument/2006/relationships/hyperlink" Target="https://ru.wikipedia.org/wiki/%D0%9C%D0%B5%D0%B6%D0%B4%D1%83%D0%BD%D0%B0%D1%80%D0%BE%D0%B4%D0%BD%D0%B0%D1%8F_%D0%BE%D1%80%D0%B3%D0%B0%D0%BD%D0%B8%D0%B7%D0%B0%D1%86%D0%B8%D1%8F" TargetMode="External"/><Relationship Id="rId1" Type="http://schemas.openxmlformats.org/officeDocument/2006/relationships/slideLayout" Target="../slideLayouts/slideLayout6.xml"/><Relationship Id="rId6" Type="http://schemas.openxmlformats.org/officeDocument/2006/relationships/hyperlink" Target="https://ru.wikipedia.org/wiki/%D0%9A%D0%B0%D0%B7%D0%B0%D1%85%D1%81%D1%82%D0%B0%D0%BD" TargetMode="External"/><Relationship Id="rId5" Type="http://schemas.openxmlformats.org/officeDocument/2006/relationships/hyperlink" Target="https://ru.wikipedia.org/wiki/%D0%A0%D0%BE%D1%81%D1%81%D0%B8%D1%8F" TargetMode="External"/><Relationship Id="rId4" Type="http://schemas.openxmlformats.org/officeDocument/2006/relationships/hyperlink" Target="https://ru.wikipedia.org/wiki/%D0%9A%D0%9D%D0%A0" TargetMode="External"/><Relationship Id="rId9" Type="http://schemas.openxmlformats.org/officeDocument/2006/relationships/hyperlink" Target="https://ru.wikipedia.org/wiki/%D0%A3%D0%B7%D0%B1%D0%B5%D0%BA%D0%B8%D1%81%D1%82%D0%B0%D0%BD" TargetMode="External"/></Relationships>
</file>

<file path=ppt/slides/_rels/slide123.xml.rels><?xml version="1.0" encoding="UTF-8" standalone="yes"?>
<Relationships xmlns="http://schemas.openxmlformats.org/package/2006/relationships"><Relationship Id="rId26" Type="http://schemas.openxmlformats.org/officeDocument/2006/relationships/hyperlink" Target="https://ru.wikipedia.org/wiki/%D0%91%D0%B5%D0%BB%D0%BE%D1%80%D1%83%D1%81%D1%81%D0%B8%D1%8F" TargetMode="External"/><Relationship Id="rId21" Type="http://schemas.openxmlformats.org/officeDocument/2006/relationships/hyperlink" Target="https://ru.wikipedia.org/wiki/%D0%A1%D0%B0%D1%83%D0%B4%D0%BE%D0%B2%D1%81%D0%BA%D0%B0%D1%8F_%D0%90%D1%80%D0%B0%D0%B2%D0%B8%D1%8F" TargetMode="External"/><Relationship Id="rId34" Type="http://schemas.openxmlformats.org/officeDocument/2006/relationships/hyperlink" Target="https://ru.wikipedia.org/wiki/%D0%90%D0%BB%D0%B6%D0%B8%D1%80" TargetMode="External"/><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55" Type="http://schemas.openxmlformats.org/officeDocument/2006/relationships/image" Target="../media/image63.png"/><Relationship Id="rId63" Type="http://schemas.openxmlformats.org/officeDocument/2006/relationships/image" Target="../media/image71.png"/><Relationship Id="rId7" Type="http://schemas.openxmlformats.org/officeDocument/2006/relationships/hyperlink" Target="https://ru.wikipedia.org/wiki/%D0%9F%D0%B0%D0%BA%D0%B8%D1%81%D1%82%D0%B0%D0%BD" TargetMode="External"/><Relationship Id="rId2" Type="http://schemas.openxmlformats.org/officeDocument/2006/relationships/hyperlink" Target="https://ru.wikipedia.org/wiki/%D0%98%D0%BD%D0%B4%D0%B8%D1%8F" TargetMode="External"/><Relationship Id="rId16" Type="http://schemas.openxmlformats.org/officeDocument/2006/relationships/hyperlink" Target="https://ru.wikipedia.org/wiki/%D0%9A%D0%B0%D0%BC%D0%B1%D0%BE%D0%B4%D0%B6%D0%B0" TargetMode="External"/><Relationship Id="rId29" Type="http://schemas.openxmlformats.org/officeDocument/2006/relationships/hyperlink" Target="https://ru.wikipedia.org/wiki/%D0%92%D1%8C%D0%B5%D1%82%D0%BD%D0%B0%D0%BC" TargetMode="External"/><Relationship Id="rId11" Type="http://schemas.openxmlformats.org/officeDocument/2006/relationships/hyperlink" Target="https://ru.wikipedia.org/wiki/%D0%90%D0%B7%D0%B5%D1%80%D0%B1%D0%B0%D0%B9%D0%B4%D0%B6%D0%B0%D0%BD" TargetMode="External"/><Relationship Id="rId24" Type="http://schemas.openxmlformats.org/officeDocument/2006/relationships/hyperlink" Target="https://ru.wikipedia.org/wiki/%D0%9E%D0%B1%D1%8A%D0%B5%D0%B4%D0%B8%D0%BD%D1%91%D0%BD%D0%BD%D1%8B%D0%B5_%D0%90%D1%80%D0%B0%D0%B1%D1%81%D0%BA%D0%B8%D0%B5_%D0%AD%D0%BC%D0%B8%D1%80%D0%B0%D1%82%D1%8B" TargetMode="External"/><Relationship Id="rId32" Type="http://schemas.openxmlformats.org/officeDocument/2006/relationships/hyperlink" Target="https://ru.wikipedia.org/wiki/%D0%98%D1%80%D0%B0%D0%BA" TargetMode="External"/><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image" Target="../media/image61.png"/><Relationship Id="rId58" Type="http://schemas.openxmlformats.org/officeDocument/2006/relationships/image" Target="../media/image66.png"/><Relationship Id="rId66" Type="http://schemas.openxmlformats.org/officeDocument/2006/relationships/image" Target="../media/image74.png"/><Relationship Id="rId5" Type="http://schemas.openxmlformats.org/officeDocument/2006/relationships/hyperlink" Target="https://ru.wikipedia.org/wiki/%D0%9A%D0%B8%D1%80%D0%B3%D0%B8%D0%B7%D0%B8%D1%8F" TargetMode="External"/><Relationship Id="rId61" Type="http://schemas.openxmlformats.org/officeDocument/2006/relationships/image" Target="../media/image69.png"/><Relationship Id="rId19" Type="http://schemas.openxmlformats.org/officeDocument/2006/relationships/hyperlink" Target="https://ru.wikipedia.org/wiki/%D0%9C%D1%8C%D1%8F%D0%BD%D0%BC%D0%B0" TargetMode="External"/><Relationship Id="rId14" Type="http://schemas.openxmlformats.org/officeDocument/2006/relationships/hyperlink" Target="https://ru.wikipedia.org/wiki/%D0%95%D0%B3%D0%B8%D0%BF%D0%B5%D1%82" TargetMode="External"/><Relationship Id="rId22" Type="http://schemas.openxmlformats.org/officeDocument/2006/relationships/hyperlink" Target="https://ru.wikipedia.org/wiki/%D0%A2%D1%83%D1%80%D1%86%D0%B8%D1%8F" TargetMode="External"/><Relationship Id="rId27" Type="http://schemas.openxmlformats.org/officeDocument/2006/relationships/hyperlink" Target="https://ru.wikipedia.org/wiki/%D0%9C%D0%BE%D0%BD%D0%B3%D0%BE%D0%BB%D0%B8%D1%8F" TargetMode="External"/><Relationship Id="rId30" Type="http://schemas.openxmlformats.org/officeDocument/2006/relationships/hyperlink" Target="https://ru.wikipedia.org/wiki/%D0%92%D0%BE%D1%81%D1%82%D0%BE%D1%87%D0%BD%D1%8B%D0%B9_%D0%A2%D0%B8%D0%BC%D0%BE%D1%80" TargetMode="External"/><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image" Target="../media/image64.png"/><Relationship Id="rId64" Type="http://schemas.openxmlformats.org/officeDocument/2006/relationships/image" Target="../media/image72.png"/><Relationship Id="rId8" Type="http://schemas.openxmlformats.org/officeDocument/2006/relationships/hyperlink" Target="https://ru.wikipedia.org/wiki/%D0%A0%D0%BE%D1%81%D1%81%D0%B8%D1%8F" TargetMode="External"/><Relationship Id="rId51" Type="http://schemas.openxmlformats.org/officeDocument/2006/relationships/image" Target="../media/image59.png"/><Relationship Id="rId3" Type="http://schemas.openxmlformats.org/officeDocument/2006/relationships/hyperlink" Target="https://ru.wikipedia.org/wiki/%D0%98%D1%80%D0%B0%D0%BD" TargetMode="External"/><Relationship Id="rId12" Type="http://schemas.openxmlformats.org/officeDocument/2006/relationships/hyperlink" Target="https://ru.wikipedia.org/wiki/%D0%90%D1%80%D0%BC%D0%B5%D0%BD%D0%B8%D1%8F" TargetMode="External"/><Relationship Id="rId17" Type="http://schemas.openxmlformats.org/officeDocument/2006/relationships/hyperlink" Target="https://ru.wikipedia.org/wiki/%D0%9A%D1%83%D0%B2%D0%B5%D0%B9%D1%82" TargetMode="External"/><Relationship Id="rId25" Type="http://schemas.openxmlformats.org/officeDocument/2006/relationships/hyperlink" Target="https://ru.wikipedia.org/wiki/%D0%90%D1%84%D0%B3%D0%B0%D0%BD%D0%B8%D1%81%D1%82%D0%B0%D0%BD" TargetMode="External"/><Relationship Id="rId33" Type="http://schemas.openxmlformats.org/officeDocument/2006/relationships/hyperlink" Target="https://ru.wikipedia.org/wiki/%D0%A1%D0%B8%D1%80%D0%B8%D1%8F" TargetMode="External"/><Relationship Id="rId38" Type="http://schemas.openxmlformats.org/officeDocument/2006/relationships/image" Target="../media/image46.png"/><Relationship Id="rId46" Type="http://schemas.openxmlformats.org/officeDocument/2006/relationships/image" Target="../media/image54.png"/><Relationship Id="rId59" Type="http://schemas.openxmlformats.org/officeDocument/2006/relationships/image" Target="../media/image67.png"/><Relationship Id="rId67" Type="http://schemas.openxmlformats.org/officeDocument/2006/relationships/image" Target="../media/image75.png"/><Relationship Id="rId20" Type="http://schemas.openxmlformats.org/officeDocument/2006/relationships/hyperlink" Target="https://ru.wikipedia.org/wiki/%D0%9D%D0%B5%D0%BF%D0%B0%D0%BB" TargetMode="External"/><Relationship Id="rId41" Type="http://schemas.openxmlformats.org/officeDocument/2006/relationships/image" Target="../media/image49.png"/><Relationship Id="rId54" Type="http://schemas.openxmlformats.org/officeDocument/2006/relationships/image" Target="../media/image62.png"/><Relationship Id="rId6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hyperlink" Target="https://ru.wikipedia.org/wiki/%D0%9A%D0%B8%D1%82%D0%B0%D0%B9" TargetMode="External"/><Relationship Id="rId15" Type="http://schemas.openxmlformats.org/officeDocument/2006/relationships/hyperlink" Target="https://ru.wikipedia.org/wiki/%D0%9A%D0%B0%D1%82%D0%B0%D1%80" TargetMode="External"/><Relationship Id="rId23" Type="http://schemas.openxmlformats.org/officeDocument/2006/relationships/hyperlink" Target="https://ru.wikipedia.org/wiki/%D0%A8%D1%80%D0%B8-%D0%9B%D0%B0%D0%BD%D0%BA%D0%B0" TargetMode="External"/><Relationship Id="rId28" Type="http://schemas.openxmlformats.org/officeDocument/2006/relationships/hyperlink" Target="https://ru.wikipedia.org/wiki/%D0%91%D0%B0%D0%BD%D0%B3%D0%BB%D0%B0%D0%B4%D0%B5%D1%88" TargetMode="External"/><Relationship Id="rId36" Type="http://schemas.openxmlformats.org/officeDocument/2006/relationships/image" Target="../media/image44.png"/><Relationship Id="rId49" Type="http://schemas.openxmlformats.org/officeDocument/2006/relationships/image" Target="../media/image57.png"/><Relationship Id="rId57" Type="http://schemas.openxmlformats.org/officeDocument/2006/relationships/image" Target="../media/image65.png"/><Relationship Id="rId10" Type="http://schemas.openxmlformats.org/officeDocument/2006/relationships/hyperlink" Target="https://ru.wikipedia.org/wiki/%D0%A3%D0%B7%D0%B1%D0%B5%D0%BA%D0%B8%D1%81%D1%82%D0%B0%D0%BD" TargetMode="External"/><Relationship Id="rId31" Type="http://schemas.openxmlformats.org/officeDocument/2006/relationships/hyperlink" Target="https://ru.wikipedia.org/wiki/%D0%98%D0%B7%D1%80%D0%B0%D0%B8%D0%BB%D1%8C" TargetMode="External"/><Relationship Id="rId44" Type="http://schemas.openxmlformats.org/officeDocument/2006/relationships/image" Target="../media/image52.png"/><Relationship Id="rId52" Type="http://schemas.openxmlformats.org/officeDocument/2006/relationships/image" Target="../media/image60.png"/><Relationship Id="rId60" Type="http://schemas.openxmlformats.org/officeDocument/2006/relationships/image" Target="../media/image68.png"/><Relationship Id="rId65" Type="http://schemas.openxmlformats.org/officeDocument/2006/relationships/image" Target="../media/image73.png"/><Relationship Id="rId4" Type="http://schemas.openxmlformats.org/officeDocument/2006/relationships/hyperlink" Target="https://ru.wikipedia.org/wiki/%D0%9A%D0%B0%D0%B7%D0%B0%D1%85%D1%81%D1%82%D0%B0%D0%BD" TargetMode="External"/><Relationship Id="rId9" Type="http://schemas.openxmlformats.org/officeDocument/2006/relationships/hyperlink" Target="https://ru.wikipedia.org/wiki/%D0%A2%D0%B0%D0%B4%D0%B6%D0%B8%D0%BA%D0%B8%D1%81%D1%82%D0%B0%D0%BD" TargetMode="External"/><Relationship Id="rId13" Type="http://schemas.openxmlformats.org/officeDocument/2006/relationships/hyperlink" Target="https://ru.wikipedia.org/wiki/%D0%91%D0%B0%D1%85%D1%80%D0%B5%D0%B9%D0%BD" TargetMode="External"/><Relationship Id="rId18" Type="http://schemas.openxmlformats.org/officeDocument/2006/relationships/hyperlink" Target="https://ru.wikipedia.org/wiki/%D0%9C%D0%B0%D0%BB%D1%8C%D0%B4%D0%B8%D0%B2%D1%8B" TargetMode="External"/><Relationship Id="rId39" Type="http://schemas.openxmlformats.org/officeDocument/2006/relationships/image" Target="../media/image4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42.tut.by/63314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0B350B-0B87-C5D2-E610-D86D79C7C321}"/>
              </a:ext>
            </a:extLst>
          </p:cNvPr>
          <p:cNvSpPr>
            <a:spLocks noGrp="1"/>
          </p:cNvSpPr>
          <p:nvPr>
            <p:ph type="ctrTitle"/>
          </p:nvPr>
        </p:nvSpPr>
        <p:spPr/>
        <p:txBody>
          <a:bodyPr>
            <a:normAutofit fontScale="90000"/>
          </a:bodyPr>
          <a:lstStyle/>
          <a:p>
            <a:r>
              <a:rPr lang="ru-RU" dirty="0"/>
              <a:t>Глобализация и международная регионализация</a:t>
            </a:r>
          </a:p>
        </p:txBody>
      </p:sp>
      <p:sp>
        <p:nvSpPr>
          <p:cNvPr id="3" name="Подзаголовок 2">
            <a:extLst>
              <a:ext uri="{FF2B5EF4-FFF2-40B4-BE49-F238E27FC236}">
                <a16:creationId xmlns:a16="http://schemas.microsoft.com/office/drawing/2014/main" id="{2CD89ECE-2953-079F-3722-B420BC9ED539}"/>
              </a:ext>
            </a:extLst>
          </p:cNvPr>
          <p:cNvSpPr>
            <a:spLocks noGrp="1"/>
          </p:cNvSpPr>
          <p:nvPr>
            <p:ph type="subTitle" idx="1"/>
          </p:nvPr>
        </p:nvSpPr>
        <p:spPr/>
        <p:txBody>
          <a:bodyPr/>
          <a:lstStyle/>
          <a:p>
            <a:r>
              <a:rPr lang="ru-RU" dirty="0"/>
              <a:t>Тема 3.2. </a:t>
            </a:r>
          </a:p>
        </p:txBody>
      </p:sp>
    </p:spTree>
    <p:extLst>
      <p:ext uri="{BB962C8B-B14F-4D97-AF65-F5344CB8AC3E}">
        <p14:creationId xmlns:p14="http://schemas.microsoft.com/office/powerpoint/2010/main" val="2092876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300038"/>
            <a:ext cx="15151100" cy="625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38127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First mark of globalization</a:t>
            </a:r>
            <a:endParaRPr lang="ru-RU" dirty="0"/>
          </a:p>
        </p:txBody>
      </p:sp>
      <p:sp>
        <p:nvSpPr>
          <p:cNvPr id="3" name="Объект 2"/>
          <p:cNvSpPr>
            <a:spLocks noGrp="1"/>
          </p:cNvSpPr>
          <p:nvPr>
            <p:ph idx="1"/>
          </p:nvPr>
        </p:nvSpPr>
        <p:spPr/>
        <p:txBody>
          <a:bodyPr/>
          <a:lstStyle/>
          <a:p>
            <a:endParaRPr lang="ru-RU"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44825"/>
            <a:ext cx="10200455"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7500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b="1" dirty="0">
                <a:solidFill>
                  <a:srgbClr val="C00000"/>
                </a:solidFill>
              </a:rPr>
              <a:t>Economic growth </a:t>
            </a:r>
            <a:r>
              <a:rPr lang="en-US" dirty="0"/>
              <a:t>-</a:t>
            </a:r>
            <a:r>
              <a:rPr lang="en-US" b="1" dirty="0"/>
              <a:t>WORSENING OF QUALITY OF LIFE </a:t>
            </a:r>
            <a:endParaRPr lang="ru-RU" b="1" dirty="0"/>
          </a:p>
        </p:txBody>
      </p:sp>
      <p:graphicFrame>
        <p:nvGraphicFramePr>
          <p:cNvPr id="8" name="Объект 7"/>
          <p:cNvGraphicFramePr>
            <a:graphicFrameLocks noGrp="1"/>
          </p:cNvGraphicFramePr>
          <p:nvPr>
            <p:ph idx="1"/>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Прямая соединительная линия 9"/>
          <p:cNvCxnSpPr/>
          <p:nvPr/>
        </p:nvCxnSpPr>
        <p:spPr>
          <a:xfrm>
            <a:off x="7176120" y="3068960"/>
            <a:ext cx="792088" cy="7920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Выгнутая вверх стрелка 12"/>
          <p:cNvSpPr/>
          <p:nvPr/>
        </p:nvSpPr>
        <p:spPr>
          <a:xfrm>
            <a:off x="2999656" y="1124744"/>
            <a:ext cx="3528392" cy="1944216"/>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C00000"/>
              </a:solidFill>
            </a:endParaRPr>
          </a:p>
        </p:txBody>
      </p:sp>
      <p:sp>
        <p:nvSpPr>
          <p:cNvPr id="14" name="Выгнутая вниз стрелка 13"/>
          <p:cNvSpPr/>
          <p:nvPr/>
        </p:nvSpPr>
        <p:spPr>
          <a:xfrm>
            <a:off x="2495600" y="5084589"/>
            <a:ext cx="3816424" cy="2448272"/>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5" name="Выгнутая вверх стрелка 14"/>
          <p:cNvSpPr/>
          <p:nvPr/>
        </p:nvSpPr>
        <p:spPr>
          <a:xfrm>
            <a:off x="6816080" y="1600200"/>
            <a:ext cx="3168352" cy="1396752"/>
          </a:xfrm>
          <a:prstGeom prst="curvedDown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6" name="Выгнутая вниз стрелка 15"/>
          <p:cNvSpPr/>
          <p:nvPr/>
        </p:nvSpPr>
        <p:spPr>
          <a:xfrm>
            <a:off x="6600056" y="4941169"/>
            <a:ext cx="3384376" cy="1584176"/>
          </a:xfrm>
          <a:prstGeom prst="curvedUp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9937822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ANTHROPOGENIC LOAD</a:t>
            </a:r>
            <a:endParaRPr lang="ru-RU" dirty="0"/>
          </a:p>
        </p:txBody>
      </p:sp>
      <p:sp>
        <p:nvSpPr>
          <p:cNvPr id="3" name="Содержимое 2"/>
          <p:cNvSpPr>
            <a:spLocks noGrp="1"/>
          </p:cNvSpPr>
          <p:nvPr>
            <p:ph idx="1"/>
          </p:nvPr>
        </p:nvSpPr>
        <p:spPr/>
        <p:txBody>
          <a:bodyPr>
            <a:normAutofit/>
          </a:bodyPr>
          <a:lstStyle/>
          <a:p>
            <a:pPr algn="just"/>
            <a:r>
              <a:rPr lang="en-US" dirty="0"/>
              <a:t>ANTHROPOGENIC LOAD(A. L. ) - extent of human impact, its activities on nature. A. L. involves the use of resources of populations of species within ecosystems (hunting, fishing, harvesting of medicinal plants, felling of trees) , grazing, recreational impacts, air pollution (discharges to water bodies industrial, domestic and agricultural effluents, atmospheric deposition of suspended solids or acid rain), etc.</a:t>
            </a:r>
            <a:endParaRPr lang="ru-RU"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What is dangerous of A.L. in?</a:t>
            </a:r>
            <a:endParaRPr lang="ru-RU" dirty="0"/>
          </a:p>
        </p:txBody>
      </p:sp>
      <p:sp>
        <p:nvSpPr>
          <p:cNvPr id="3" name="Содержимое 2"/>
          <p:cNvSpPr>
            <a:spLocks noGrp="1"/>
          </p:cNvSpPr>
          <p:nvPr>
            <p:ph idx="1"/>
          </p:nvPr>
        </p:nvSpPr>
        <p:spPr/>
        <p:txBody>
          <a:bodyPr/>
          <a:lstStyle/>
          <a:p>
            <a:pPr>
              <a:buNone/>
            </a:pPr>
            <a:r>
              <a:rPr lang="en-US" dirty="0"/>
              <a:t>    If A. L. changes from year to year, it may be the cause of the fluctuations of ecosystems, if it (A.L.) acts on ecosystems constantly - the ecological cataclysm.</a:t>
            </a:r>
            <a:endParaRPr lang="ru-RU"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4294967295"/>
          </p:nvPr>
        </p:nvGraphicFramePr>
        <p:xfrm>
          <a:off x="1524000" y="3854450"/>
          <a:ext cx="8229600" cy="1571752"/>
        </p:xfrm>
        <a:graphic>
          <a:graphicData uri="http://schemas.openxmlformats.org/drawingml/2006/table">
            <a:tbl>
              <a:tblPr firstRow="1" firstCol="1" bandRow="1">
                <a:tableStyleId>{5C22544A-7EE6-4342-B048-85BDC9FD1C3A}</a:tableStyleId>
              </a:tblPr>
              <a:tblGrid>
                <a:gridCol w="2743200">
                  <a:extLst>
                    <a:ext uri="{9D8B030D-6E8A-4147-A177-3AD203B41FA5}">
                      <a16:colId xmlns:a16="http://schemas.microsoft.com/office/drawing/2014/main" val="3839510027"/>
                    </a:ext>
                  </a:extLst>
                </a:gridCol>
                <a:gridCol w="2743200">
                  <a:extLst>
                    <a:ext uri="{9D8B030D-6E8A-4147-A177-3AD203B41FA5}">
                      <a16:colId xmlns:a16="http://schemas.microsoft.com/office/drawing/2014/main" val="1010514767"/>
                    </a:ext>
                  </a:extLst>
                </a:gridCol>
                <a:gridCol w="2743200">
                  <a:extLst>
                    <a:ext uri="{9D8B030D-6E8A-4147-A177-3AD203B41FA5}">
                      <a16:colId xmlns:a16="http://schemas.microsoft.com/office/drawing/2014/main" val="1846793188"/>
                    </a:ext>
                  </a:extLst>
                </a:gridCol>
              </a:tblGrid>
              <a:tr h="0">
                <a:tc>
                  <a:txBody>
                    <a:bodyPr/>
                    <a:lstStyle/>
                    <a:p>
                      <a:pPr algn="ctr">
                        <a:lnSpc>
                          <a:spcPct val="107000"/>
                        </a:lnSpc>
                        <a:spcBef>
                          <a:spcPts val="1200"/>
                        </a:spcBef>
                        <a:spcAft>
                          <a:spcPts val="1200"/>
                        </a:spcAft>
                      </a:pPr>
                      <a:r>
                        <a:rPr lang="en-US" sz="1050">
                          <a:effectLst/>
                        </a:rPr>
                        <a:t>Proven reserves (millions of barrels)</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gridSpan="2">
                  <a:txBody>
                    <a:bodyPr/>
                    <a:lstStyle/>
                    <a:p>
                      <a:pPr algn="ctr">
                        <a:lnSpc>
                          <a:spcPct val="107000"/>
                        </a:lnSpc>
                        <a:spcBef>
                          <a:spcPts val="1200"/>
                        </a:spcBef>
                        <a:spcAft>
                          <a:spcPts val="1200"/>
                        </a:spcAft>
                      </a:pPr>
                      <a:r>
                        <a:rPr lang="en-US" sz="1050">
                          <a:effectLst/>
                        </a:rPr>
                        <a:t>U.S. EIA (start of 2017)</a:t>
                      </a:r>
                      <a:r>
                        <a:rPr lang="en-US" sz="850" baseline="30000">
                          <a:effectLst/>
                          <a:hlinkClick r:id="rId2"/>
                        </a:rPr>
                        <a:t>[1]</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hMerge="1">
                  <a:txBody>
                    <a:bodyPr/>
                    <a:lstStyle/>
                    <a:p>
                      <a:endParaRPr lang="ru-RU"/>
                    </a:p>
                  </a:txBody>
                  <a:tcPr/>
                </a:tc>
                <a:extLst>
                  <a:ext uri="{0D108BD9-81ED-4DB2-BD59-A6C34878D82A}">
                    <a16:rowId xmlns:a16="http://schemas.microsoft.com/office/drawing/2014/main" val="515674256"/>
                  </a:ext>
                </a:extLst>
              </a:tr>
              <a:tr h="0">
                <a:tc>
                  <a:txBody>
                    <a:bodyPr/>
                    <a:lstStyle/>
                    <a:p>
                      <a:pPr algn="ctr">
                        <a:lnSpc>
                          <a:spcPct val="107000"/>
                        </a:lnSpc>
                        <a:spcBef>
                          <a:spcPts val="1200"/>
                        </a:spcBef>
                        <a:spcAft>
                          <a:spcPts val="1200"/>
                        </a:spcAft>
                      </a:pPr>
                      <a:r>
                        <a:rPr lang="ru-RU" sz="1050">
                          <a:effectLst/>
                        </a:rPr>
                        <a:t>Country</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200025" marT="30480" marB="30480" anchor="ctr"/>
                </a:tc>
                <a:tc>
                  <a:txBody>
                    <a:bodyPr/>
                    <a:lstStyle/>
                    <a:p>
                      <a:pPr algn="ctr">
                        <a:lnSpc>
                          <a:spcPct val="107000"/>
                        </a:lnSpc>
                        <a:spcBef>
                          <a:spcPts val="1200"/>
                        </a:spcBef>
                        <a:spcAft>
                          <a:spcPts val="1200"/>
                        </a:spcAft>
                      </a:pPr>
                      <a:r>
                        <a:rPr lang="ru-RU" sz="1050">
                          <a:effectLst/>
                        </a:rPr>
                        <a:t>Rank</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200025" marT="30480" marB="30480" anchor="ctr"/>
                </a:tc>
                <a:tc>
                  <a:txBody>
                    <a:bodyPr/>
                    <a:lstStyle/>
                    <a:p>
                      <a:pPr algn="ctr">
                        <a:lnSpc>
                          <a:spcPct val="107000"/>
                        </a:lnSpc>
                        <a:spcBef>
                          <a:spcPts val="1200"/>
                        </a:spcBef>
                        <a:spcAft>
                          <a:spcPts val="1200"/>
                        </a:spcAft>
                      </a:pPr>
                      <a:r>
                        <a:rPr lang="ru-RU" sz="1050">
                          <a:effectLst/>
                        </a:rPr>
                        <a:t>Reserves</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200025" marT="30480" marB="30480" anchor="ctr"/>
                </a:tc>
                <a:extLst>
                  <a:ext uri="{0D108BD9-81ED-4DB2-BD59-A6C34878D82A}">
                    <a16:rowId xmlns:a16="http://schemas.microsoft.com/office/drawing/2014/main" val="1620954408"/>
                  </a:ext>
                </a:extLst>
              </a:tr>
              <a:tr h="199000">
                <a:tc>
                  <a:txBody>
                    <a:bodyPr/>
                    <a:lstStyle/>
                    <a:p>
                      <a:pPr>
                        <a:lnSpc>
                          <a:spcPct val="107000"/>
                        </a:lnSpc>
                        <a:spcBef>
                          <a:spcPts val="1200"/>
                        </a:spcBef>
                        <a:spcAft>
                          <a:spcPts val="1200"/>
                        </a:spcAft>
                      </a:pPr>
                      <a:r>
                        <a:rPr lang="en-US" sz="1050">
                          <a:effectLst/>
                        </a:rPr>
                        <a:t> </a:t>
                      </a:r>
                      <a:r>
                        <a:rPr lang="en-US" sz="1050">
                          <a:effectLst/>
                          <a:hlinkClick r:id="rId3" tooltip="Venezuela"/>
                        </a:rPr>
                        <a:t>Venezuela</a:t>
                      </a:r>
                      <a:r>
                        <a:rPr lang="en-US" sz="1050">
                          <a:effectLst/>
                        </a:rPr>
                        <a:t> (see: </a:t>
                      </a:r>
                      <a:r>
                        <a:rPr lang="en-US" sz="1050">
                          <a:effectLst/>
                          <a:hlinkClick r:id="rId4" tooltip="Oil reserves in Venezuela"/>
                        </a:rPr>
                        <a:t>Oil reserves in Venezuela</a:t>
                      </a:r>
                      <a:r>
                        <a:rPr lang="en-US" sz="1050">
                          <a:effectLst/>
                        </a:rPr>
                        <a:t>)</a:t>
                      </a:r>
                      <a:endParaRPr lang="ru-RU" sz="105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960" marR="60960" marT="30480" marB="30480" anchor="ctr"/>
                </a:tc>
                <a:tc>
                  <a:txBody>
                    <a:bodyPr/>
                    <a:lstStyle/>
                    <a:p>
                      <a:pPr algn="r">
                        <a:lnSpc>
                          <a:spcPct val="107000"/>
                        </a:lnSpc>
                        <a:spcBef>
                          <a:spcPts val="1200"/>
                        </a:spcBef>
                        <a:spcAft>
                          <a:spcPts val="1200"/>
                        </a:spcAft>
                      </a:pPr>
                      <a:r>
                        <a:rPr lang="ru-RU" sz="1050">
                          <a:effectLst/>
                        </a:rPr>
                        <a:t>1</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r">
                        <a:lnSpc>
                          <a:spcPct val="107000"/>
                        </a:lnSpc>
                        <a:spcBef>
                          <a:spcPts val="1200"/>
                        </a:spcBef>
                        <a:spcAft>
                          <a:spcPts val="1200"/>
                        </a:spcAft>
                      </a:pPr>
                      <a:r>
                        <a:rPr lang="ru-RU" sz="1050">
                          <a:effectLst/>
                        </a:rPr>
                        <a:t>300,878</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4005154005"/>
                  </a:ext>
                </a:extLst>
              </a:tr>
              <a:tr h="190488">
                <a:tc>
                  <a:txBody>
                    <a:bodyPr/>
                    <a:lstStyle/>
                    <a:p>
                      <a:pPr>
                        <a:lnSpc>
                          <a:spcPct val="107000"/>
                        </a:lnSpc>
                        <a:spcBef>
                          <a:spcPts val="1200"/>
                        </a:spcBef>
                        <a:spcAft>
                          <a:spcPts val="1200"/>
                        </a:spcAft>
                      </a:pPr>
                      <a:r>
                        <a:rPr lang="en-US" sz="1050" dirty="0">
                          <a:effectLst/>
                        </a:rPr>
                        <a:t> </a:t>
                      </a:r>
                      <a:r>
                        <a:rPr lang="en-US" sz="1050" dirty="0" err="1">
                          <a:effectLst/>
                          <a:hlinkClick r:id="rId5" tooltip="Saudi Arabia"/>
                        </a:rPr>
                        <a:t>SauArabia</a:t>
                      </a:r>
                      <a:r>
                        <a:rPr lang="en-US" sz="1050" dirty="0">
                          <a:effectLst/>
                        </a:rPr>
                        <a:t> (see: </a:t>
                      </a:r>
                      <a:r>
                        <a:rPr lang="en-US" sz="1050" dirty="0">
                          <a:effectLst/>
                          <a:hlinkClick r:id="rId6" tooltip="Oil reserves in Saudi Arabia"/>
                        </a:rPr>
                        <a:t>Oil reserves in Saudi Arabia</a:t>
                      </a:r>
                      <a:r>
                        <a:rPr lang="en-US" sz="1050" dirty="0">
                          <a:effectLst/>
                        </a:rPr>
                        <a:t>)</a:t>
                      </a:r>
                      <a:endParaRPr lang="ru-RU"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960" marR="60960" marT="30480" marB="30480" anchor="ctr"/>
                </a:tc>
                <a:tc>
                  <a:txBody>
                    <a:bodyPr/>
                    <a:lstStyle/>
                    <a:p>
                      <a:pPr algn="r">
                        <a:lnSpc>
                          <a:spcPct val="107000"/>
                        </a:lnSpc>
                        <a:spcBef>
                          <a:spcPts val="1200"/>
                        </a:spcBef>
                        <a:spcAft>
                          <a:spcPts val="1200"/>
                        </a:spcAft>
                      </a:pPr>
                      <a:r>
                        <a:rPr lang="ru-RU" sz="1050">
                          <a:effectLst/>
                        </a:rPr>
                        <a:t>2</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r">
                        <a:lnSpc>
                          <a:spcPct val="107000"/>
                        </a:lnSpc>
                        <a:spcBef>
                          <a:spcPts val="1200"/>
                        </a:spcBef>
                        <a:spcAft>
                          <a:spcPts val="1200"/>
                        </a:spcAft>
                      </a:pPr>
                      <a:r>
                        <a:rPr lang="ru-RU" sz="1050">
                          <a:effectLst/>
                        </a:rPr>
                        <a:t>266,455</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4178209558"/>
                  </a:ext>
                </a:extLst>
              </a:tr>
              <a:tr h="0">
                <a:tc>
                  <a:txBody>
                    <a:bodyPr/>
                    <a:lstStyle/>
                    <a:p>
                      <a:pPr>
                        <a:lnSpc>
                          <a:spcPct val="107000"/>
                        </a:lnSpc>
                        <a:spcBef>
                          <a:spcPts val="1200"/>
                        </a:spcBef>
                        <a:spcAft>
                          <a:spcPts val="1200"/>
                        </a:spcAft>
                      </a:pPr>
                      <a:r>
                        <a:rPr lang="en-US" sz="1050">
                          <a:effectLst/>
                        </a:rPr>
                        <a:t> </a:t>
                      </a:r>
                      <a:r>
                        <a:rPr lang="en-US" sz="1050">
                          <a:effectLst/>
                          <a:hlinkClick r:id="rId7" tooltip="Canada"/>
                        </a:rPr>
                        <a:t>Canada</a:t>
                      </a:r>
                      <a:r>
                        <a:rPr lang="en-US" sz="1050">
                          <a:effectLst/>
                        </a:rPr>
                        <a:t> (see: </a:t>
                      </a:r>
                      <a:r>
                        <a:rPr lang="en-US" sz="1050">
                          <a:effectLst/>
                          <a:hlinkClick r:id="rId8" tooltip="Oil reserves in Canada"/>
                        </a:rPr>
                        <a:t>Oil reserves in Canada</a:t>
                      </a:r>
                      <a:r>
                        <a:rPr lang="en-US" sz="1050">
                          <a:effectLst/>
                        </a:rPr>
                        <a:t>)</a:t>
                      </a:r>
                      <a:endParaRPr lang="ru-RU" sz="105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960" marR="60960" marT="30480" marB="30480" anchor="ctr"/>
                </a:tc>
                <a:tc>
                  <a:txBody>
                    <a:bodyPr/>
                    <a:lstStyle/>
                    <a:p>
                      <a:pPr algn="r">
                        <a:lnSpc>
                          <a:spcPct val="107000"/>
                        </a:lnSpc>
                        <a:spcBef>
                          <a:spcPts val="1200"/>
                        </a:spcBef>
                        <a:spcAft>
                          <a:spcPts val="1200"/>
                        </a:spcAft>
                      </a:pPr>
                      <a:r>
                        <a:rPr lang="ru-RU" sz="1050">
                          <a:effectLst/>
                        </a:rPr>
                        <a:t>3</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r">
                        <a:lnSpc>
                          <a:spcPct val="107000"/>
                        </a:lnSpc>
                        <a:spcBef>
                          <a:spcPts val="1200"/>
                        </a:spcBef>
                        <a:spcAft>
                          <a:spcPts val="1200"/>
                        </a:spcAft>
                      </a:pPr>
                      <a:r>
                        <a:rPr lang="ru-RU" sz="1050">
                          <a:effectLst/>
                        </a:rPr>
                        <a:t>169,709</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787146873"/>
                  </a:ext>
                </a:extLst>
              </a:tr>
              <a:tr h="0">
                <a:tc>
                  <a:txBody>
                    <a:bodyPr/>
                    <a:lstStyle/>
                    <a:p>
                      <a:pPr>
                        <a:lnSpc>
                          <a:spcPct val="107000"/>
                        </a:lnSpc>
                        <a:spcBef>
                          <a:spcPts val="1200"/>
                        </a:spcBef>
                        <a:spcAft>
                          <a:spcPts val="1200"/>
                        </a:spcAft>
                      </a:pPr>
                      <a:r>
                        <a:rPr lang="en-US" sz="1050">
                          <a:effectLst/>
                        </a:rPr>
                        <a:t> </a:t>
                      </a:r>
                      <a:r>
                        <a:rPr lang="en-US" sz="1050">
                          <a:effectLst/>
                          <a:hlinkClick r:id="rId9" tooltip="Iran"/>
                        </a:rPr>
                        <a:t>Iran</a:t>
                      </a:r>
                      <a:r>
                        <a:rPr lang="en-US" sz="1050">
                          <a:effectLst/>
                        </a:rPr>
                        <a:t> (see: </a:t>
                      </a:r>
                      <a:r>
                        <a:rPr lang="en-US" sz="1050">
                          <a:effectLst/>
                          <a:hlinkClick r:id="rId10" tooltip="Oil reserves in Iran"/>
                        </a:rPr>
                        <a:t>Oil reserves in Iran</a:t>
                      </a:r>
                      <a:r>
                        <a:rPr lang="en-US" sz="1050">
                          <a:effectLst/>
                        </a:rPr>
                        <a:t>)</a:t>
                      </a:r>
                      <a:endParaRPr lang="ru-RU" sz="105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960" marR="60960" marT="30480" marB="30480" anchor="ctr"/>
                </a:tc>
                <a:tc>
                  <a:txBody>
                    <a:bodyPr/>
                    <a:lstStyle/>
                    <a:p>
                      <a:pPr algn="r">
                        <a:lnSpc>
                          <a:spcPct val="107000"/>
                        </a:lnSpc>
                        <a:spcBef>
                          <a:spcPts val="1200"/>
                        </a:spcBef>
                        <a:spcAft>
                          <a:spcPts val="1200"/>
                        </a:spcAft>
                      </a:pPr>
                      <a:r>
                        <a:rPr lang="ru-RU" sz="1050">
                          <a:effectLst/>
                        </a:rPr>
                        <a:t>4</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r">
                        <a:lnSpc>
                          <a:spcPct val="107000"/>
                        </a:lnSpc>
                        <a:spcBef>
                          <a:spcPts val="1200"/>
                        </a:spcBef>
                        <a:spcAft>
                          <a:spcPts val="1200"/>
                        </a:spcAft>
                      </a:pPr>
                      <a:r>
                        <a:rPr lang="ru-RU" sz="1050">
                          <a:effectLst/>
                        </a:rPr>
                        <a:t>158,400</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408984339"/>
                  </a:ext>
                </a:extLst>
              </a:tr>
              <a:tr h="0">
                <a:tc>
                  <a:txBody>
                    <a:bodyPr/>
                    <a:lstStyle/>
                    <a:p>
                      <a:pPr>
                        <a:lnSpc>
                          <a:spcPct val="107000"/>
                        </a:lnSpc>
                        <a:spcBef>
                          <a:spcPts val="1200"/>
                        </a:spcBef>
                        <a:spcAft>
                          <a:spcPts val="1200"/>
                        </a:spcAft>
                      </a:pPr>
                      <a:r>
                        <a:rPr lang="en-US" sz="1050">
                          <a:effectLst/>
                        </a:rPr>
                        <a:t> </a:t>
                      </a:r>
                      <a:r>
                        <a:rPr lang="en-US" sz="1050">
                          <a:effectLst/>
                          <a:hlinkClick r:id="rId11" tooltip="Iraq"/>
                        </a:rPr>
                        <a:t>Iraq</a:t>
                      </a:r>
                      <a:r>
                        <a:rPr lang="en-US" sz="1050">
                          <a:effectLst/>
                        </a:rPr>
                        <a:t> (see: </a:t>
                      </a:r>
                      <a:r>
                        <a:rPr lang="en-US" sz="1050">
                          <a:effectLst/>
                          <a:hlinkClick r:id="rId12" tooltip="Oil reserves in Iraq"/>
                        </a:rPr>
                        <a:t>Oil reserves in Iraq</a:t>
                      </a:r>
                      <a:r>
                        <a:rPr lang="en-US" sz="1050">
                          <a:effectLst/>
                        </a:rPr>
                        <a:t>)</a:t>
                      </a:r>
                      <a:endParaRPr lang="ru-RU" sz="105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960" marR="60960" marT="30480" marB="30480" anchor="ctr"/>
                </a:tc>
                <a:tc>
                  <a:txBody>
                    <a:bodyPr/>
                    <a:lstStyle/>
                    <a:p>
                      <a:pPr algn="r">
                        <a:lnSpc>
                          <a:spcPct val="107000"/>
                        </a:lnSpc>
                        <a:spcBef>
                          <a:spcPts val="1200"/>
                        </a:spcBef>
                        <a:spcAft>
                          <a:spcPts val="1200"/>
                        </a:spcAft>
                      </a:pPr>
                      <a:r>
                        <a:rPr lang="ru-RU" sz="1050">
                          <a:effectLst/>
                        </a:rPr>
                        <a:t>5</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r">
                        <a:lnSpc>
                          <a:spcPct val="107000"/>
                        </a:lnSpc>
                        <a:spcBef>
                          <a:spcPts val="1200"/>
                        </a:spcBef>
                        <a:spcAft>
                          <a:spcPts val="1200"/>
                        </a:spcAft>
                      </a:pPr>
                      <a:r>
                        <a:rPr lang="ru-RU" sz="1050" dirty="0">
                          <a:effectLst/>
                        </a:rPr>
                        <a:t>142,503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887911253"/>
                  </a:ext>
                </a:extLst>
              </a:tr>
            </a:tbl>
          </a:graphicData>
        </a:graphic>
      </p:graphicFrame>
      <p:pic>
        <p:nvPicPr>
          <p:cNvPr id="1029" name="Рисунок 1" descr="https://upload.wikimedia.org/wikipedia/commons/thumb/0/06/Flag_of_Venezuela.svg/23px-Flag_of_Venezuela.svg.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1201" y="2925358"/>
            <a:ext cx="219075" cy="142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Рисунок 2" descr="https://upload.wikimedia.org/wikipedia/commons/thumb/0/0d/Flag_of_Saudi_Arabia.svg/23px-Flag_of_Saudi_Arabia.sv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81201" y="2925358"/>
            <a:ext cx="219075" cy="142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Рисунок 3" descr="https://upload.wikimedia.org/wikipedia/en/thumb/c/cf/Flag_of_Canada.svg/23px-Flag_of_Canada.svg.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81201" y="2925357"/>
            <a:ext cx="2190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Рисунок 4" descr="https://upload.wikimedia.org/wikipedia/commons/thumb/c/ca/Flag_of_Iran.svg/23px-Flag_of_Iran.svg.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1201" y="2925358"/>
            <a:ext cx="2190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25" name="Рисунок 5" descr="https://upload.wikimedia.org/wikipedia/commons/thumb/f/f6/Flag_of_Iraq.svg/23px-Flag_of_Iraq.svg.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81201" y="2925358"/>
            <a:ext cx="219075" cy="142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Таблица 4"/>
          <p:cNvGraphicFramePr>
            <a:graphicFrameLocks noGrp="1"/>
          </p:cNvGraphicFramePr>
          <p:nvPr/>
        </p:nvGraphicFramePr>
        <p:xfrm>
          <a:off x="1519993" y="4"/>
          <a:ext cx="9040501" cy="7998521"/>
        </p:xfrm>
        <a:graphic>
          <a:graphicData uri="http://schemas.openxmlformats.org/drawingml/2006/table">
            <a:tbl>
              <a:tblPr firstRow="1" firstCol="1" bandRow="1">
                <a:tableStyleId>{5C22544A-7EE6-4342-B048-85BDC9FD1C3A}</a:tableStyleId>
              </a:tblPr>
              <a:tblGrid>
                <a:gridCol w="1822685">
                  <a:extLst>
                    <a:ext uri="{9D8B030D-6E8A-4147-A177-3AD203B41FA5}">
                      <a16:colId xmlns:a16="http://schemas.microsoft.com/office/drawing/2014/main" val="204904945"/>
                    </a:ext>
                  </a:extLst>
                </a:gridCol>
                <a:gridCol w="186316">
                  <a:extLst>
                    <a:ext uri="{9D8B030D-6E8A-4147-A177-3AD203B41FA5}">
                      <a16:colId xmlns:a16="http://schemas.microsoft.com/office/drawing/2014/main" val="2188485679"/>
                    </a:ext>
                  </a:extLst>
                </a:gridCol>
                <a:gridCol w="1004500">
                  <a:extLst>
                    <a:ext uri="{9D8B030D-6E8A-4147-A177-3AD203B41FA5}">
                      <a16:colId xmlns:a16="http://schemas.microsoft.com/office/drawing/2014/main" val="992461537"/>
                    </a:ext>
                  </a:extLst>
                </a:gridCol>
                <a:gridCol w="1004500">
                  <a:extLst>
                    <a:ext uri="{9D8B030D-6E8A-4147-A177-3AD203B41FA5}">
                      <a16:colId xmlns:a16="http://schemas.microsoft.com/office/drawing/2014/main" val="2923627738"/>
                    </a:ext>
                  </a:extLst>
                </a:gridCol>
                <a:gridCol w="1004500">
                  <a:extLst>
                    <a:ext uri="{9D8B030D-6E8A-4147-A177-3AD203B41FA5}">
                      <a16:colId xmlns:a16="http://schemas.microsoft.com/office/drawing/2014/main" val="1077189190"/>
                    </a:ext>
                  </a:extLst>
                </a:gridCol>
                <a:gridCol w="1004500">
                  <a:extLst>
                    <a:ext uri="{9D8B030D-6E8A-4147-A177-3AD203B41FA5}">
                      <a16:colId xmlns:a16="http://schemas.microsoft.com/office/drawing/2014/main" val="3695313816"/>
                    </a:ext>
                  </a:extLst>
                </a:gridCol>
                <a:gridCol w="1004500">
                  <a:extLst>
                    <a:ext uri="{9D8B030D-6E8A-4147-A177-3AD203B41FA5}">
                      <a16:colId xmlns:a16="http://schemas.microsoft.com/office/drawing/2014/main" val="1856477146"/>
                    </a:ext>
                  </a:extLst>
                </a:gridCol>
                <a:gridCol w="1004500">
                  <a:extLst>
                    <a:ext uri="{9D8B030D-6E8A-4147-A177-3AD203B41FA5}">
                      <a16:colId xmlns:a16="http://schemas.microsoft.com/office/drawing/2014/main" val="864046277"/>
                    </a:ext>
                  </a:extLst>
                </a:gridCol>
                <a:gridCol w="1004500">
                  <a:extLst>
                    <a:ext uri="{9D8B030D-6E8A-4147-A177-3AD203B41FA5}">
                      <a16:colId xmlns:a16="http://schemas.microsoft.com/office/drawing/2014/main" val="830282515"/>
                    </a:ext>
                  </a:extLst>
                </a:gridCol>
              </a:tblGrid>
              <a:tr h="623747">
                <a:tc>
                  <a:txBody>
                    <a:bodyPr/>
                    <a:lstStyle/>
                    <a:p>
                      <a:pPr algn="ctr">
                        <a:lnSpc>
                          <a:spcPct val="107000"/>
                        </a:lnSpc>
                        <a:spcBef>
                          <a:spcPts val="1200"/>
                        </a:spcBef>
                        <a:spcAft>
                          <a:spcPts val="1200"/>
                        </a:spcAft>
                      </a:pPr>
                      <a:r>
                        <a:rPr lang="en-US" sz="1400" dirty="0">
                          <a:effectLst/>
                        </a:rPr>
                        <a:t>Proven reserves (millions of barrels)</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gridSpan="2">
                  <a:txBody>
                    <a:bodyPr/>
                    <a:lstStyle/>
                    <a:p>
                      <a:pPr algn="ctr">
                        <a:lnSpc>
                          <a:spcPct val="107000"/>
                        </a:lnSpc>
                        <a:spcBef>
                          <a:spcPts val="1200"/>
                        </a:spcBef>
                        <a:spcAft>
                          <a:spcPts val="1200"/>
                        </a:spcAft>
                      </a:pPr>
                      <a:r>
                        <a:rPr lang="en-US" sz="1400" dirty="0">
                          <a:effectLst/>
                        </a:rPr>
                        <a:t>U.S. EIA (start of 2017)</a:t>
                      </a:r>
                      <a:r>
                        <a:rPr lang="en-US" sz="1400" baseline="30000" dirty="0">
                          <a:effectLst/>
                          <a:hlinkClick r:id="rId2"/>
                        </a:rPr>
                        <a:t>[1]</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hMerge="1">
                  <a:txBody>
                    <a:bodyPr/>
                    <a:lstStyle/>
                    <a:p>
                      <a:endParaRPr lang="ru-RU"/>
                    </a:p>
                  </a:txBody>
                  <a:tcPr/>
                </a:tc>
                <a:tc gridSpan="2">
                  <a:txBody>
                    <a:bodyPr/>
                    <a:lstStyle/>
                    <a:p>
                      <a:pPr algn="ctr">
                        <a:lnSpc>
                          <a:spcPct val="107000"/>
                        </a:lnSpc>
                        <a:spcBef>
                          <a:spcPts val="1200"/>
                        </a:spcBef>
                        <a:spcAft>
                          <a:spcPts val="1200"/>
                        </a:spcAft>
                      </a:pPr>
                      <a:r>
                        <a:rPr lang="ru-RU" sz="1400" dirty="0">
                          <a:effectLst/>
                        </a:rPr>
                        <a:t>OPEC (</a:t>
                      </a:r>
                      <a:r>
                        <a:rPr lang="ru-RU" sz="1400" dirty="0" err="1">
                          <a:effectLst/>
                        </a:rPr>
                        <a:t>end</a:t>
                      </a:r>
                      <a:r>
                        <a:rPr lang="ru-RU" sz="1400" dirty="0">
                          <a:effectLst/>
                        </a:rPr>
                        <a:t> </a:t>
                      </a:r>
                      <a:r>
                        <a:rPr lang="ru-RU" sz="1400" dirty="0" err="1">
                          <a:effectLst/>
                        </a:rPr>
                        <a:t>of</a:t>
                      </a:r>
                      <a:r>
                        <a:rPr lang="ru-RU" sz="1400" dirty="0">
                          <a:effectLst/>
                        </a:rPr>
                        <a:t> 2015)</a:t>
                      </a:r>
                      <a:r>
                        <a:rPr lang="ru-RU" sz="1400" baseline="30000" dirty="0">
                          <a:effectLst/>
                          <a:hlinkClick r:id="rId18"/>
                        </a:rPr>
                        <a:t>[2]</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hMerge="1">
                  <a:txBody>
                    <a:bodyPr/>
                    <a:lstStyle/>
                    <a:p>
                      <a:endParaRPr lang="ru-RU"/>
                    </a:p>
                  </a:txBody>
                  <a:tcPr/>
                </a:tc>
                <a:tc gridSpan="2">
                  <a:txBody>
                    <a:bodyPr/>
                    <a:lstStyle/>
                    <a:p>
                      <a:pPr algn="ctr">
                        <a:lnSpc>
                          <a:spcPct val="107000"/>
                        </a:lnSpc>
                        <a:spcBef>
                          <a:spcPts val="1200"/>
                        </a:spcBef>
                        <a:spcAft>
                          <a:spcPts val="1200"/>
                        </a:spcAft>
                      </a:pPr>
                      <a:r>
                        <a:rPr lang="ru-RU" sz="1400">
                          <a:effectLst/>
                        </a:rPr>
                        <a:t>BP (end of 2015)</a:t>
                      </a:r>
                      <a:r>
                        <a:rPr lang="ru-RU" sz="1400" baseline="30000">
                          <a:effectLst/>
                          <a:hlinkClick r:id="rId19"/>
                        </a:rPr>
                        <a:t>[3]</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hMerge="1">
                  <a:txBody>
                    <a:bodyPr/>
                    <a:lstStyle/>
                    <a:p>
                      <a:endParaRPr lang="ru-RU"/>
                    </a:p>
                  </a:txBody>
                  <a:tcPr/>
                </a:tc>
                <a:tc gridSpan="2">
                  <a:txBody>
                    <a:bodyPr/>
                    <a:lstStyle/>
                    <a:p>
                      <a:pPr algn="ctr">
                        <a:lnSpc>
                          <a:spcPct val="107000"/>
                        </a:lnSpc>
                        <a:spcBef>
                          <a:spcPts val="1200"/>
                        </a:spcBef>
                        <a:spcAft>
                          <a:spcPts val="1200"/>
                        </a:spcAft>
                      </a:pPr>
                      <a:r>
                        <a:rPr lang="ru-RU" sz="1400">
                          <a:effectLst/>
                        </a:rPr>
                        <a:t>Other</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hMerge="1">
                  <a:txBody>
                    <a:bodyPr/>
                    <a:lstStyle/>
                    <a:p>
                      <a:endParaRPr lang="ru-RU"/>
                    </a:p>
                  </a:txBody>
                  <a:tcPr/>
                </a:tc>
                <a:extLst>
                  <a:ext uri="{0D108BD9-81ED-4DB2-BD59-A6C34878D82A}">
                    <a16:rowId xmlns:a16="http://schemas.microsoft.com/office/drawing/2014/main" val="2970755364"/>
                  </a:ext>
                </a:extLst>
              </a:tr>
              <a:tr h="977055">
                <a:tc>
                  <a:txBody>
                    <a:bodyPr/>
                    <a:lstStyle/>
                    <a:p>
                      <a:pPr algn="ctr">
                        <a:lnSpc>
                          <a:spcPct val="107000"/>
                        </a:lnSpc>
                        <a:spcBef>
                          <a:spcPts val="1200"/>
                        </a:spcBef>
                        <a:spcAft>
                          <a:spcPts val="1200"/>
                        </a:spcAft>
                      </a:pPr>
                      <a:r>
                        <a:rPr lang="ru-RU" sz="1400">
                          <a:effectLst/>
                        </a:rPr>
                        <a:t>Country</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109546" marT="16693" marB="16693" anchor="ctr"/>
                </a:tc>
                <a:tc>
                  <a:txBody>
                    <a:bodyPr/>
                    <a:lstStyle/>
                    <a:p>
                      <a:pPr algn="ctr">
                        <a:lnSpc>
                          <a:spcPct val="107000"/>
                        </a:lnSpc>
                        <a:spcBef>
                          <a:spcPts val="1200"/>
                        </a:spcBef>
                        <a:spcAft>
                          <a:spcPts val="1200"/>
                        </a:spcAft>
                      </a:pPr>
                      <a:r>
                        <a:rPr lang="ru-RU" sz="1400">
                          <a:effectLst/>
                        </a:rPr>
                        <a:t>Rank</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109546" marT="16693" marB="16693" anchor="ctr"/>
                </a:tc>
                <a:tc>
                  <a:txBody>
                    <a:bodyPr/>
                    <a:lstStyle/>
                    <a:p>
                      <a:pPr algn="ctr">
                        <a:lnSpc>
                          <a:spcPct val="107000"/>
                        </a:lnSpc>
                        <a:spcBef>
                          <a:spcPts val="1200"/>
                        </a:spcBef>
                        <a:spcAft>
                          <a:spcPts val="1200"/>
                        </a:spcAft>
                      </a:pPr>
                      <a:r>
                        <a:rPr lang="ru-RU" sz="1400" dirty="0" err="1">
                          <a:effectLst/>
                        </a:rPr>
                        <a:t>Reserves</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109546" marT="16693" marB="16693" anchor="ctr"/>
                </a:tc>
                <a:tc>
                  <a:txBody>
                    <a:bodyPr/>
                    <a:lstStyle/>
                    <a:p>
                      <a:pPr algn="ctr">
                        <a:lnSpc>
                          <a:spcPct val="107000"/>
                        </a:lnSpc>
                        <a:spcBef>
                          <a:spcPts val="1200"/>
                        </a:spcBef>
                        <a:spcAft>
                          <a:spcPts val="1200"/>
                        </a:spcAft>
                      </a:pPr>
                      <a:r>
                        <a:rPr lang="ru-RU" sz="1400">
                          <a:effectLst/>
                        </a:rPr>
                        <a:t>Rank</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109546" marT="16693" marB="16693" anchor="ctr"/>
                </a:tc>
                <a:tc>
                  <a:txBody>
                    <a:bodyPr/>
                    <a:lstStyle/>
                    <a:p>
                      <a:pPr algn="ctr">
                        <a:lnSpc>
                          <a:spcPct val="107000"/>
                        </a:lnSpc>
                        <a:spcBef>
                          <a:spcPts val="1200"/>
                        </a:spcBef>
                        <a:spcAft>
                          <a:spcPts val="1200"/>
                        </a:spcAft>
                      </a:pPr>
                      <a:r>
                        <a:rPr lang="ru-RU" sz="1400" dirty="0" err="1">
                          <a:effectLst/>
                        </a:rPr>
                        <a:t>Reserves</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109546" marT="16693" marB="16693" anchor="ctr"/>
                </a:tc>
                <a:tc>
                  <a:txBody>
                    <a:bodyPr/>
                    <a:lstStyle/>
                    <a:p>
                      <a:pPr algn="ctr">
                        <a:lnSpc>
                          <a:spcPct val="107000"/>
                        </a:lnSpc>
                        <a:spcBef>
                          <a:spcPts val="1200"/>
                        </a:spcBef>
                        <a:spcAft>
                          <a:spcPts val="1200"/>
                        </a:spcAft>
                      </a:pPr>
                      <a:r>
                        <a:rPr lang="ru-RU" sz="1400" dirty="0" err="1">
                          <a:effectLst/>
                        </a:rPr>
                        <a:t>Rank</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109546" marT="16693" marB="16693" anchor="ctr"/>
                </a:tc>
                <a:tc>
                  <a:txBody>
                    <a:bodyPr/>
                    <a:lstStyle/>
                    <a:p>
                      <a:pPr algn="ctr">
                        <a:lnSpc>
                          <a:spcPct val="107000"/>
                        </a:lnSpc>
                        <a:spcBef>
                          <a:spcPts val="1200"/>
                        </a:spcBef>
                        <a:spcAft>
                          <a:spcPts val="1200"/>
                        </a:spcAft>
                      </a:pPr>
                      <a:r>
                        <a:rPr lang="ru-RU" sz="1400" dirty="0" err="1">
                          <a:effectLst/>
                        </a:rPr>
                        <a:t>Reserves</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109546" marT="16693" marB="16693" anchor="ctr"/>
                </a:tc>
                <a:tc>
                  <a:txBody>
                    <a:bodyPr/>
                    <a:lstStyle/>
                    <a:p>
                      <a:pPr algn="ctr">
                        <a:lnSpc>
                          <a:spcPct val="107000"/>
                        </a:lnSpc>
                        <a:spcBef>
                          <a:spcPts val="1200"/>
                        </a:spcBef>
                        <a:spcAft>
                          <a:spcPts val="1200"/>
                        </a:spcAft>
                      </a:pPr>
                      <a:r>
                        <a:rPr lang="ru-RU" sz="1400">
                          <a:effectLst/>
                        </a:rPr>
                        <a:t>Source/Date</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109546" marT="16693" marB="16693" anchor="ctr"/>
                </a:tc>
                <a:tc>
                  <a:txBody>
                    <a:bodyPr/>
                    <a:lstStyle/>
                    <a:p>
                      <a:pPr algn="ctr">
                        <a:lnSpc>
                          <a:spcPct val="107000"/>
                        </a:lnSpc>
                        <a:spcBef>
                          <a:spcPts val="1200"/>
                        </a:spcBef>
                        <a:spcAft>
                          <a:spcPts val="1200"/>
                        </a:spcAft>
                      </a:pPr>
                      <a:r>
                        <a:rPr lang="ru-RU" sz="600">
                          <a:effectLst/>
                        </a:rPr>
                        <a:t>Reserves</a:t>
                      </a:r>
                      <a:endParaRPr lang="ru-RU"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109546" marT="16693" marB="16693" anchor="ctr"/>
                </a:tc>
                <a:extLst>
                  <a:ext uri="{0D108BD9-81ED-4DB2-BD59-A6C34878D82A}">
                    <a16:rowId xmlns:a16="http://schemas.microsoft.com/office/drawing/2014/main" val="4137304791"/>
                  </a:ext>
                </a:extLst>
              </a:tr>
              <a:tr h="623747">
                <a:tc>
                  <a:txBody>
                    <a:bodyPr/>
                    <a:lstStyle/>
                    <a:p>
                      <a:pPr>
                        <a:lnSpc>
                          <a:spcPct val="107000"/>
                        </a:lnSpc>
                        <a:spcBef>
                          <a:spcPts val="1200"/>
                        </a:spcBef>
                        <a:spcAft>
                          <a:spcPts val="1200"/>
                        </a:spcAft>
                      </a:pPr>
                      <a:r>
                        <a:rPr lang="en-US" sz="1400" dirty="0">
                          <a:effectLst/>
                        </a:rPr>
                        <a:t> </a:t>
                      </a:r>
                      <a:r>
                        <a:rPr lang="en-US" sz="1400" dirty="0">
                          <a:effectLst/>
                          <a:hlinkClick r:id="rId3" tooltip="Venezuela"/>
                        </a:rPr>
                        <a:t>Venezuela</a:t>
                      </a:r>
                      <a:endParaRPr lang="ru-RU"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300,878</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300,878</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300,900</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nSpc>
                          <a:spcPct val="107000"/>
                        </a:lnSpc>
                      </a:pPr>
                      <a:endParaRPr lang="ru-RU" sz="1400">
                        <a:effectLst/>
                        <a:latin typeface="Calibri" panose="020F0502020204030204" pitchFamily="34" charset="0"/>
                      </a:endParaRPr>
                    </a:p>
                  </a:txBody>
                  <a:tcPr marL="33386" marR="33386" marT="16693" marB="16693" anchor="ctr"/>
                </a:tc>
                <a:tc>
                  <a:txBody>
                    <a:bodyPr/>
                    <a:lstStyle/>
                    <a:p>
                      <a:pPr>
                        <a:lnSpc>
                          <a:spcPct val="107000"/>
                        </a:lnSpc>
                      </a:pPr>
                      <a:endParaRPr lang="ru-RU" sz="600" dirty="0">
                        <a:effectLst/>
                        <a:latin typeface="Calibri" panose="020F0502020204030204" pitchFamily="34" charset="0"/>
                      </a:endParaRPr>
                    </a:p>
                  </a:txBody>
                  <a:tcPr marL="33386" marR="33386" marT="16693" marB="16693" anchor="ctr"/>
                </a:tc>
                <a:extLst>
                  <a:ext uri="{0D108BD9-81ED-4DB2-BD59-A6C34878D82A}">
                    <a16:rowId xmlns:a16="http://schemas.microsoft.com/office/drawing/2014/main" val="3434917774"/>
                  </a:ext>
                </a:extLst>
              </a:tr>
              <a:tr h="766939">
                <a:tc>
                  <a:txBody>
                    <a:bodyPr/>
                    <a:lstStyle/>
                    <a:p>
                      <a:pPr>
                        <a:lnSpc>
                          <a:spcPct val="107000"/>
                        </a:lnSpc>
                        <a:spcBef>
                          <a:spcPts val="1200"/>
                        </a:spcBef>
                        <a:spcAft>
                          <a:spcPts val="1200"/>
                        </a:spcAft>
                      </a:pPr>
                      <a:r>
                        <a:rPr lang="en-US" sz="1400" dirty="0">
                          <a:effectLst/>
                        </a:rPr>
                        <a:t> </a:t>
                      </a:r>
                      <a:r>
                        <a:rPr lang="en-US" sz="1400" dirty="0">
                          <a:effectLst/>
                          <a:hlinkClick r:id="rId5" tooltip="Saudi Arabia"/>
                        </a:rPr>
                        <a:t>Saudi Arabia</a:t>
                      </a:r>
                      <a:endParaRPr lang="ru-RU"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2</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266,455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2</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266,455</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2</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266,600</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nSpc>
                          <a:spcPct val="107000"/>
                        </a:lnSpc>
                      </a:pPr>
                      <a:endParaRPr lang="ru-RU" sz="1400">
                        <a:effectLst/>
                        <a:latin typeface="Calibri" panose="020F0502020204030204" pitchFamily="34" charset="0"/>
                      </a:endParaRPr>
                    </a:p>
                  </a:txBody>
                  <a:tcPr marL="33386" marR="33386" marT="16693" marB="16693" anchor="ctr"/>
                </a:tc>
                <a:tc>
                  <a:txBody>
                    <a:bodyPr/>
                    <a:lstStyle/>
                    <a:p>
                      <a:pPr>
                        <a:lnSpc>
                          <a:spcPct val="107000"/>
                        </a:lnSpc>
                      </a:pPr>
                      <a:endParaRPr lang="ru-RU" sz="600" dirty="0">
                        <a:effectLst/>
                        <a:latin typeface="Calibri" panose="020F0502020204030204" pitchFamily="34" charset="0"/>
                      </a:endParaRPr>
                    </a:p>
                  </a:txBody>
                  <a:tcPr marL="33386" marR="33386" marT="16693" marB="16693" anchor="ctr"/>
                </a:tc>
                <a:extLst>
                  <a:ext uri="{0D108BD9-81ED-4DB2-BD59-A6C34878D82A}">
                    <a16:rowId xmlns:a16="http://schemas.microsoft.com/office/drawing/2014/main" val="2557327111"/>
                  </a:ext>
                </a:extLst>
              </a:tr>
              <a:tr h="977055">
                <a:tc>
                  <a:txBody>
                    <a:bodyPr/>
                    <a:lstStyle/>
                    <a:p>
                      <a:pPr>
                        <a:lnSpc>
                          <a:spcPct val="107000"/>
                        </a:lnSpc>
                        <a:spcBef>
                          <a:spcPts val="1200"/>
                        </a:spcBef>
                        <a:spcAft>
                          <a:spcPts val="1200"/>
                        </a:spcAft>
                      </a:pPr>
                      <a:r>
                        <a:rPr lang="en-US" sz="1400" dirty="0">
                          <a:effectLst/>
                        </a:rPr>
                        <a:t> </a:t>
                      </a:r>
                      <a:r>
                        <a:rPr lang="en-US" sz="1400" dirty="0">
                          <a:effectLst/>
                          <a:hlinkClick r:id="rId7" tooltip="Canada"/>
                        </a:rPr>
                        <a:t>Canada</a:t>
                      </a:r>
                      <a:r>
                        <a:rPr lang="en-US" sz="1400" dirty="0">
                          <a:effectLst/>
                        </a:rPr>
                        <a:t> </a:t>
                      </a:r>
                      <a:endParaRPr lang="ru-RU"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3</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169,709</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26</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4,118</a:t>
                      </a:r>
                      <a:r>
                        <a:rPr lang="ru-RU" sz="1400" baseline="30000">
                          <a:effectLst/>
                          <a:hlinkClick r:id="rId20"/>
                        </a:rPr>
                        <a:t>[4]</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3</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172,200</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Natural Resources Canada, end 2014</a:t>
                      </a:r>
                      <a:r>
                        <a:rPr lang="ru-RU" sz="1400" baseline="30000">
                          <a:effectLst/>
                          <a:hlinkClick r:id="rId21"/>
                        </a:rPr>
                        <a:t>[5]</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600">
                          <a:effectLst/>
                        </a:rPr>
                        <a:t>171,000</a:t>
                      </a:r>
                      <a:endParaRPr lang="ru-RU"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extLst>
                  <a:ext uri="{0D108BD9-81ED-4DB2-BD59-A6C34878D82A}">
                    <a16:rowId xmlns:a16="http://schemas.microsoft.com/office/drawing/2014/main" val="3837475693"/>
                  </a:ext>
                </a:extLst>
              </a:tr>
              <a:tr h="499220">
                <a:tc>
                  <a:txBody>
                    <a:bodyPr/>
                    <a:lstStyle/>
                    <a:p>
                      <a:pPr>
                        <a:lnSpc>
                          <a:spcPct val="107000"/>
                        </a:lnSpc>
                        <a:spcBef>
                          <a:spcPts val="1200"/>
                        </a:spcBef>
                        <a:spcAft>
                          <a:spcPts val="1200"/>
                        </a:spcAft>
                      </a:pPr>
                      <a:r>
                        <a:rPr lang="en-US" sz="1400" dirty="0">
                          <a:effectLst/>
                        </a:rPr>
                        <a:t> </a:t>
                      </a:r>
                      <a:r>
                        <a:rPr lang="en-US" sz="1400" dirty="0">
                          <a:effectLst/>
                          <a:hlinkClick r:id="rId9" tooltip="Iran"/>
                        </a:rPr>
                        <a:t>Iran</a:t>
                      </a:r>
                      <a:r>
                        <a:rPr lang="en-US" sz="1400" dirty="0">
                          <a:effectLst/>
                        </a:rPr>
                        <a:t> </a:t>
                      </a:r>
                      <a:endParaRPr lang="ru-RU"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4</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158,400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3</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158,400</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4</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157,800</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nSpc>
                          <a:spcPct val="107000"/>
                        </a:lnSpc>
                      </a:pPr>
                      <a:endParaRPr lang="ru-RU" sz="1400">
                        <a:effectLst/>
                        <a:latin typeface="Calibri" panose="020F0502020204030204" pitchFamily="34" charset="0"/>
                      </a:endParaRPr>
                    </a:p>
                  </a:txBody>
                  <a:tcPr marL="33386" marR="33386" marT="16693" marB="16693" anchor="ctr"/>
                </a:tc>
                <a:tc>
                  <a:txBody>
                    <a:bodyPr/>
                    <a:lstStyle/>
                    <a:p>
                      <a:pPr>
                        <a:lnSpc>
                          <a:spcPct val="107000"/>
                        </a:lnSpc>
                      </a:pPr>
                      <a:endParaRPr lang="ru-RU" sz="600" dirty="0">
                        <a:effectLst/>
                        <a:latin typeface="Calibri" panose="020F0502020204030204" pitchFamily="34" charset="0"/>
                      </a:endParaRPr>
                    </a:p>
                  </a:txBody>
                  <a:tcPr marL="33386" marR="33386" marT="16693" marB="16693" anchor="ctr"/>
                </a:tc>
                <a:extLst>
                  <a:ext uri="{0D108BD9-81ED-4DB2-BD59-A6C34878D82A}">
                    <a16:rowId xmlns:a16="http://schemas.microsoft.com/office/drawing/2014/main" val="2414392126"/>
                  </a:ext>
                </a:extLst>
              </a:tr>
              <a:tr h="499220">
                <a:tc>
                  <a:txBody>
                    <a:bodyPr/>
                    <a:lstStyle/>
                    <a:p>
                      <a:pPr>
                        <a:lnSpc>
                          <a:spcPct val="107000"/>
                        </a:lnSpc>
                        <a:spcBef>
                          <a:spcPts val="1200"/>
                        </a:spcBef>
                        <a:spcAft>
                          <a:spcPts val="1200"/>
                        </a:spcAft>
                      </a:pPr>
                      <a:r>
                        <a:rPr lang="en-US" sz="1400" dirty="0">
                          <a:effectLst/>
                        </a:rPr>
                        <a:t> </a:t>
                      </a:r>
                      <a:r>
                        <a:rPr lang="en-US" sz="1400" dirty="0">
                          <a:effectLst/>
                          <a:hlinkClick r:id="rId11" tooltip="Iraq"/>
                        </a:rPr>
                        <a:t>Iraq</a:t>
                      </a:r>
                      <a:r>
                        <a:rPr lang="en-US" sz="1400" dirty="0">
                          <a:effectLst/>
                        </a:rPr>
                        <a:t> </a:t>
                      </a:r>
                      <a:endParaRPr lang="ru-RU"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5</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142,503</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4</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142,503</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5</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143,100</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nSpc>
                          <a:spcPct val="107000"/>
                        </a:lnSpc>
                      </a:pPr>
                      <a:endParaRPr lang="ru-RU" sz="1400">
                        <a:effectLst/>
                        <a:latin typeface="Calibri" panose="020F0502020204030204" pitchFamily="34" charset="0"/>
                      </a:endParaRPr>
                    </a:p>
                  </a:txBody>
                  <a:tcPr marL="33386" marR="33386" marT="16693" marB="16693" anchor="ctr"/>
                </a:tc>
                <a:tc>
                  <a:txBody>
                    <a:bodyPr/>
                    <a:lstStyle/>
                    <a:p>
                      <a:pPr>
                        <a:lnSpc>
                          <a:spcPct val="107000"/>
                        </a:lnSpc>
                      </a:pPr>
                      <a:endParaRPr lang="ru-RU" sz="600" dirty="0">
                        <a:effectLst/>
                        <a:latin typeface="Calibri" panose="020F0502020204030204" pitchFamily="34" charset="0"/>
                      </a:endParaRPr>
                    </a:p>
                  </a:txBody>
                  <a:tcPr marL="33386" marR="33386" marT="16693" marB="16693" anchor="ctr"/>
                </a:tc>
                <a:extLst>
                  <a:ext uri="{0D108BD9-81ED-4DB2-BD59-A6C34878D82A}">
                    <a16:rowId xmlns:a16="http://schemas.microsoft.com/office/drawing/2014/main" val="1996387080"/>
                  </a:ext>
                </a:extLst>
              </a:tr>
              <a:tr h="499220">
                <a:tc>
                  <a:txBody>
                    <a:bodyPr/>
                    <a:lstStyle/>
                    <a:p>
                      <a:pPr>
                        <a:lnSpc>
                          <a:spcPct val="107000"/>
                        </a:lnSpc>
                        <a:spcBef>
                          <a:spcPts val="1200"/>
                        </a:spcBef>
                        <a:spcAft>
                          <a:spcPts val="1200"/>
                        </a:spcAft>
                      </a:pPr>
                      <a:r>
                        <a:rPr lang="en-US" sz="1400" dirty="0">
                          <a:effectLst/>
                        </a:rPr>
                        <a:t> </a:t>
                      </a:r>
                      <a:r>
                        <a:rPr lang="en-US" sz="1400" dirty="0">
                          <a:effectLst/>
                          <a:hlinkClick r:id="rId22" tooltip="Kuwait"/>
                        </a:rPr>
                        <a:t>Kuwait</a:t>
                      </a:r>
                      <a:r>
                        <a:rPr lang="en-US" sz="1400" dirty="0">
                          <a:effectLst/>
                        </a:rPr>
                        <a:t> </a:t>
                      </a:r>
                      <a:endParaRPr lang="ru-RU"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6</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101,500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101,500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7</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101,500</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nSpc>
                          <a:spcPct val="107000"/>
                        </a:lnSpc>
                      </a:pPr>
                      <a:endParaRPr lang="ru-RU" sz="1400">
                        <a:effectLst/>
                        <a:latin typeface="Calibri" panose="020F0502020204030204" pitchFamily="34" charset="0"/>
                      </a:endParaRPr>
                    </a:p>
                  </a:txBody>
                  <a:tcPr marL="33386" marR="33386" marT="16693" marB="16693" anchor="ctr"/>
                </a:tc>
                <a:tc>
                  <a:txBody>
                    <a:bodyPr/>
                    <a:lstStyle/>
                    <a:p>
                      <a:pPr>
                        <a:lnSpc>
                          <a:spcPct val="107000"/>
                        </a:lnSpc>
                      </a:pPr>
                      <a:endParaRPr lang="ru-RU" sz="600" dirty="0">
                        <a:effectLst/>
                        <a:latin typeface="Calibri" panose="020F0502020204030204" pitchFamily="34" charset="0"/>
                      </a:endParaRPr>
                    </a:p>
                  </a:txBody>
                  <a:tcPr marL="33386" marR="33386" marT="16693" marB="16693" anchor="ctr"/>
                </a:tc>
                <a:extLst>
                  <a:ext uri="{0D108BD9-81ED-4DB2-BD59-A6C34878D82A}">
                    <a16:rowId xmlns:a16="http://schemas.microsoft.com/office/drawing/2014/main" val="4152849776"/>
                  </a:ext>
                </a:extLst>
              </a:tr>
              <a:tr h="766939">
                <a:tc>
                  <a:txBody>
                    <a:bodyPr/>
                    <a:lstStyle/>
                    <a:p>
                      <a:pPr>
                        <a:lnSpc>
                          <a:spcPct val="107000"/>
                        </a:lnSpc>
                        <a:spcBef>
                          <a:spcPts val="1200"/>
                        </a:spcBef>
                        <a:spcAft>
                          <a:spcPts val="1200"/>
                        </a:spcAft>
                      </a:pPr>
                      <a:r>
                        <a:rPr lang="en-US" sz="1400" dirty="0">
                          <a:effectLst/>
                        </a:rPr>
                        <a:t> </a:t>
                      </a:r>
                      <a:r>
                        <a:rPr lang="en-US" sz="1400" dirty="0">
                          <a:effectLst/>
                          <a:hlinkClick r:id="rId23" tooltip="United Arab Emirates"/>
                        </a:rPr>
                        <a:t>UAE</a:t>
                      </a:r>
                      <a:r>
                        <a:rPr lang="en-US" sz="1400" dirty="0">
                          <a:effectLst/>
                        </a:rPr>
                        <a:t> </a:t>
                      </a:r>
                      <a:endParaRPr lang="ru-RU"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7</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97,800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6</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97,800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8</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97,800</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nSpc>
                          <a:spcPct val="107000"/>
                        </a:lnSpc>
                      </a:pPr>
                      <a:endParaRPr lang="ru-RU" sz="1400">
                        <a:effectLst/>
                        <a:latin typeface="Calibri" panose="020F0502020204030204" pitchFamily="34" charset="0"/>
                      </a:endParaRPr>
                    </a:p>
                  </a:txBody>
                  <a:tcPr marL="33386" marR="33386" marT="16693" marB="16693" anchor="ctr"/>
                </a:tc>
                <a:tc>
                  <a:txBody>
                    <a:bodyPr/>
                    <a:lstStyle/>
                    <a:p>
                      <a:pPr>
                        <a:lnSpc>
                          <a:spcPct val="107000"/>
                        </a:lnSpc>
                      </a:pPr>
                      <a:endParaRPr lang="ru-RU" sz="600" dirty="0">
                        <a:effectLst/>
                        <a:latin typeface="Calibri" panose="020F0502020204030204" pitchFamily="34" charset="0"/>
                      </a:endParaRPr>
                    </a:p>
                  </a:txBody>
                  <a:tcPr marL="33386" marR="33386" marT="16693" marB="16693" anchor="ctr"/>
                </a:tc>
                <a:extLst>
                  <a:ext uri="{0D108BD9-81ED-4DB2-BD59-A6C34878D82A}">
                    <a16:rowId xmlns:a16="http://schemas.microsoft.com/office/drawing/2014/main" val="1913614142"/>
                  </a:ext>
                </a:extLst>
              </a:tr>
              <a:tr h="499220">
                <a:tc>
                  <a:txBody>
                    <a:bodyPr/>
                    <a:lstStyle/>
                    <a:p>
                      <a:pPr>
                        <a:lnSpc>
                          <a:spcPct val="107000"/>
                        </a:lnSpc>
                        <a:spcBef>
                          <a:spcPts val="1200"/>
                        </a:spcBef>
                        <a:spcAft>
                          <a:spcPts val="1200"/>
                        </a:spcAft>
                      </a:pPr>
                      <a:r>
                        <a:rPr lang="en-US" sz="1400" dirty="0">
                          <a:effectLst/>
                        </a:rPr>
                        <a:t> </a:t>
                      </a:r>
                      <a:r>
                        <a:rPr lang="en-US" sz="1400" dirty="0">
                          <a:effectLst/>
                          <a:hlinkClick r:id="rId24" tooltip="Russia"/>
                        </a:rPr>
                        <a:t>Russia</a:t>
                      </a:r>
                      <a:endParaRPr lang="ru-RU"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8</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80,000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7</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80,000</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6</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102,400</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nSpc>
                          <a:spcPct val="107000"/>
                        </a:lnSpc>
                      </a:pPr>
                      <a:endParaRPr lang="ru-RU" sz="1400">
                        <a:effectLst/>
                        <a:latin typeface="Calibri" panose="020F0502020204030204" pitchFamily="34" charset="0"/>
                      </a:endParaRPr>
                    </a:p>
                  </a:txBody>
                  <a:tcPr marL="33386" marR="33386" marT="16693" marB="16693" anchor="ctr"/>
                </a:tc>
                <a:tc>
                  <a:txBody>
                    <a:bodyPr/>
                    <a:lstStyle/>
                    <a:p>
                      <a:pPr>
                        <a:lnSpc>
                          <a:spcPct val="107000"/>
                        </a:lnSpc>
                      </a:pPr>
                      <a:endParaRPr lang="ru-RU" sz="600" dirty="0">
                        <a:effectLst/>
                        <a:latin typeface="Calibri" panose="020F0502020204030204" pitchFamily="34" charset="0"/>
                      </a:endParaRPr>
                    </a:p>
                  </a:txBody>
                  <a:tcPr marL="33386" marR="33386" marT="16693" marB="16693" anchor="ctr"/>
                </a:tc>
                <a:extLst>
                  <a:ext uri="{0D108BD9-81ED-4DB2-BD59-A6C34878D82A}">
                    <a16:rowId xmlns:a16="http://schemas.microsoft.com/office/drawing/2014/main" val="1361968010"/>
                  </a:ext>
                </a:extLst>
              </a:tr>
              <a:tr h="499220">
                <a:tc>
                  <a:txBody>
                    <a:bodyPr/>
                    <a:lstStyle/>
                    <a:p>
                      <a:pPr>
                        <a:lnSpc>
                          <a:spcPct val="107000"/>
                        </a:lnSpc>
                        <a:spcBef>
                          <a:spcPts val="1200"/>
                        </a:spcBef>
                        <a:spcAft>
                          <a:spcPts val="1200"/>
                        </a:spcAft>
                      </a:pPr>
                      <a:r>
                        <a:rPr lang="en-US" sz="1400" dirty="0">
                          <a:effectLst/>
                        </a:rPr>
                        <a:t> </a:t>
                      </a:r>
                      <a:r>
                        <a:rPr lang="en-US" sz="1400" dirty="0">
                          <a:effectLst/>
                          <a:hlinkClick r:id="rId25" tooltip="Libya"/>
                        </a:rPr>
                        <a:t>Libya</a:t>
                      </a:r>
                      <a:r>
                        <a:rPr lang="en-US" sz="1400" dirty="0">
                          <a:effectLst/>
                        </a:rPr>
                        <a:t> </a:t>
                      </a:r>
                      <a:endParaRPr lang="ru-RU"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9</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48,363</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8</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48,363</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dirty="0">
                          <a:effectLst/>
                        </a:rPr>
                        <a:t>48,400</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nSpc>
                          <a:spcPct val="107000"/>
                        </a:lnSpc>
                      </a:pPr>
                      <a:endParaRPr lang="ru-RU" sz="1400">
                        <a:effectLst/>
                        <a:latin typeface="Calibri" panose="020F0502020204030204" pitchFamily="34" charset="0"/>
                      </a:endParaRPr>
                    </a:p>
                  </a:txBody>
                  <a:tcPr marL="33386" marR="33386" marT="16693" marB="16693" anchor="ctr"/>
                </a:tc>
                <a:tc>
                  <a:txBody>
                    <a:bodyPr/>
                    <a:lstStyle/>
                    <a:p>
                      <a:pPr>
                        <a:lnSpc>
                          <a:spcPct val="107000"/>
                        </a:lnSpc>
                      </a:pPr>
                      <a:endParaRPr lang="ru-RU" sz="600" dirty="0">
                        <a:effectLst/>
                        <a:latin typeface="Calibri" panose="020F0502020204030204" pitchFamily="34" charset="0"/>
                      </a:endParaRPr>
                    </a:p>
                  </a:txBody>
                  <a:tcPr marL="33386" marR="33386" marT="16693" marB="16693" anchor="ctr"/>
                </a:tc>
                <a:extLst>
                  <a:ext uri="{0D108BD9-81ED-4DB2-BD59-A6C34878D82A}">
                    <a16:rowId xmlns:a16="http://schemas.microsoft.com/office/drawing/2014/main" val="1973675360"/>
                  </a:ext>
                </a:extLst>
              </a:tr>
              <a:tr h="766939">
                <a:tc>
                  <a:txBody>
                    <a:bodyPr/>
                    <a:lstStyle/>
                    <a:p>
                      <a:pPr>
                        <a:lnSpc>
                          <a:spcPct val="107000"/>
                        </a:lnSpc>
                        <a:spcBef>
                          <a:spcPts val="1200"/>
                        </a:spcBef>
                        <a:spcAft>
                          <a:spcPts val="1200"/>
                        </a:spcAft>
                      </a:pPr>
                      <a:r>
                        <a:rPr lang="en-US" sz="1400" dirty="0">
                          <a:effectLst/>
                        </a:rPr>
                        <a:t> </a:t>
                      </a:r>
                      <a:r>
                        <a:rPr lang="en-US" sz="1400" dirty="0">
                          <a:effectLst/>
                          <a:hlinkClick r:id="rId26" tooltip="United States"/>
                        </a:rPr>
                        <a:t>United States</a:t>
                      </a:r>
                      <a:r>
                        <a:rPr lang="en-US" sz="1400" dirty="0">
                          <a:effectLst/>
                        </a:rPr>
                        <a:t> </a:t>
                      </a:r>
                      <a:endParaRPr lang="ru-RU"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35,230 (2016)</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10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36,685</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gn="r">
                        <a:lnSpc>
                          <a:spcPct val="107000"/>
                        </a:lnSpc>
                        <a:spcBef>
                          <a:spcPts val="1200"/>
                        </a:spcBef>
                        <a:spcAft>
                          <a:spcPts val="1200"/>
                        </a:spcAft>
                      </a:pPr>
                      <a:r>
                        <a:rPr lang="ru-RU" sz="1400">
                          <a:effectLst/>
                        </a:rPr>
                        <a:t>9</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33386" marR="33386" marT="16693" marB="16693" anchor="ctr"/>
                </a:tc>
                <a:tc>
                  <a:txBody>
                    <a:bodyPr/>
                    <a:lstStyle/>
                    <a:p>
                      <a:pPr>
                        <a:lnSpc>
                          <a:spcPct val="107000"/>
                        </a:lnSpc>
                      </a:pPr>
                      <a:endParaRPr lang="ru-RU" sz="1400" dirty="0">
                        <a:effectLst/>
                        <a:latin typeface="Calibri" panose="020F0502020204030204" pitchFamily="34" charset="0"/>
                      </a:endParaRPr>
                    </a:p>
                  </a:txBody>
                  <a:tcPr marL="5216" marR="5216" marT="5216" marB="5216" anchor="ctr"/>
                </a:tc>
                <a:tc>
                  <a:txBody>
                    <a:bodyPr/>
                    <a:lstStyle/>
                    <a:p>
                      <a:pPr>
                        <a:lnSpc>
                          <a:spcPct val="107000"/>
                        </a:lnSpc>
                      </a:pPr>
                      <a:endParaRPr lang="ru-RU" sz="1400" dirty="0">
                        <a:effectLst/>
                        <a:latin typeface="Calibri" panose="020F0502020204030204" pitchFamily="34" charset="0"/>
                      </a:endParaRPr>
                    </a:p>
                  </a:txBody>
                  <a:tcPr marL="5216" marR="5216" marT="5216" marB="5216" anchor="ctr"/>
                </a:tc>
                <a:tc>
                  <a:txBody>
                    <a:bodyPr/>
                    <a:lstStyle/>
                    <a:p>
                      <a:pPr>
                        <a:lnSpc>
                          <a:spcPct val="107000"/>
                        </a:lnSpc>
                      </a:pPr>
                      <a:endParaRPr lang="ru-RU" sz="600" dirty="0">
                        <a:effectLst/>
                        <a:latin typeface="Calibri" panose="020F0502020204030204" pitchFamily="34" charset="0"/>
                      </a:endParaRPr>
                    </a:p>
                  </a:txBody>
                  <a:tcPr marL="5216" marR="5216" marT="5216" marB="5216" anchor="ctr"/>
                </a:tc>
                <a:extLst>
                  <a:ext uri="{0D108BD9-81ED-4DB2-BD59-A6C34878D82A}">
                    <a16:rowId xmlns:a16="http://schemas.microsoft.com/office/drawing/2014/main" val="2305100519"/>
                  </a:ext>
                </a:extLst>
              </a:tr>
            </a:tbl>
          </a:graphicData>
        </a:graphic>
      </p:graphicFrame>
      <p:sp>
        <p:nvSpPr>
          <p:cNvPr id="6" name="Rectangle 16"/>
          <p:cNvSpPr>
            <a:spLocks noChangeArrowheads="1"/>
          </p:cNvSpPr>
          <p:nvPr/>
        </p:nvSpPr>
        <p:spPr bwMode="auto">
          <a:xfrm>
            <a:off x="3841751" y="14568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15439296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1919537" y="1484784"/>
            <a:ext cx="8064895" cy="5373216"/>
          </a:xfrm>
          <a:prstGeom prst="rect">
            <a:avLst/>
          </a:prstGeom>
          <a:noFill/>
          <a:ln w="9525">
            <a:noFill/>
            <a:miter lim="800000"/>
            <a:headEnd/>
            <a:tailEnd/>
          </a:ln>
        </p:spPr>
      </p:pic>
      <p:sp>
        <p:nvSpPr>
          <p:cNvPr id="7" name="Заголовок 6"/>
          <p:cNvSpPr>
            <a:spLocks noGrp="1"/>
          </p:cNvSpPr>
          <p:nvPr>
            <p:ph type="title"/>
          </p:nvPr>
        </p:nvSpPr>
        <p:spPr>
          <a:xfrm>
            <a:off x="1919536" y="332656"/>
            <a:ext cx="8229600" cy="1143000"/>
          </a:xfrm>
        </p:spPr>
        <p:txBody>
          <a:bodyPr>
            <a:normAutofit fontScale="90000"/>
          </a:bodyPr>
          <a:lstStyle/>
          <a:p>
            <a:br>
              <a:rPr lang="ru-RU" dirty="0"/>
            </a:br>
            <a:r>
              <a:rPr lang="ru-RU" dirty="0"/>
              <a:t> </a:t>
            </a:r>
            <a:br>
              <a:rPr lang="ru-RU" dirty="0"/>
            </a:br>
            <a:r>
              <a:rPr lang="en-US" b="1" dirty="0"/>
              <a:t>The Brandt Line </a:t>
            </a:r>
            <a:endParaRPr lang="ru-RU"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fontScale="90000"/>
          </a:bodyPr>
          <a:lstStyle/>
          <a:p>
            <a:br>
              <a:rPr lang="ru-RU" dirty="0"/>
            </a:br>
            <a:r>
              <a:rPr lang="en-US" sz="3100" dirty="0"/>
              <a:t>In the 1980s, the </a:t>
            </a:r>
            <a:r>
              <a:rPr lang="en-US" sz="3100" b="1" dirty="0"/>
              <a:t>Brandt Line was developed as a way of showing the how the world was geographically split into relatively richer and poorer nations. According to this model: </a:t>
            </a:r>
            <a:br>
              <a:rPr lang="en-US" b="1" dirty="0"/>
            </a:br>
            <a:endParaRPr lang="ru-RU" dirty="0"/>
          </a:p>
        </p:txBody>
      </p:sp>
      <p:sp>
        <p:nvSpPr>
          <p:cNvPr id="4" name="Содержимое 3"/>
          <p:cNvSpPr>
            <a:spLocks noGrp="1"/>
          </p:cNvSpPr>
          <p:nvPr>
            <p:ph idx="1"/>
          </p:nvPr>
        </p:nvSpPr>
        <p:spPr/>
        <p:txBody>
          <a:bodyPr>
            <a:normAutofit fontScale="55000" lnSpcReduction="20000"/>
          </a:bodyPr>
          <a:lstStyle/>
          <a:p>
            <a:endParaRPr lang="ru-RU" dirty="0"/>
          </a:p>
          <a:p>
            <a:pPr>
              <a:buNone/>
            </a:pPr>
            <a:r>
              <a:rPr lang="ru-RU" dirty="0"/>
              <a:t> </a:t>
            </a:r>
          </a:p>
          <a:p>
            <a:endParaRPr lang="ru-RU" dirty="0"/>
          </a:p>
          <a:p>
            <a:pPr marL="514350" indent="-514350">
              <a:buFont typeface="+mj-lt"/>
              <a:buAutoNum type="arabicPeriod"/>
            </a:pPr>
            <a:r>
              <a:rPr lang="en-US" dirty="0"/>
              <a:t> </a:t>
            </a:r>
            <a:r>
              <a:rPr lang="en-US" sz="5100" dirty="0"/>
              <a:t>Richer countries are almost all located in the Northern Hemisphere, with the exception of Australia and New Zealand. </a:t>
            </a:r>
          </a:p>
          <a:p>
            <a:pPr marL="514350" indent="-514350">
              <a:buFont typeface="+mj-lt"/>
              <a:buAutoNum type="arabicPeriod"/>
            </a:pPr>
            <a:r>
              <a:rPr lang="en-US" sz="5100" dirty="0"/>
              <a:t> Poorer countries are mostly located in tropical regions and in the Southern Hemisphere. </a:t>
            </a:r>
          </a:p>
          <a:p>
            <a:endParaRPr lang="ru-RU" dirty="0"/>
          </a:p>
          <a:p>
            <a:pPr algn="just"/>
            <a:r>
              <a:rPr lang="en-US" sz="3800" dirty="0"/>
              <a:t>However over time it was </a:t>
            </a:r>
            <a:r>
              <a:rPr lang="en-US" sz="3800" dirty="0" err="1"/>
              <a:t>realised</a:t>
            </a:r>
            <a:r>
              <a:rPr lang="en-US" sz="3800" dirty="0"/>
              <a:t> that this view was too simplistic. Countries such as Argentina, Malaysia and Botswana all have above global average GDP (PPP) per capita, yet still appear in the ‘Global South’. Conversely, countries such as Ukraine appear to be now amongst a poorer set of countries by the same measure. </a:t>
            </a:r>
          </a:p>
          <a:p>
            <a:endParaRPr lang="ru-RU" dirty="0"/>
          </a:p>
          <a:p>
            <a:r>
              <a:rPr lang="ru-RU" dirty="0"/>
              <a:t>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24000" y="1"/>
            <a:ext cx="8964488" cy="6555641"/>
          </a:xfrm>
          <a:prstGeom prst="rect">
            <a:avLst/>
          </a:prstGeom>
        </p:spPr>
        <p:txBody>
          <a:bodyPr wrap="square">
            <a:spAutoFit/>
          </a:bodyPr>
          <a:lstStyle/>
          <a:p>
            <a:pPr algn="ctr"/>
            <a:r>
              <a:rPr lang="en-US" sz="3600" b="1" dirty="0"/>
              <a:t>The gap between the ‘North’ and ‘South’ </a:t>
            </a:r>
          </a:p>
          <a:p>
            <a:pPr algn="just"/>
            <a:endParaRPr lang="en-US" sz="3200" dirty="0"/>
          </a:p>
          <a:p>
            <a:pPr algn="just"/>
            <a:endParaRPr lang="en-US" sz="3200" dirty="0"/>
          </a:p>
          <a:p>
            <a:pPr algn="just"/>
            <a:r>
              <a:rPr lang="en-US" sz="3200" dirty="0"/>
              <a:t>Despite very significant development gains globally which have raised many millions of people out of absolute poverty, there is substantial evidence that inequality between the world’s richest and poorest countries </a:t>
            </a:r>
            <a:r>
              <a:rPr lang="en-US" sz="3200" b="1" dirty="0">
                <a:solidFill>
                  <a:srgbClr val="FF0000"/>
                </a:solidFill>
              </a:rPr>
              <a:t>is widening</a:t>
            </a:r>
            <a:r>
              <a:rPr lang="en-US" sz="3200" dirty="0"/>
              <a:t>. </a:t>
            </a:r>
            <a:r>
              <a:rPr lang="en-US" sz="3200" b="1" dirty="0"/>
              <a:t>In 1820 western Europe's per capita income was </a:t>
            </a:r>
            <a:r>
              <a:rPr lang="en-US" sz="3200" b="1" u="sng" dirty="0"/>
              <a:t>three times</a:t>
            </a:r>
            <a:r>
              <a:rPr lang="en-US" sz="3200" b="1" dirty="0"/>
              <a:t> bigger than Africa’s but by 2000 it was </a:t>
            </a:r>
            <a:r>
              <a:rPr lang="en-US" sz="3200" b="1" u="sng" dirty="0"/>
              <a:t>thirteen times </a:t>
            </a:r>
            <a:r>
              <a:rPr lang="en-US" sz="3200" b="1" dirty="0"/>
              <a:t>as big. In addition, in 2013, Oxfam reported that the richest 85 people in the world owned the same amount of wealth as the poorest half of the world’s population.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The paradigm shift of the world development implies:</a:t>
            </a:r>
            <a:endParaRPr lang="ru-RU" dirty="0"/>
          </a:p>
        </p:txBody>
      </p:sp>
      <p:sp>
        <p:nvSpPr>
          <p:cNvPr id="3" name="Содержимое 2"/>
          <p:cNvSpPr>
            <a:spLocks noGrp="1"/>
          </p:cNvSpPr>
          <p:nvPr>
            <p:ph idx="1"/>
          </p:nvPr>
        </p:nvSpPr>
        <p:spPr/>
        <p:txBody>
          <a:bodyPr>
            <a:normAutofit/>
          </a:bodyPr>
          <a:lstStyle/>
          <a:p>
            <a:pPr marL="514350" indent="-514350" algn="just">
              <a:buFont typeface="+mj-lt"/>
              <a:buAutoNum type="arabicPeriod"/>
            </a:pPr>
            <a:r>
              <a:rPr lang="en-US" dirty="0"/>
              <a:t>the update mode of production, signifying the transition from the industrial to the postindustrial stage,</a:t>
            </a:r>
          </a:p>
          <a:p>
            <a:pPr marL="514350" indent="-514350" algn="just">
              <a:buFont typeface="+mj-lt"/>
              <a:buAutoNum type="arabicPeriod"/>
            </a:pPr>
            <a:r>
              <a:rPr lang="en-US" dirty="0"/>
              <a:t>the renewal of the entire social order through the transition from capitalist system to a post-capitalist ,</a:t>
            </a:r>
          </a:p>
          <a:p>
            <a:pPr marL="514350" indent="-514350" algn="just">
              <a:buFont typeface="+mj-lt"/>
              <a:buAutoNum type="arabicPeriod"/>
            </a:pPr>
            <a:r>
              <a:rPr lang="en-US" dirty="0"/>
              <a:t>the transition to a new coordination of economic actors from market and hierarchical coordination to the cluster network</a:t>
            </a:r>
            <a:endParaRPr lang="ru-RU"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1828800" y="152401"/>
            <a:ext cx="8839200" cy="868363"/>
          </a:xfrm>
        </p:spPr>
        <p:txBody>
          <a:bodyPr/>
          <a:lstStyle/>
          <a:p>
            <a:r>
              <a:rPr lang="en-US" b="1" dirty="0"/>
              <a:t>Macro- structure of countries G7</a:t>
            </a:r>
            <a:endParaRPr lang="ru-RU" b="1" dirty="0"/>
          </a:p>
        </p:txBody>
      </p:sp>
      <p:graphicFrame>
        <p:nvGraphicFramePr>
          <p:cNvPr id="6" name="Содержимое 5"/>
          <p:cNvGraphicFramePr>
            <a:graphicFrameLocks noGrp="1"/>
          </p:cNvGraphicFramePr>
          <p:nvPr>
            <p:ph idx="4294967295"/>
          </p:nvPr>
        </p:nvGraphicFramePr>
        <p:xfrm>
          <a:off x="1524000" y="1143000"/>
          <a:ext cx="9677400" cy="5334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stCondLst>
                                            <p:cond delay="0"/>
                                          </p:stCondLst>
                                        </p:cTn>
                                        <p:tgtEl>
                                          <p:spTgt spid="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3"/>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b="1" dirty="0"/>
              <a:t>First wave of globalization: 1870-1914</a:t>
            </a:r>
            <a:endParaRPr lang="ru-RU" dirty="0"/>
          </a:p>
        </p:txBody>
      </p:sp>
      <p:sp>
        <p:nvSpPr>
          <p:cNvPr id="3" name="Содержимое 2"/>
          <p:cNvSpPr>
            <a:spLocks noGrp="1"/>
          </p:cNvSpPr>
          <p:nvPr>
            <p:ph idx="1"/>
          </p:nvPr>
        </p:nvSpPr>
        <p:spPr/>
        <p:txBody>
          <a:bodyPr>
            <a:normAutofit/>
          </a:bodyPr>
          <a:lstStyle/>
          <a:p>
            <a:r>
              <a:rPr lang="en-US" dirty="0"/>
              <a:t> Triggered by a combination of falling transport costs (e.g., switch from sail to steamships, railroads) and reduction in tariff barriers</a:t>
            </a:r>
          </a:p>
          <a:p>
            <a:r>
              <a:rPr lang="en-US" dirty="0"/>
              <a:t>Opened up the possibility of using abundant land</a:t>
            </a:r>
          </a:p>
          <a:p>
            <a:r>
              <a:rPr lang="en-US" dirty="0"/>
              <a:t>The intensive production and extraction of raw materials from the bowels</a:t>
            </a:r>
            <a:br>
              <a:rPr lang="en-US" dirty="0"/>
            </a:br>
            <a:endParaRPr lang="en-US" dirty="0"/>
          </a:p>
          <a:p>
            <a:r>
              <a:rPr lang="en-US" dirty="0"/>
              <a:t>People immigrated to these countries and capital was invested in manufacturing in these countries</a:t>
            </a:r>
            <a:endParaRPr lang="ru-RU" dirty="0"/>
          </a:p>
          <a:p>
            <a:endParaRPr lang="ru-RU" dirty="0"/>
          </a:p>
        </p:txBody>
      </p:sp>
    </p:spTree>
    <p:extLst>
      <p:ext uri="{BB962C8B-B14F-4D97-AF65-F5344CB8AC3E}">
        <p14:creationId xmlns:p14="http://schemas.microsoft.com/office/powerpoint/2010/main" val="11143600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The first characteristic of the postindustrial economy and the form of its existence</a:t>
            </a:r>
            <a:endParaRPr lang="ru-RU" dirty="0"/>
          </a:p>
        </p:txBody>
      </p:sp>
      <p:sp>
        <p:nvSpPr>
          <p:cNvPr id="3" name="Содержимое 2"/>
          <p:cNvSpPr>
            <a:spLocks noGrp="1"/>
          </p:cNvSpPr>
          <p:nvPr>
            <p:ph idx="1"/>
          </p:nvPr>
        </p:nvSpPr>
        <p:spPr/>
        <p:txBody>
          <a:bodyPr>
            <a:normAutofit/>
          </a:bodyPr>
          <a:lstStyle/>
          <a:p>
            <a:pPr algn="ctr"/>
            <a:endParaRPr lang="en-US" sz="6000" b="1" dirty="0"/>
          </a:p>
          <a:p>
            <a:pPr algn="ctr"/>
            <a:endParaRPr lang="en-US" sz="6000" b="1" dirty="0"/>
          </a:p>
          <a:p>
            <a:pPr algn="ctr"/>
            <a:r>
              <a:rPr lang="en-US" sz="6000" b="1" dirty="0"/>
              <a:t>knowledge economy</a:t>
            </a:r>
            <a:endParaRPr lang="ru-RU" sz="6000" b="1"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The second</a:t>
            </a:r>
            <a:endParaRPr lang="ru-RU" dirty="0"/>
          </a:p>
        </p:txBody>
      </p:sp>
      <p:sp>
        <p:nvSpPr>
          <p:cNvPr id="3" name="Содержимое 2"/>
          <p:cNvSpPr>
            <a:spLocks noGrp="1"/>
          </p:cNvSpPr>
          <p:nvPr>
            <p:ph idx="1"/>
          </p:nvPr>
        </p:nvSpPr>
        <p:spPr/>
        <p:txBody>
          <a:bodyPr/>
          <a:lstStyle/>
          <a:p>
            <a:pPr algn="ctr"/>
            <a:endParaRPr lang="en-US" dirty="0"/>
          </a:p>
          <a:p>
            <a:pPr algn="ctr"/>
            <a:endParaRPr lang="en-US" dirty="0"/>
          </a:p>
          <a:p>
            <a:pPr algn="ctr"/>
            <a:r>
              <a:rPr lang="en-US" sz="6000" b="1" dirty="0"/>
              <a:t>information economy</a:t>
            </a:r>
            <a:endParaRPr lang="ru-RU" sz="6000" b="1"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The third</a:t>
            </a:r>
            <a:endParaRPr lang="ru-RU" dirty="0"/>
          </a:p>
        </p:txBody>
      </p:sp>
      <p:sp>
        <p:nvSpPr>
          <p:cNvPr id="3" name="Содержимое 2"/>
          <p:cNvSpPr>
            <a:spLocks noGrp="1"/>
          </p:cNvSpPr>
          <p:nvPr>
            <p:ph idx="1"/>
          </p:nvPr>
        </p:nvSpPr>
        <p:spPr/>
        <p:txBody>
          <a:bodyPr/>
          <a:lstStyle/>
          <a:p>
            <a:pPr algn="ctr"/>
            <a:endParaRPr lang="en-US" dirty="0"/>
          </a:p>
          <a:p>
            <a:pPr algn="ctr"/>
            <a:endParaRPr lang="en-US" dirty="0"/>
          </a:p>
          <a:p>
            <a:pPr algn="ctr"/>
            <a:r>
              <a:rPr lang="en-US" sz="6000" b="1" dirty="0"/>
              <a:t>network economy</a:t>
            </a:r>
            <a:endParaRPr lang="ru-RU" sz="6000" b="1"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5560" y="1628800"/>
            <a:ext cx="7992888"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3082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idx="1"/>
          </p:nvPr>
        </p:nvSpPr>
        <p:spPr/>
        <p:txBody>
          <a:bodyPr>
            <a:normAutofit/>
          </a:bodyPr>
          <a:lstStyle/>
          <a:p>
            <a:pPr algn="just"/>
            <a:r>
              <a:rPr lang="en-US" dirty="0"/>
              <a:t>Today the world is much more complex than the Brandt Line depicts as many poorer countries have experienced significant economic and social development. However, inequality </a:t>
            </a:r>
            <a:r>
              <a:rPr lang="en-US" i="1" dirty="0"/>
              <a:t>within countries has also been growing and some commentators now talk of a ‘Global North’ and a ‘Global South’ referring respectively to richer or poorer communities which are found both within and between countries. For example, whilst India is still home to the largest concentration of poor people in a single nation it also has a very sizable middle class and a very rich elite. </a:t>
            </a:r>
          </a:p>
          <a:p>
            <a:pPr algn="just"/>
            <a:r>
              <a:rPr lang="en-US" dirty="0"/>
              <a:t>. </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GDP per CAPITA</a:t>
            </a:r>
            <a:endParaRPr lang="ru-RU" dirty="0"/>
          </a:p>
        </p:txBody>
      </p:sp>
      <p:sp>
        <p:nvSpPr>
          <p:cNvPr id="5" name="Текст 4"/>
          <p:cNvSpPr>
            <a:spLocks noGrp="1"/>
          </p:cNvSpPr>
          <p:nvPr>
            <p:ph type="body" idx="1"/>
          </p:nvPr>
        </p:nvSpPr>
        <p:spPr/>
        <p:txBody>
          <a:bodyPr>
            <a:normAutofit/>
          </a:bodyPr>
          <a:lstStyle/>
          <a:p>
            <a:r>
              <a:rPr lang="en-US" dirty="0"/>
              <a:t>Richest countries , 2016</a:t>
            </a:r>
            <a:br>
              <a:rPr lang="en-US" dirty="0"/>
            </a:br>
            <a:r>
              <a:rPr lang="en-US" dirty="0"/>
              <a:t>GDP per capita(nominal)</a:t>
            </a:r>
            <a:endParaRPr lang="ru-RU" dirty="0"/>
          </a:p>
        </p:txBody>
      </p:sp>
      <p:sp>
        <p:nvSpPr>
          <p:cNvPr id="3" name="Содержимое 2"/>
          <p:cNvSpPr>
            <a:spLocks noGrp="1"/>
          </p:cNvSpPr>
          <p:nvPr>
            <p:ph sz="half" idx="2"/>
          </p:nvPr>
        </p:nvSpPr>
        <p:spPr/>
        <p:txBody>
          <a:bodyPr>
            <a:normAutofit fontScale="92500" lnSpcReduction="20000"/>
          </a:bodyPr>
          <a:lstStyle/>
          <a:p>
            <a:r>
              <a:rPr lang="en-US" dirty="0"/>
              <a:t>Luxembourg 101,7159.(1)</a:t>
            </a:r>
          </a:p>
          <a:p>
            <a:r>
              <a:rPr lang="en-US" dirty="0"/>
              <a:t>Switzerland78,2457(2)</a:t>
            </a:r>
          </a:p>
          <a:p>
            <a:r>
              <a:rPr lang="en-US" dirty="0"/>
              <a:t>Norway73,4506(3)</a:t>
            </a:r>
          </a:p>
          <a:p>
            <a:r>
              <a:rPr lang="en-US" dirty="0"/>
              <a:t>Macao  68,4016.</a:t>
            </a:r>
          </a:p>
          <a:p>
            <a:r>
              <a:rPr lang="en-US" dirty="0"/>
              <a:t>Iceland67,5706</a:t>
            </a:r>
          </a:p>
          <a:p>
            <a:endParaRPr lang="en-US" dirty="0"/>
          </a:p>
          <a:p>
            <a:endParaRPr lang="en-US" dirty="0"/>
          </a:p>
          <a:p>
            <a:endParaRPr lang="en-US" dirty="0"/>
          </a:p>
          <a:p>
            <a:r>
              <a:rPr lang="en-US" dirty="0"/>
              <a:t>Poland12,722 (60)</a:t>
            </a:r>
          </a:p>
          <a:p>
            <a:endParaRPr lang="en-US" dirty="0"/>
          </a:p>
          <a:p>
            <a:endParaRPr lang="en-US" dirty="0"/>
          </a:p>
          <a:p>
            <a:endParaRPr lang="ru-RU" dirty="0"/>
          </a:p>
        </p:txBody>
      </p:sp>
      <p:sp>
        <p:nvSpPr>
          <p:cNvPr id="6" name="Текст 5"/>
          <p:cNvSpPr>
            <a:spLocks noGrp="1"/>
          </p:cNvSpPr>
          <p:nvPr>
            <p:ph type="body" sz="quarter" idx="3"/>
          </p:nvPr>
        </p:nvSpPr>
        <p:spPr/>
        <p:txBody>
          <a:bodyPr/>
          <a:lstStyle/>
          <a:p>
            <a:r>
              <a:rPr lang="en-US" dirty="0"/>
              <a:t>Most poor countries, 2016</a:t>
            </a:r>
            <a:endParaRPr lang="ru-RU" dirty="0"/>
          </a:p>
        </p:txBody>
      </p:sp>
      <p:sp>
        <p:nvSpPr>
          <p:cNvPr id="4" name="Содержимое 3"/>
          <p:cNvSpPr>
            <a:spLocks noGrp="1"/>
          </p:cNvSpPr>
          <p:nvPr>
            <p:ph sz="quarter" idx="4"/>
          </p:nvPr>
        </p:nvSpPr>
        <p:spPr/>
        <p:txBody>
          <a:bodyPr>
            <a:normAutofit fontScale="92500" lnSpcReduction="20000"/>
          </a:bodyPr>
          <a:lstStyle/>
          <a:p>
            <a:r>
              <a:rPr lang="en-US" dirty="0"/>
              <a:t>Central African Republic 400.</a:t>
            </a:r>
          </a:p>
          <a:p>
            <a:r>
              <a:rPr lang="en-US" dirty="0"/>
              <a:t>Mozambique 378.</a:t>
            </a:r>
          </a:p>
          <a:p>
            <a:r>
              <a:rPr lang="en-US" dirty="0"/>
              <a:t>South Sudan 366</a:t>
            </a:r>
          </a:p>
          <a:p>
            <a:r>
              <a:rPr lang="en-US" dirty="0"/>
              <a:t>Burundi 343</a:t>
            </a:r>
          </a:p>
          <a:p>
            <a:r>
              <a:rPr lang="en-US" dirty="0"/>
              <a:t>Malawi 322</a:t>
            </a:r>
            <a:br>
              <a:rPr lang="en-US" dirty="0"/>
            </a:br>
            <a:endParaRPr lang="ru-RU" dirty="0"/>
          </a:p>
          <a:p>
            <a:pPr>
              <a:buNone/>
            </a:pPr>
            <a:r>
              <a:rPr lang="en-US" dirty="0"/>
              <a:t>    THE GAP(LUX/MALAVI) </a:t>
            </a:r>
          </a:p>
          <a:p>
            <a:pPr>
              <a:buNone/>
            </a:pPr>
            <a:r>
              <a:rPr lang="en-US" dirty="0"/>
              <a:t>IS  </a:t>
            </a:r>
            <a:r>
              <a:rPr lang="en-US" sz="4000" b="1" dirty="0">
                <a:solidFill>
                  <a:srgbClr val="FF0000"/>
                </a:solidFill>
              </a:rPr>
              <a:t>315.88</a:t>
            </a:r>
            <a:r>
              <a:rPr lang="en-US" dirty="0"/>
              <a:t> TIMES</a:t>
            </a:r>
            <a:endParaRPr lang="ru-RU"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OTHER causes for these inequalities</a:t>
            </a:r>
            <a:endParaRPr lang="ru-RU" dirty="0"/>
          </a:p>
        </p:txBody>
      </p:sp>
      <p:sp>
        <p:nvSpPr>
          <p:cNvPr id="3" name="Содержимое 2"/>
          <p:cNvSpPr>
            <a:spLocks noGrp="1"/>
          </p:cNvSpPr>
          <p:nvPr>
            <p:ph idx="1"/>
          </p:nvPr>
        </p:nvSpPr>
        <p:spPr/>
        <p:txBody>
          <a:bodyPr>
            <a:normAutofit lnSpcReduction="10000"/>
          </a:bodyPr>
          <a:lstStyle/>
          <a:p>
            <a:pPr>
              <a:buNone/>
            </a:pPr>
            <a:r>
              <a:rPr lang="en-US" dirty="0"/>
              <a:t>There are many causes for these inequalities including:</a:t>
            </a:r>
          </a:p>
          <a:p>
            <a:r>
              <a:rPr lang="en-US" dirty="0"/>
              <a:t> the availability of natural resources; </a:t>
            </a:r>
          </a:p>
          <a:p>
            <a:r>
              <a:rPr lang="en-US" dirty="0"/>
              <a:t>different levels of health and education; </a:t>
            </a:r>
          </a:p>
          <a:p>
            <a:r>
              <a:rPr lang="en-US" dirty="0"/>
              <a:t>the nature of a country’s economy and its industrial sectors; </a:t>
            </a:r>
          </a:p>
          <a:p>
            <a:r>
              <a:rPr lang="en-US" dirty="0"/>
              <a:t>international trading policies and access to markets; </a:t>
            </a:r>
          </a:p>
          <a:p>
            <a:r>
              <a:rPr lang="en-US" dirty="0"/>
              <a:t>how countries are governed and international relationships between countries; </a:t>
            </a:r>
          </a:p>
          <a:p>
            <a:r>
              <a:rPr lang="en-US" dirty="0"/>
              <a:t>conflict within and between countries; </a:t>
            </a:r>
          </a:p>
          <a:p>
            <a:r>
              <a:rPr lang="en-US" dirty="0"/>
              <a:t>and a country’s vulnerability to natural hazards and climate change</a:t>
            </a:r>
            <a:endParaRPr lang="ru-RU"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7D10A27-CADB-BDB3-1BD3-07D22944CE97}"/>
              </a:ext>
            </a:extLst>
          </p:cNvPr>
          <p:cNvSpPr>
            <a:spLocks noGrp="1"/>
          </p:cNvSpPr>
          <p:nvPr>
            <p:ph idx="4294967295"/>
          </p:nvPr>
        </p:nvSpPr>
        <p:spPr>
          <a:xfrm>
            <a:off x="0" y="1825625"/>
            <a:ext cx="10515600" cy="4351338"/>
          </a:xfrm>
        </p:spPr>
        <p:txBody>
          <a:bodyPr>
            <a:normAutofit/>
          </a:bodyPr>
          <a:lstStyle/>
          <a:p>
            <a:pPr marL="0" indent="0" algn="ctr">
              <a:buNone/>
            </a:pPr>
            <a:r>
              <a:rPr lang="ru-RU" sz="8000" dirty="0"/>
              <a:t>5.</a:t>
            </a:r>
          </a:p>
        </p:txBody>
      </p:sp>
    </p:spTree>
    <p:extLst>
      <p:ext uri="{BB962C8B-B14F-4D97-AF65-F5344CB8AC3E}">
        <p14:creationId xmlns:p14="http://schemas.microsoft.com/office/powerpoint/2010/main" val="37075485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9C619A-153B-1122-B456-B08B8235775A}"/>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BD8A7CE4-203A-8E0D-0F78-D889F847625C}"/>
              </a:ext>
            </a:extLst>
          </p:cNvPr>
          <p:cNvSpPr>
            <a:spLocks noGrp="1"/>
          </p:cNvSpPr>
          <p:nvPr>
            <p:ph idx="1"/>
          </p:nvPr>
        </p:nvSpPr>
        <p:spPr/>
        <p:txBody>
          <a:bodyPr/>
          <a:lstStyle/>
          <a:p>
            <a:endParaRPr lang="ru-RU"/>
          </a:p>
        </p:txBody>
      </p:sp>
    </p:spTree>
    <p:extLst>
      <p:ext uri="{BB962C8B-B14F-4D97-AF65-F5344CB8AC3E}">
        <p14:creationId xmlns:p14="http://schemas.microsoft.com/office/powerpoint/2010/main" val="17037816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ru-RU"/>
              <a:t>Регионализация</a:t>
            </a:r>
          </a:p>
        </p:txBody>
      </p:sp>
      <p:sp>
        <p:nvSpPr>
          <p:cNvPr id="16387" name="Rectangle 3"/>
          <p:cNvSpPr>
            <a:spLocks noGrp="1" noChangeArrowheads="1"/>
          </p:cNvSpPr>
          <p:nvPr>
            <p:ph type="body" idx="1"/>
          </p:nvPr>
        </p:nvSpPr>
        <p:spPr/>
        <p:txBody>
          <a:bodyPr/>
          <a:lstStyle/>
          <a:p>
            <a:pPr algn="just" eaLnBrk="1" hangingPunct="1">
              <a:lnSpc>
                <a:spcPct val="80000"/>
              </a:lnSpc>
              <a:buFontTx/>
              <a:buNone/>
            </a:pPr>
            <a:r>
              <a:rPr lang="ru-RU" altLang="ru-RU" sz="2000" b="1" i="1"/>
              <a:t>       </a:t>
            </a:r>
            <a:r>
              <a:rPr lang="ru-RU" altLang="ru-RU" sz="2000" b="1" i="1">
                <a:solidFill>
                  <a:srgbClr val="FF3300"/>
                </a:solidFill>
              </a:rPr>
              <a:t>Регионализация</a:t>
            </a:r>
            <a:r>
              <a:rPr lang="ru-RU" altLang="ru-RU" sz="2000"/>
              <a:t> - образование международных экономических регионов, т.е. устойчивых систем экономических связей между странами, однородных по степени и характеру интернационализации, связанное с подготовкой национальных хозяйств к вхождению в мировую экономику за счет: </a:t>
            </a:r>
          </a:p>
          <a:p>
            <a:pPr algn="just" eaLnBrk="1" hangingPunct="1">
              <a:lnSpc>
                <a:spcPct val="80000"/>
              </a:lnSpc>
            </a:pPr>
            <a:r>
              <a:rPr lang="ru-RU" altLang="ru-RU" sz="2000"/>
              <a:t>- экономической либерализации внутри региона и протекционизма на его границах для поддержания совместного экспортоориентированного производства;</a:t>
            </a:r>
            <a:endParaRPr lang="ru-RU" altLang="ru-RU" sz="2000" b="1"/>
          </a:p>
          <a:p>
            <a:pPr algn="just" eaLnBrk="1" hangingPunct="1">
              <a:lnSpc>
                <a:spcPct val="80000"/>
              </a:lnSpc>
            </a:pPr>
            <a:r>
              <a:rPr lang="ru-RU" altLang="ru-RU" sz="2000" b="1"/>
              <a:t>- </a:t>
            </a:r>
            <a:r>
              <a:rPr lang="ru-RU" altLang="ru-RU" sz="2000"/>
              <a:t>совместного завоевания рынков третьих стран и совместного присоединения к международным правилам осуществления экономических отношений;</a:t>
            </a:r>
          </a:p>
          <a:p>
            <a:pPr algn="just" eaLnBrk="1" hangingPunct="1">
              <a:lnSpc>
                <a:spcPct val="80000"/>
              </a:lnSpc>
            </a:pPr>
            <a:r>
              <a:rPr lang="ru-RU" altLang="ru-RU" sz="2000"/>
              <a:t>- достижения относительной экономической самодостаточности региона в ходе его ориентации на внутрирегиональный рынок, рынки соседних стран (как потенциальных участников интеграции) и рынки развитых стран (как наиболее устойчивых). </a:t>
            </a:r>
          </a:p>
        </p:txBody>
      </p:sp>
    </p:spTree>
    <p:extLst>
      <p:ext uri="{BB962C8B-B14F-4D97-AF65-F5344CB8AC3E}">
        <p14:creationId xmlns:p14="http://schemas.microsoft.com/office/powerpoint/2010/main" val="3424502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20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387">
                                            <p:txEl>
                                              <p:pRg st="0" end="0"/>
                                            </p:txEl>
                                          </p:spTgt>
                                        </p:tgtEl>
                                        <p:attrNameLst>
                                          <p:attrName>style.visibility</p:attrName>
                                        </p:attrNameLst>
                                      </p:cBhvr>
                                      <p:to>
                                        <p:strVal val="visible"/>
                                      </p:to>
                                    </p:set>
                                    <p:animEffect transition="in" filter="fade">
                                      <p:cBhvr>
                                        <p:cTn id="12" dur="2000"/>
                                        <p:tgtEl>
                                          <p:spTgt spid="1638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387">
                                            <p:txEl>
                                              <p:pRg st="1" end="1"/>
                                            </p:txEl>
                                          </p:spTgt>
                                        </p:tgtEl>
                                        <p:attrNameLst>
                                          <p:attrName>style.visibility</p:attrName>
                                        </p:attrNameLst>
                                      </p:cBhvr>
                                      <p:to>
                                        <p:strVal val="visible"/>
                                      </p:to>
                                    </p:set>
                                    <p:animEffect transition="in" filter="fade">
                                      <p:cBhvr>
                                        <p:cTn id="17" dur="2000"/>
                                        <p:tgtEl>
                                          <p:spTgt spid="1638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387">
                                            <p:txEl>
                                              <p:pRg st="2" end="2"/>
                                            </p:txEl>
                                          </p:spTgt>
                                        </p:tgtEl>
                                        <p:attrNameLst>
                                          <p:attrName>style.visibility</p:attrName>
                                        </p:attrNameLst>
                                      </p:cBhvr>
                                      <p:to>
                                        <p:strVal val="visible"/>
                                      </p:to>
                                    </p:set>
                                    <p:animEffect transition="in" filter="fade">
                                      <p:cBhvr>
                                        <p:cTn id="22" dur="2000"/>
                                        <p:tgtEl>
                                          <p:spTgt spid="1638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387">
                                            <p:txEl>
                                              <p:pRg st="3" end="3"/>
                                            </p:txEl>
                                          </p:spTgt>
                                        </p:tgtEl>
                                        <p:attrNameLst>
                                          <p:attrName>style.visibility</p:attrName>
                                        </p:attrNameLst>
                                      </p:cBhvr>
                                      <p:to>
                                        <p:strVal val="visible"/>
                                      </p:to>
                                    </p:set>
                                    <p:animEffect transition="in" filter="fade">
                                      <p:cBhvr>
                                        <p:cTn id="27" dur="2000"/>
                                        <p:tgtEl>
                                          <p:spTgt spid="163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8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Beneficiaries - Exporters</a:t>
            </a:r>
            <a:endParaRPr lang="ru-RU" dirty="0"/>
          </a:p>
        </p:txBody>
      </p:sp>
      <p:sp>
        <p:nvSpPr>
          <p:cNvPr id="3" name="Содержимое 2"/>
          <p:cNvSpPr>
            <a:spLocks noGrp="1"/>
          </p:cNvSpPr>
          <p:nvPr>
            <p:ph idx="1"/>
          </p:nvPr>
        </p:nvSpPr>
        <p:spPr/>
        <p:txBody>
          <a:bodyPr/>
          <a:lstStyle/>
          <a:p>
            <a:r>
              <a:rPr lang="en-US" dirty="0"/>
              <a:t>Land-abundant countries: Argentina, The USA, Australia, New Zealand</a:t>
            </a:r>
            <a:endParaRPr lang="ru-RU" dirty="0"/>
          </a:p>
          <a:p>
            <a:r>
              <a:rPr lang="en-US" dirty="0"/>
              <a:t>Labor exporting countries: European countries, others</a:t>
            </a:r>
            <a:endParaRPr lang="ru-RU" dirty="0"/>
          </a:p>
        </p:txBody>
      </p:sp>
    </p:spTree>
    <p:extLst>
      <p:ext uri="{BB962C8B-B14F-4D97-AF65-F5344CB8AC3E}">
        <p14:creationId xmlns:p14="http://schemas.microsoft.com/office/powerpoint/2010/main" val="17089891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F2CB1B-C46C-BE48-00F9-8370C92EA3CA}"/>
              </a:ext>
            </a:extLst>
          </p:cNvPr>
          <p:cNvSpPr>
            <a:spLocks noGrp="1"/>
          </p:cNvSpPr>
          <p:nvPr>
            <p:ph type="title"/>
          </p:nvPr>
        </p:nvSpPr>
        <p:spPr/>
        <p:txBody>
          <a:bodyPr/>
          <a:lstStyle/>
          <a:p>
            <a:pPr algn="ctr"/>
            <a:r>
              <a:rPr lang="ru-RU" dirty="0"/>
              <a:t>Стадии(уровни) регионализации (создания группировок)</a:t>
            </a:r>
          </a:p>
        </p:txBody>
      </p:sp>
      <p:sp>
        <p:nvSpPr>
          <p:cNvPr id="3" name="Объект 2">
            <a:extLst>
              <a:ext uri="{FF2B5EF4-FFF2-40B4-BE49-F238E27FC236}">
                <a16:creationId xmlns:a16="http://schemas.microsoft.com/office/drawing/2014/main" id="{DCFA9FC8-03E2-8003-7D4A-0BA3623ACF27}"/>
              </a:ext>
            </a:extLst>
          </p:cNvPr>
          <p:cNvSpPr>
            <a:spLocks noGrp="1"/>
          </p:cNvSpPr>
          <p:nvPr>
            <p:ph idx="1"/>
          </p:nvPr>
        </p:nvSpPr>
        <p:spPr/>
        <p:txBody>
          <a:bodyPr>
            <a:normAutofit lnSpcReduction="10000"/>
          </a:bodyPr>
          <a:lstStyle/>
          <a:p>
            <a:pPr marL="514350" indent="-514350" algn="just">
              <a:buFont typeface="+mj-lt"/>
              <a:buAutoNum type="arabicPeriod"/>
            </a:pPr>
            <a:r>
              <a:rPr lang="ru-RU" b="1" dirty="0">
                <a:latin typeface="Arial" panose="020B0604020202020204" pitchFamily="34" charset="0"/>
                <a:cs typeface="Arial" panose="020B0604020202020204" pitchFamily="34" charset="0"/>
              </a:rPr>
              <a:t>Преференциальные зоны-</a:t>
            </a:r>
            <a:r>
              <a:rPr lang="ru-RU" b="1" i="0" dirty="0">
                <a:solidFill>
                  <a:srgbClr val="666666"/>
                </a:solidFill>
                <a:effectLst/>
                <a:latin typeface="Arial" panose="020B0604020202020204" pitchFamily="34" charset="0"/>
                <a:cs typeface="Arial" panose="020B0604020202020204" pitchFamily="34" charset="0"/>
              </a:rPr>
              <a:t> </a:t>
            </a:r>
            <a:r>
              <a:rPr lang="ru-RU" sz="2400" b="1" i="0" dirty="0">
                <a:effectLst/>
                <a:latin typeface="Arial" panose="020B0604020202020204" pitchFamily="34" charset="0"/>
                <a:cs typeface="Arial" panose="020B0604020202020204" pitchFamily="34" charset="0"/>
              </a:rPr>
              <a:t>особый льготный экономический режим, предоставленный одним государством другому без расширения его на третьи страны, либо между уже существующими интеграционными объединениями и отдельной страной или группой стран</a:t>
            </a:r>
            <a:endParaRPr lang="ru-RU" sz="2400" b="1" dirty="0">
              <a:latin typeface="Arial" panose="020B0604020202020204" pitchFamily="34" charset="0"/>
              <a:cs typeface="Arial" panose="020B0604020202020204" pitchFamily="34" charset="0"/>
            </a:endParaRPr>
          </a:p>
          <a:p>
            <a:pPr marL="514350" indent="-514350">
              <a:buFont typeface="+mj-lt"/>
              <a:buAutoNum type="arabicPeriod"/>
            </a:pPr>
            <a:r>
              <a:rPr lang="ru-RU" b="1" dirty="0"/>
              <a:t>Зона свободной торговли -</a:t>
            </a:r>
            <a:r>
              <a:rPr lang="ru-RU" b="1" i="0" dirty="0">
                <a:effectLst/>
                <a:latin typeface="Verdana" panose="020B0604030504040204" pitchFamily="34" charset="0"/>
              </a:rPr>
              <a:t> </a:t>
            </a:r>
            <a:r>
              <a:rPr lang="ru-RU" sz="2400" b="1" i="0" dirty="0">
                <a:effectLst/>
                <a:latin typeface="Arial" panose="020B0604020202020204" pitchFamily="34" charset="0"/>
                <a:cs typeface="Arial" panose="020B0604020202020204" pitchFamily="34" charset="0"/>
              </a:rPr>
              <a:t>добровольный отказ страны от защиты своих национальных рынков только в отношениях со своими партнерами по объединению и сохранению национальных таможенных тарифов в отношениях с другими странами.</a:t>
            </a:r>
            <a:endParaRPr lang="ru-RU" sz="2400" b="1" dirty="0">
              <a:latin typeface="Arial" panose="020B0604020202020204" pitchFamily="34" charset="0"/>
              <a:cs typeface="Arial" panose="020B0604020202020204" pitchFamily="34" charset="0"/>
            </a:endParaRPr>
          </a:p>
          <a:p>
            <a:pPr marL="514350" indent="-514350">
              <a:buFont typeface="+mj-lt"/>
              <a:buAutoNum type="arabicPeriod"/>
            </a:pPr>
            <a:r>
              <a:rPr lang="ru-RU" b="1" dirty="0"/>
              <a:t>Таможенный союз -</a:t>
            </a:r>
            <a:r>
              <a:rPr lang="ru-RU" b="0" i="0" dirty="0">
                <a:solidFill>
                  <a:srgbClr val="666666"/>
                </a:solidFill>
                <a:effectLst/>
                <a:latin typeface="Verdana" panose="020B0604030504040204" pitchFamily="34" charset="0"/>
              </a:rPr>
              <a:t> </a:t>
            </a:r>
            <a:r>
              <a:rPr lang="ru-RU" sz="2400" b="1" i="0" dirty="0">
                <a:effectLst/>
                <a:latin typeface="Arial" panose="020B0604020202020204" pitchFamily="34" charset="0"/>
                <a:cs typeface="Arial" panose="020B0604020202020204" pitchFamily="34" charset="0"/>
              </a:rPr>
              <a:t>свободное перемещение товаров и услуг посреди группирования дополняет единый таможенный тариф к третьим странам</a:t>
            </a:r>
            <a:endParaRPr lang="ru-RU"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0445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A2EFA6D-A63F-FE6E-4F72-B43D0C80DA82}"/>
              </a:ext>
            </a:extLst>
          </p:cNvPr>
          <p:cNvSpPr>
            <a:spLocks noGrp="1"/>
          </p:cNvSpPr>
          <p:nvPr>
            <p:ph idx="4294967295"/>
          </p:nvPr>
        </p:nvSpPr>
        <p:spPr>
          <a:xfrm>
            <a:off x="0" y="145774"/>
            <a:ext cx="12006470" cy="6400799"/>
          </a:xfrm>
        </p:spPr>
        <p:txBody>
          <a:bodyPr>
            <a:normAutofit/>
          </a:bodyPr>
          <a:lstStyle/>
          <a:p>
            <a:pPr algn="just"/>
            <a:r>
              <a:rPr lang="ru-RU" b="0" i="0" dirty="0">
                <a:effectLst/>
                <a:latin typeface="Verdana" panose="020B0604030504040204" pitchFamily="34" charset="0"/>
              </a:rPr>
              <a:t>4 этап. </a:t>
            </a:r>
            <a:r>
              <a:rPr lang="ru-RU" b="1" i="0" dirty="0">
                <a:effectLst/>
                <a:latin typeface="Verdana" panose="020B0604030504040204" pitchFamily="34" charset="0"/>
              </a:rPr>
              <a:t>Общий рынок </a:t>
            </a:r>
            <a:r>
              <a:rPr lang="ru-RU" b="0" i="0" dirty="0">
                <a:effectLst/>
                <a:latin typeface="Verdana" panose="020B0604030504040204" pitchFamily="34" charset="0"/>
              </a:rPr>
              <a:t>– ликвидируются барьеры между странами в взаимной торговле для перемещения рабочей силы, капитала, технологий.</a:t>
            </a:r>
          </a:p>
          <a:p>
            <a:pPr marL="0" indent="0" algn="just">
              <a:buNone/>
            </a:pPr>
            <a:endParaRPr lang="ru-RU" b="0" i="0" dirty="0">
              <a:effectLst/>
              <a:latin typeface="Verdana" panose="020B0604030504040204" pitchFamily="34" charset="0"/>
            </a:endParaRPr>
          </a:p>
          <a:p>
            <a:pPr algn="just"/>
            <a:r>
              <a:rPr lang="ru-RU" b="0" i="0" dirty="0">
                <a:effectLst/>
                <a:latin typeface="Verdana" panose="020B0604030504040204" pitchFamily="34" charset="0"/>
              </a:rPr>
              <a:t>5 этап. </a:t>
            </a:r>
            <a:r>
              <a:rPr lang="ru-RU" b="1" i="0" dirty="0">
                <a:effectLst/>
                <a:latin typeface="Verdana" panose="020B0604030504040204" pitchFamily="34" charset="0"/>
              </a:rPr>
              <a:t>Экономичный и валютный союз </a:t>
            </a:r>
            <a:r>
              <a:rPr lang="ru-RU" b="0" i="0" dirty="0">
                <a:effectLst/>
                <a:latin typeface="Verdana" panose="020B0604030504040204" pitchFamily="34" charset="0"/>
              </a:rPr>
              <a:t>– предусматривает в добавок ко всему выше перечисленных мероприятий проведение государствами – участниками единой экономической политики.</a:t>
            </a:r>
          </a:p>
          <a:p>
            <a:pPr marL="0" indent="0" algn="just">
              <a:buNone/>
            </a:pPr>
            <a:endParaRPr lang="ru-RU" b="0" i="0" dirty="0">
              <a:effectLst/>
              <a:latin typeface="Verdana" panose="020B0604030504040204" pitchFamily="34" charset="0"/>
            </a:endParaRPr>
          </a:p>
          <a:p>
            <a:pPr algn="just"/>
            <a:r>
              <a:rPr lang="ru-RU" b="0" i="0" dirty="0">
                <a:effectLst/>
                <a:latin typeface="Verdana" panose="020B0604030504040204" pitchFamily="34" charset="0"/>
              </a:rPr>
              <a:t>6этап. </a:t>
            </a:r>
            <a:r>
              <a:rPr lang="ru-RU" b="1" i="0" dirty="0">
                <a:effectLst/>
                <a:latin typeface="Verdana" panose="020B0604030504040204" pitchFamily="34" charset="0"/>
              </a:rPr>
              <a:t>Политичный союз </a:t>
            </a:r>
            <a:r>
              <a:rPr lang="ru-RU" b="0" i="0" dirty="0">
                <a:effectLst/>
                <a:latin typeface="Verdana" panose="020B0604030504040204" pitchFamily="34" charset="0"/>
              </a:rPr>
              <a:t>– предусматривает превращение зрелого единого рыночного простора на целостный хозяйственно- политический организм.</a:t>
            </a:r>
          </a:p>
          <a:p>
            <a:endParaRPr lang="ru-RU" dirty="0"/>
          </a:p>
        </p:txBody>
      </p:sp>
    </p:spTree>
    <p:extLst>
      <p:ext uri="{BB962C8B-B14F-4D97-AF65-F5344CB8AC3E}">
        <p14:creationId xmlns:p14="http://schemas.microsoft.com/office/powerpoint/2010/main" val="16038847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9154" name="Group 2"/>
          <p:cNvGraphicFramePr>
            <a:graphicFrameLocks noGrp="1"/>
          </p:cNvGraphicFramePr>
          <p:nvPr/>
        </p:nvGraphicFramePr>
        <p:xfrm>
          <a:off x="-1" y="1457739"/>
          <a:ext cx="10933043" cy="6434778"/>
        </p:xfrm>
        <a:graphic>
          <a:graphicData uri="http://schemas.openxmlformats.org/drawingml/2006/table">
            <a:tbl>
              <a:tblPr/>
              <a:tblGrid>
                <a:gridCol w="1452045">
                  <a:extLst>
                    <a:ext uri="{9D8B030D-6E8A-4147-A177-3AD203B41FA5}">
                      <a16:colId xmlns:a16="http://schemas.microsoft.com/office/drawing/2014/main" val="20000"/>
                    </a:ext>
                  </a:extLst>
                </a:gridCol>
                <a:gridCol w="9480998">
                  <a:extLst>
                    <a:ext uri="{9D8B030D-6E8A-4147-A177-3AD203B41FA5}">
                      <a16:colId xmlns:a16="http://schemas.microsoft.com/office/drawing/2014/main" val="20001"/>
                    </a:ext>
                  </a:extLst>
                </a:gridCol>
              </a:tblGrid>
              <a:tr h="53722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rgbClr val="FF3300"/>
                          </a:solidFill>
                          <a:effectLst/>
                          <a:latin typeface="Times New Roman" pitchFamily="18" charset="0"/>
                          <a:cs typeface="Times New Roman" pitchFamily="18" charset="0"/>
                        </a:rPr>
                        <a:t>Европа</a:t>
                      </a:r>
                      <a:endParaRPr kumimoji="0" lang="ru-RU" sz="1600" b="0" i="0" u="none" strike="noStrike" cap="none" normalizeH="0" baseline="0">
                        <a:ln>
                          <a:noFill/>
                        </a:ln>
                        <a:solidFill>
                          <a:srgbClr val="FF3300"/>
                        </a:solidFill>
                        <a:effectLst/>
                        <a:latin typeface="Verdana"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93675"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Европейский союз (ЕС;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EU</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a:t>
                      </a:r>
                    </a:p>
                    <a:p>
                      <a:pPr marL="342900" marR="0" lvl="0" indent="-193675" algn="just" defTabSz="914400" rtl="0" eaLnBrk="0" fontAlgn="base" latinLnBrk="0" hangingPunct="0">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Центрально-европейская зона свободной торговли (ЦЕФТА;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CEFTA</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a:t>
                      </a:r>
                      <a:endParaRPr kumimoji="0" lang="ru-RU" sz="1600" b="1" i="0" u="none" strike="noStrike" cap="none" normalizeH="0" baseline="0" dirty="0">
                        <a:ln>
                          <a:noFill/>
                        </a:ln>
                        <a:solidFill>
                          <a:schemeClr val="tx1"/>
                        </a:solidFill>
                        <a:effectLst/>
                        <a:latin typeface="Verdana"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02732">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rgbClr val="FF3300"/>
                          </a:solidFill>
                          <a:effectLst/>
                          <a:latin typeface="Verdana" pitchFamily="34" charset="0"/>
                        </a:rPr>
                        <a:t>Азия</a:t>
                      </a: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93675" algn="just" defTabSz="914400" rtl="0" eaLnBrk="0" fontAlgn="base" latinLnBrk="0" hangingPunct="0">
                        <a:lnSpc>
                          <a:spcPct val="100000"/>
                        </a:lnSpc>
                        <a:spcBef>
                          <a:spcPct val="0"/>
                        </a:spcBef>
                        <a:spcAft>
                          <a:spcPct val="0"/>
                        </a:spcAft>
                        <a:buClrTx/>
                        <a:buSzTx/>
                        <a:buFontTx/>
                        <a:buNone/>
                        <a:tabLst/>
                      </a:pPr>
                      <a:r>
                        <a:rPr lang="ru-RU" sz="1800" b="1" i="0" kern="1200" dirty="0">
                          <a:solidFill>
                            <a:schemeClr val="tx1"/>
                          </a:solidFill>
                          <a:effectLst/>
                          <a:latin typeface="+mn-lt"/>
                          <a:ea typeface="+mn-ea"/>
                          <a:cs typeface="+mn-cs"/>
                        </a:rPr>
                        <a:t>Шанхайская организация сотрудничества</a:t>
                      </a:r>
                      <a:r>
                        <a:rPr lang="ru-RU" sz="1800" b="0" i="0" kern="1200" dirty="0">
                          <a:solidFill>
                            <a:schemeClr val="tx1"/>
                          </a:solidFill>
                          <a:effectLst/>
                          <a:latin typeface="+mn-lt"/>
                          <a:ea typeface="+mn-ea"/>
                          <a:cs typeface="+mn-cs"/>
                        </a:rPr>
                        <a:t> (</a:t>
                      </a:r>
                      <a:r>
                        <a:rPr lang="ru-RU" sz="1800" b="1" i="0" kern="1200" dirty="0">
                          <a:solidFill>
                            <a:schemeClr val="tx1"/>
                          </a:solidFill>
                          <a:effectLst/>
                          <a:latin typeface="+mn-lt"/>
                          <a:ea typeface="+mn-ea"/>
                          <a:cs typeface="+mn-cs"/>
                        </a:rPr>
                        <a:t>ШОС</a:t>
                      </a:r>
                      <a:r>
                        <a:rPr lang="ru-RU" sz="1800" b="0" i="0" kern="1200" dirty="0">
                          <a:solidFill>
                            <a:schemeClr val="tx1"/>
                          </a:solidFill>
                          <a:effectLst/>
                          <a:latin typeface="+mn-lt"/>
                          <a:ea typeface="+mn-ea"/>
                          <a:cs typeface="+mn-cs"/>
                        </a:rPr>
                        <a:t>) — </a:t>
                      </a:r>
                      <a:r>
                        <a:rPr lang="ru-RU" sz="1800" b="1" i="0" u="sng"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международная организация</a:t>
                      </a:r>
                      <a:r>
                        <a:rPr lang="ru-RU" sz="1800" b="1" i="0" u="sng" kern="1200" dirty="0">
                          <a:solidFill>
                            <a:schemeClr val="tx1"/>
                          </a:solidFill>
                          <a:effectLst/>
                          <a:latin typeface="+mn-lt"/>
                          <a:ea typeface="+mn-ea"/>
                          <a:cs typeface="+mn-cs"/>
                        </a:rPr>
                        <a:t>, основанная 15 июня </a:t>
                      </a:r>
                      <a:r>
                        <a:rPr lang="ru-RU" sz="1800" b="1" i="0" u="sng" strike="noStrike" kern="1200" dirty="0">
                          <a:solidFill>
                            <a:schemeClr val="tx1"/>
                          </a:solidFill>
                          <a:effectLst/>
                          <a:latin typeface="+mn-lt"/>
                          <a:ea typeface="+mn-ea"/>
                          <a:cs typeface="+mn-cs"/>
                          <a:hlinkClick r:id="rId3" tooltip="2001 год">
                            <a:extLst>
                              <a:ext uri="{A12FA001-AC4F-418D-AE19-62706E023703}">
                                <ahyp:hlinkClr xmlns:ahyp="http://schemas.microsoft.com/office/drawing/2018/hyperlinkcolor" val="tx"/>
                              </a:ext>
                            </a:extLst>
                          </a:hlinkClick>
                        </a:rPr>
                        <a:t>2001 года</a:t>
                      </a:r>
                      <a:r>
                        <a:rPr lang="ru-RU" sz="1800" b="1" i="0" u="sng" kern="1200" dirty="0">
                          <a:solidFill>
                            <a:schemeClr val="tx1"/>
                          </a:solidFill>
                          <a:effectLst/>
                          <a:latin typeface="+mn-lt"/>
                          <a:ea typeface="+mn-ea"/>
                          <a:cs typeface="+mn-cs"/>
                        </a:rPr>
                        <a:t> лидерами </a:t>
                      </a:r>
                      <a:r>
                        <a:rPr lang="ru-RU" sz="1800" b="1" i="0" u="sng" strike="noStrike" kern="1200" dirty="0">
                          <a:solidFill>
                            <a:schemeClr val="tx1"/>
                          </a:solidFill>
                          <a:effectLst/>
                          <a:latin typeface="+mn-lt"/>
                          <a:ea typeface="+mn-ea"/>
                          <a:cs typeface="+mn-cs"/>
                          <a:hlinkClick r:id="rId4" tooltip="КНР">
                            <a:extLst>
                              <a:ext uri="{A12FA001-AC4F-418D-AE19-62706E023703}">
                                <ahyp:hlinkClr xmlns:ahyp="http://schemas.microsoft.com/office/drawing/2018/hyperlinkcolor" val="tx"/>
                              </a:ext>
                            </a:extLst>
                          </a:hlinkClick>
                        </a:rPr>
                        <a:t>Китая</a:t>
                      </a:r>
                      <a:r>
                        <a:rPr lang="ru-RU" sz="1800" b="1" i="0" u="sng" kern="1200" dirty="0">
                          <a:solidFill>
                            <a:schemeClr val="tx1"/>
                          </a:solidFill>
                          <a:effectLst/>
                          <a:latin typeface="+mn-lt"/>
                          <a:ea typeface="+mn-ea"/>
                          <a:cs typeface="+mn-cs"/>
                        </a:rPr>
                        <a:t>, </a:t>
                      </a:r>
                      <a:r>
                        <a:rPr lang="ru-RU" sz="1800" b="1" i="0" u="sng" strike="noStrike" kern="1200" dirty="0">
                          <a:solidFill>
                            <a:schemeClr val="tx1"/>
                          </a:solidFill>
                          <a:effectLst/>
                          <a:latin typeface="+mn-lt"/>
                          <a:ea typeface="+mn-ea"/>
                          <a:cs typeface="+mn-cs"/>
                          <a:hlinkClick r:id="rId5" tooltip="Россия">
                            <a:extLst>
                              <a:ext uri="{A12FA001-AC4F-418D-AE19-62706E023703}">
                                <ahyp:hlinkClr xmlns:ahyp="http://schemas.microsoft.com/office/drawing/2018/hyperlinkcolor" val="tx"/>
                              </a:ext>
                            </a:extLst>
                          </a:hlinkClick>
                        </a:rPr>
                        <a:t>России</a:t>
                      </a:r>
                      <a:r>
                        <a:rPr lang="ru-RU" sz="1800" b="1" i="0" u="sng" kern="1200" dirty="0">
                          <a:solidFill>
                            <a:schemeClr val="tx1"/>
                          </a:solidFill>
                          <a:effectLst/>
                          <a:latin typeface="+mn-lt"/>
                          <a:ea typeface="+mn-ea"/>
                          <a:cs typeface="+mn-cs"/>
                        </a:rPr>
                        <a:t>, </a:t>
                      </a:r>
                      <a:r>
                        <a:rPr lang="ru-RU" sz="1800" b="1" i="0" u="sng" strike="noStrike" kern="1200" dirty="0">
                          <a:solidFill>
                            <a:schemeClr val="tx1"/>
                          </a:solidFill>
                          <a:effectLst/>
                          <a:latin typeface="+mn-lt"/>
                          <a:ea typeface="+mn-ea"/>
                          <a:cs typeface="+mn-cs"/>
                          <a:hlinkClick r:id="rId6" tooltip="Казахстан">
                            <a:extLst>
                              <a:ext uri="{A12FA001-AC4F-418D-AE19-62706E023703}">
                                <ahyp:hlinkClr xmlns:ahyp="http://schemas.microsoft.com/office/drawing/2018/hyperlinkcolor" val="tx"/>
                              </a:ext>
                            </a:extLst>
                          </a:hlinkClick>
                        </a:rPr>
                        <a:t>Казахстана</a:t>
                      </a:r>
                      <a:r>
                        <a:rPr lang="ru-RU" sz="1800" b="1" i="0" u="sng" kern="1200" dirty="0">
                          <a:solidFill>
                            <a:schemeClr val="tx1"/>
                          </a:solidFill>
                          <a:effectLst/>
                          <a:latin typeface="+mn-lt"/>
                          <a:ea typeface="+mn-ea"/>
                          <a:cs typeface="+mn-cs"/>
                        </a:rPr>
                        <a:t>, </a:t>
                      </a:r>
                      <a:r>
                        <a:rPr lang="ru-RU" sz="1800" b="1" i="0" u="sng" strike="noStrike" kern="1200" dirty="0">
                          <a:solidFill>
                            <a:schemeClr val="tx1"/>
                          </a:solidFill>
                          <a:effectLst/>
                          <a:latin typeface="+mn-lt"/>
                          <a:ea typeface="+mn-ea"/>
                          <a:cs typeface="+mn-cs"/>
                          <a:hlinkClick r:id="rId7" tooltip="Таджикистан">
                            <a:extLst>
                              <a:ext uri="{A12FA001-AC4F-418D-AE19-62706E023703}">
                                <ahyp:hlinkClr xmlns:ahyp="http://schemas.microsoft.com/office/drawing/2018/hyperlinkcolor" val="tx"/>
                              </a:ext>
                            </a:extLst>
                          </a:hlinkClick>
                        </a:rPr>
                        <a:t>Таджикистана</a:t>
                      </a:r>
                      <a:r>
                        <a:rPr lang="ru-RU" sz="1800" b="1" i="0" u="sng" kern="1200" dirty="0">
                          <a:solidFill>
                            <a:schemeClr val="tx1"/>
                          </a:solidFill>
                          <a:effectLst/>
                          <a:latin typeface="+mn-lt"/>
                          <a:ea typeface="+mn-ea"/>
                          <a:cs typeface="+mn-cs"/>
                        </a:rPr>
                        <a:t>, </a:t>
                      </a:r>
                      <a:r>
                        <a:rPr lang="ru-RU" sz="1800" b="1" i="0" u="sng" strike="noStrike" kern="1200" dirty="0">
                          <a:solidFill>
                            <a:schemeClr val="tx1"/>
                          </a:solidFill>
                          <a:effectLst/>
                          <a:latin typeface="+mn-lt"/>
                          <a:ea typeface="+mn-ea"/>
                          <a:cs typeface="+mn-cs"/>
                          <a:hlinkClick r:id="rId8" tooltip="Киргизия">
                            <a:extLst>
                              <a:ext uri="{A12FA001-AC4F-418D-AE19-62706E023703}">
                                <ahyp:hlinkClr xmlns:ahyp="http://schemas.microsoft.com/office/drawing/2018/hyperlinkcolor" val="tx"/>
                              </a:ext>
                            </a:extLst>
                          </a:hlinkClick>
                        </a:rPr>
                        <a:t>Киргизии</a:t>
                      </a:r>
                      <a:r>
                        <a:rPr lang="ru-RU" sz="1800" b="1" i="0" u="sng" kern="1200" dirty="0">
                          <a:solidFill>
                            <a:schemeClr val="tx1"/>
                          </a:solidFill>
                          <a:effectLst/>
                          <a:latin typeface="+mn-lt"/>
                          <a:ea typeface="+mn-ea"/>
                          <a:cs typeface="+mn-cs"/>
                        </a:rPr>
                        <a:t> и </a:t>
                      </a:r>
                      <a:r>
                        <a:rPr lang="ru-RU" sz="1800" b="1" i="0" u="sng" strike="noStrike" kern="1200" dirty="0">
                          <a:solidFill>
                            <a:schemeClr val="tx1"/>
                          </a:solidFill>
                          <a:effectLst/>
                          <a:latin typeface="+mn-lt"/>
                          <a:ea typeface="+mn-ea"/>
                          <a:cs typeface="+mn-cs"/>
                          <a:hlinkClick r:id="rId9" tooltip="Узбекистан">
                            <a:extLst>
                              <a:ext uri="{A12FA001-AC4F-418D-AE19-62706E023703}">
                                <ahyp:hlinkClr xmlns:ahyp="http://schemas.microsoft.com/office/drawing/2018/hyperlinkcolor" val="tx"/>
                              </a:ext>
                            </a:extLst>
                          </a:hlinkClick>
                        </a:rPr>
                        <a:t>Узбекистана</a:t>
                      </a:r>
                      <a:r>
                        <a:rPr lang="ru-RU" sz="1800" b="1" i="0" u="sng" kern="1200" dirty="0">
                          <a:solidFill>
                            <a:schemeClr val="tx1"/>
                          </a:solidFill>
                          <a:effectLst/>
                          <a:latin typeface="+mn-lt"/>
                          <a:ea typeface="+mn-ea"/>
                          <a:cs typeface="+mn-cs"/>
                        </a:rPr>
                        <a:t>.</a:t>
                      </a:r>
                      <a:endParaRPr kumimoji="0" lang="ru-RU" sz="1600" b="1" i="0" u="sng" strike="noStrike" cap="none" normalizeH="0" baseline="0" dirty="0">
                        <a:ln>
                          <a:noFill/>
                        </a:ln>
                        <a:solidFill>
                          <a:schemeClr val="tx1"/>
                        </a:solidFill>
                        <a:effectLst/>
                        <a:latin typeface="Verdana"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8897151"/>
                  </a:ext>
                </a:extLst>
              </a:tr>
              <a:tr h="763426">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rgbClr val="FF3300"/>
                          </a:solidFill>
                          <a:effectLst/>
                          <a:latin typeface="Times New Roman" pitchFamily="18" charset="0"/>
                          <a:cs typeface="Times New Roman" pitchFamily="18" charset="0"/>
                        </a:rPr>
                        <a:t>Америка</a:t>
                      </a:r>
                      <a:endParaRPr kumimoji="0" lang="ru-RU" sz="1600" b="0" i="0" u="none" strike="noStrike" cap="none" normalizeH="0" baseline="0" dirty="0">
                        <a:ln>
                          <a:noFill/>
                        </a:ln>
                        <a:solidFill>
                          <a:srgbClr val="FF3300"/>
                        </a:solidFill>
                        <a:effectLst/>
                        <a:latin typeface="Verdana"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93675"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Северо-Американская зона свободной торговли (НАФТА;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NAFTA</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a:t>
                      </a:r>
                    </a:p>
                    <a:p>
                      <a:pPr marL="342900" marR="0" lvl="0" indent="-193675" algn="just" defTabSz="914400" rtl="0" eaLnBrk="0" fontAlgn="base" latinLnBrk="0" hangingPunct="0">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Общий рынок Южного конуса (МЕРКОСУР;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MERCOSUR</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a:t>
                      </a:r>
                    </a:p>
                    <a:p>
                      <a:pPr marL="342900" marR="0" lvl="0" indent="-193675" algn="just" defTabSz="914400" rtl="0" eaLnBrk="0" fontAlgn="base" latinLnBrk="0" hangingPunct="0">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Карибское сообщество и общий рынок (КАРИКОМ;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CARICOM</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a:t>
                      </a:r>
                      <a:endParaRPr kumimoji="0" lang="ru-RU" sz="1600" b="1" i="0" u="none" strike="noStrike" cap="none" normalizeH="0" baseline="0" dirty="0">
                        <a:ln>
                          <a:noFill/>
                        </a:ln>
                        <a:solidFill>
                          <a:schemeClr val="tx1"/>
                        </a:solidFill>
                        <a:effectLst/>
                        <a:latin typeface="Verdana"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4897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rgbClr val="FF3300"/>
                          </a:solidFill>
                          <a:effectLst/>
                          <a:latin typeface="Times New Roman" pitchFamily="18" charset="0"/>
                          <a:cs typeface="Times New Roman" pitchFamily="18" charset="0"/>
                        </a:rPr>
                        <a:t>Юго-Восточная Азия</a:t>
                      </a:r>
                      <a:endParaRPr kumimoji="0" lang="ru-RU" sz="1600" b="0" i="0" u="none" strike="noStrike" cap="none" normalizeH="0" baseline="0">
                        <a:ln>
                          <a:noFill/>
                        </a:ln>
                        <a:solidFill>
                          <a:srgbClr val="FF3300"/>
                        </a:solidFill>
                        <a:effectLst/>
                        <a:latin typeface="Verdana"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93675"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Азиатско-тихоокеанское экономическое сотрудничество (АТЭС;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APEC</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a:t>
                      </a:r>
                    </a:p>
                    <a:p>
                      <a:pPr marL="342900" marR="0" lvl="0" indent="-193675" algn="just" defTabSz="914400" rtl="0" eaLnBrk="0" fontAlgn="base" latinLnBrk="0" hangingPunct="0">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Ассоциация государств Юго-восточной Азии (АСЕАН;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ASEAN</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a:t>
                      </a:r>
                    </a:p>
                    <a:p>
                      <a:pPr marL="342900" marR="0" lvl="0" indent="-193675" algn="just" defTabSz="914400" rtl="0" eaLnBrk="0" fontAlgn="base" latinLnBrk="0" hangingPunct="0">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Ассоциация регионального сотрудничества Южной Азии (СААРК;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SAARC</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a:t>
                      </a:r>
                      <a:endParaRPr kumimoji="0" lang="ru-RU" sz="1600" b="1" i="0" u="none" strike="noStrike" cap="none" normalizeH="0" baseline="0" dirty="0">
                        <a:ln>
                          <a:noFill/>
                        </a:ln>
                        <a:solidFill>
                          <a:schemeClr val="tx1"/>
                        </a:solidFill>
                        <a:effectLst/>
                        <a:latin typeface="Verdana"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897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rgbClr val="FF3300"/>
                          </a:solidFill>
                          <a:effectLst/>
                          <a:latin typeface="Times New Roman" pitchFamily="18" charset="0"/>
                          <a:cs typeface="Times New Roman" pitchFamily="18" charset="0"/>
                        </a:rPr>
                        <a:t>Африка и Ближний Восток</a:t>
                      </a:r>
                      <a:endParaRPr kumimoji="0" lang="ru-RU" sz="1600" b="0" i="0" u="none" strike="noStrike" cap="none" normalizeH="0" baseline="0">
                        <a:ln>
                          <a:noFill/>
                        </a:ln>
                        <a:solidFill>
                          <a:srgbClr val="FF3300"/>
                        </a:solidFill>
                        <a:effectLst/>
                        <a:latin typeface="Verdana"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93675"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Экономическое сообщество государств Западной Африки (ЭКОВАС;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ECOWAS</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a:t>
                      </a:r>
                    </a:p>
                    <a:p>
                      <a:pPr marL="342900" marR="0" lvl="0" indent="-193675" algn="just" defTabSz="914400" rtl="0" eaLnBrk="0" fontAlgn="base" latinLnBrk="0" hangingPunct="0">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Центрально-Африканский экономический и валютный союз (ЮДЕАК;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UDEAC</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a:t>
                      </a:r>
                    </a:p>
                    <a:p>
                      <a:pPr marL="342900" marR="0" lvl="0" indent="-193675" algn="just" defTabSz="914400" rtl="0" eaLnBrk="0" fontAlgn="base" latinLnBrk="0" hangingPunct="0">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Совет по сотрудничеству Арабских государств Персидского Залива (ССАГПЗ;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GCC</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 </a:t>
                      </a:r>
                      <a:endParaRPr kumimoji="0" lang="ru-RU" sz="1600" b="1" i="0" u="none" strike="noStrike" cap="none" normalizeH="0" baseline="0" dirty="0">
                        <a:ln>
                          <a:noFill/>
                        </a:ln>
                        <a:solidFill>
                          <a:schemeClr val="tx1"/>
                        </a:solidFill>
                        <a:effectLst/>
                        <a:latin typeface="Verdana"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73029">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rgbClr val="FF3300"/>
                          </a:solidFill>
                          <a:effectLst/>
                          <a:latin typeface="Times New Roman" pitchFamily="18" charset="0"/>
                          <a:cs typeface="Times New Roman" pitchFamily="18" charset="0"/>
                        </a:rPr>
                        <a:t>Евразия</a:t>
                      </a:r>
                      <a:endParaRPr kumimoji="0" lang="ru-RU" sz="1600" b="0" i="0" u="none" strike="noStrike" cap="none" normalizeH="0" baseline="0">
                        <a:ln>
                          <a:noFill/>
                        </a:ln>
                        <a:solidFill>
                          <a:srgbClr val="FF3300"/>
                        </a:solidFill>
                        <a:effectLst/>
                        <a:latin typeface="Verdana"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93675"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Содружество независимых государств (СНГ;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CIS</a:t>
                      </a:r>
                      <a:r>
                        <a:rPr kumimoji="0" lang="ru-RU" sz="1600" b="1" i="0" u="none" strike="noStrike" cap="none" normalizeH="0" baseline="0" dirty="0">
                          <a:ln>
                            <a:noFill/>
                          </a:ln>
                          <a:solidFill>
                            <a:schemeClr val="tx1"/>
                          </a:solidFill>
                          <a:effectLst/>
                          <a:latin typeface="Times New Roman" pitchFamily="18" charset="0"/>
                          <a:cs typeface="Times New Roman" pitchFamily="18" charset="0"/>
                        </a:rPr>
                        <a:t>)</a:t>
                      </a:r>
                    </a:p>
                    <a:p>
                      <a:pPr marL="342900" marR="0" lvl="0" indent="-193675" algn="just" defTabSz="914400" rtl="0" eaLnBrk="0" fontAlgn="base" latinLnBrk="0" hangingPunct="0">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Союзное государство Беларуси и России (СГ)</a:t>
                      </a:r>
                    </a:p>
                    <a:p>
                      <a:pPr marL="342900" marR="0" lvl="0" indent="-193675" algn="just" defTabSz="914400" rtl="0" eaLnBrk="0" fontAlgn="base" latinLnBrk="0" hangingPunct="0">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Евразийское экономическое сообщество (ЕАЭС)</a:t>
                      </a: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73029">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rgbClr val="FF3300"/>
                          </a:solidFill>
                          <a:effectLst/>
                          <a:latin typeface="Verdana" pitchFamily="34" charset="0"/>
                        </a:rPr>
                        <a:t>Америка, Азия, Европа</a:t>
                      </a: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93675" algn="just" defTabSz="914400" rtl="0" eaLnBrk="0" fontAlgn="base" latinLnBrk="0" hangingPunct="0">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Times New Roman" pitchFamily="18" charset="0"/>
                          <a:cs typeface="Times New Roman" pitchFamily="18" charset="0"/>
                        </a:rPr>
                        <a:t>БРИКС</a:t>
                      </a: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87028406"/>
                  </a:ext>
                </a:extLst>
              </a:tr>
            </a:tbl>
          </a:graphicData>
        </a:graphic>
      </p:graphicFrame>
      <p:sp>
        <p:nvSpPr>
          <p:cNvPr id="49174" name="Rectangle 22"/>
          <p:cNvSpPr>
            <a:spLocks noGrp="1" noChangeArrowheads="1"/>
          </p:cNvSpPr>
          <p:nvPr>
            <p:ph type="title"/>
          </p:nvPr>
        </p:nvSpPr>
        <p:spPr/>
        <p:txBody>
          <a:bodyPr>
            <a:normAutofit/>
          </a:bodyPr>
          <a:lstStyle/>
          <a:p>
            <a:pPr eaLnBrk="1" hangingPunct="1">
              <a:defRPr/>
            </a:pPr>
            <a:r>
              <a:rPr lang="ru-RU" sz="4000" b="1"/>
              <a:t>Примеры региональных интеграционных организаций</a:t>
            </a:r>
          </a:p>
        </p:txBody>
      </p:sp>
    </p:spTree>
    <p:extLst>
      <p:ext uri="{BB962C8B-B14F-4D97-AF65-F5344CB8AC3E}">
        <p14:creationId xmlns:p14="http://schemas.microsoft.com/office/powerpoint/2010/main" val="1409596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174"/>
                                        </p:tgtEl>
                                        <p:attrNameLst>
                                          <p:attrName>style.visibility</p:attrName>
                                        </p:attrNameLst>
                                      </p:cBhvr>
                                      <p:to>
                                        <p:strVal val="visible"/>
                                      </p:to>
                                    </p:set>
                                    <p:animEffect transition="in" filter="fade">
                                      <p:cBhvr>
                                        <p:cTn id="7" dur="2000"/>
                                        <p:tgtEl>
                                          <p:spTgt spid="49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Таблица 4">
            <a:extLst>
              <a:ext uri="{FF2B5EF4-FFF2-40B4-BE49-F238E27FC236}">
                <a16:creationId xmlns:a16="http://schemas.microsoft.com/office/drawing/2014/main" id="{165ADF4D-F389-0A8D-1D7B-85FE745F5F7C}"/>
              </a:ext>
            </a:extLst>
          </p:cNvPr>
          <p:cNvGraphicFramePr>
            <a:graphicFrameLocks noGrp="1"/>
          </p:cNvGraphicFramePr>
          <p:nvPr/>
        </p:nvGraphicFramePr>
        <p:xfrm>
          <a:off x="838200" y="410817"/>
          <a:ext cx="10515600" cy="5693597"/>
        </p:xfrm>
        <a:graphic>
          <a:graphicData uri="http://schemas.openxmlformats.org/drawingml/2006/table">
            <a:tbl>
              <a:tblPr/>
              <a:tblGrid>
                <a:gridCol w="3505200">
                  <a:extLst>
                    <a:ext uri="{9D8B030D-6E8A-4147-A177-3AD203B41FA5}">
                      <a16:colId xmlns:a16="http://schemas.microsoft.com/office/drawing/2014/main" val="1802390800"/>
                    </a:ext>
                  </a:extLst>
                </a:gridCol>
                <a:gridCol w="3505200">
                  <a:extLst>
                    <a:ext uri="{9D8B030D-6E8A-4147-A177-3AD203B41FA5}">
                      <a16:colId xmlns:a16="http://schemas.microsoft.com/office/drawing/2014/main" val="1474597046"/>
                    </a:ext>
                  </a:extLst>
                </a:gridCol>
                <a:gridCol w="3505200">
                  <a:extLst>
                    <a:ext uri="{9D8B030D-6E8A-4147-A177-3AD203B41FA5}">
                      <a16:colId xmlns:a16="http://schemas.microsoft.com/office/drawing/2014/main" val="4165081537"/>
                    </a:ext>
                  </a:extLst>
                </a:gridCol>
              </a:tblGrid>
              <a:tr h="5693597">
                <a:tc>
                  <a:txBody>
                    <a:bodyPr/>
                    <a:lstStyle/>
                    <a:p>
                      <a:pPr algn="l">
                        <a:buFont typeface="Arial" panose="020B0604020202020204" pitchFamily="34" charset="0"/>
                        <a:buNone/>
                      </a:pPr>
                      <a:r>
                        <a:rPr lang="ru-RU" b="1" i="0" dirty="0">
                          <a:solidFill>
                            <a:srgbClr val="202122"/>
                          </a:solidFill>
                          <a:effectLst/>
                          <a:latin typeface="Arial" panose="020B0604020202020204" pitchFamily="34" charset="0"/>
                        </a:rPr>
                        <a:t>Члены ШОС</a:t>
                      </a:r>
                    </a:p>
                    <a:p>
                      <a:pPr marL="285750" indent="-285750"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2" tooltip="Индия"/>
                        </a:rPr>
                        <a:t>Индия</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3" tooltip="Иран"/>
                        </a:rPr>
                        <a:t>Иран</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4" tooltip="Казахстан"/>
                        </a:rPr>
                        <a:t>Казахстан</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5" tooltip="Киргизия"/>
                        </a:rPr>
                        <a:t>Киргизия</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6" tooltip="Китай"/>
                        </a:rPr>
                        <a:t>Китай</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7" tooltip="Пакистан"/>
                        </a:rPr>
                        <a:t>Пакистан</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8" tooltip="Россия"/>
                        </a:rPr>
                        <a:t>Россия</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9" tooltip="Таджикистан"/>
                        </a:rPr>
                        <a:t>Таджикистан</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0" tooltip="Узбекистан"/>
                        </a:rPr>
                        <a:t>Узбекистан</a:t>
                      </a:r>
                      <a:endParaRPr lang="ru-RU" b="0" i="0" dirty="0">
                        <a:solidFill>
                          <a:srgbClr val="202122"/>
                        </a:solidFill>
                        <a:effectLst/>
                        <a:latin typeface="Arial" panose="020B0604020202020204" pitchFamily="34" charset="0"/>
                      </a:endParaRPr>
                    </a:p>
                  </a:txBody>
                  <a:tcPr>
                    <a:lnL>
                      <a:noFill/>
                    </a:lnL>
                    <a:lnR>
                      <a:noFill/>
                    </a:lnR>
                    <a:lnT>
                      <a:noFill/>
                    </a:lnT>
                    <a:lnB>
                      <a:noFill/>
                    </a:lnB>
                    <a:solidFill>
                      <a:srgbClr val="FFFFFF"/>
                    </a:solidFill>
                  </a:tcPr>
                </a:tc>
                <a:tc>
                  <a:txBody>
                    <a:bodyPr/>
                    <a:lstStyle/>
                    <a:p>
                      <a:pPr algn="l">
                        <a:buFont typeface="Arial" panose="020B0604020202020204" pitchFamily="34" charset="0"/>
                        <a:buNone/>
                      </a:pPr>
                      <a:r>
                        <a:rPr lang="ru-RU" b="1" i="0" dirty="0">
                          <a:solidFill>
                            <a:srgbClr val="202122"/>
                          </a:solidFill>
                          <a:effectLst/>
                          <a:latin typeface="Arial" panose="020B0604020202020204" pitchFamily="34" charset="0"/>
                        </a:rPr>
                        <a:t>Партнёры по диалогу</a:t>
                      </a:r>
                      <a:r>
                        <a:rPr lang="ru-RU" b="0" i="0" dirty="0">
                          <a:solidFill>
                            <a:srgbClr val="202122"/>
                          </a:solidFill>
                          <a:effectLst/>
                          <a:latin typeface="Arial" panose="020B0604020202020204" pitchFamily="34" charset="0"/>
                        </a:rPr>
                        <a:t> </a:t>
                      </a:r>
                    </a:p>
                    <a:p>
                      <a:pPr marL="285750" indent="-285750" algn="l">
                        <a:buFont typeface="Arial" panose="020B0604020202020204" pitchFamily="34" charset="0"/>
                        <a:buChar char="•"/>
                      </a:pPr>
                      <a:r>
                        <a:rPr lang="ru-RU" b="0" i="0" u="none" strike="noStrike" dirty="0">
                          <a:solidFill>
                            <a:srgbClr val="0645AD"/>
                          </a:solidFill>
                          <a:effectLst/>
                          <a:latin typeface="Arial" panose="020B0604020202020204" pitchFamily="34" charset="0"/>
                          <a:hlinkClick r:id="rId11" tooltip="Азербайджан"/>
                        </a:rPr>
                        <a:t>Азербайджан</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2" tooltip="Армения"/>
                        </a:rPr>
                        <a:t>Армения</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3" tooltip="Бахрейн"/>
                        </a:rPr>
                        <a:t>Бахрейн</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4" tooltip="Египет"/>
                        </a:rPr>
                        <a:t>Египет</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5" tooltip="Катар"/>
                        </a:rPr>
                        <a:t>Катар</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6" tooltip="Камбоджа"/>
                        </a:rPr>
                        <a:t>Камбоджа</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7" tooltip="Кувейт"/>
                        </a:rPr>
                        <a:t>Кувейт</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8" tooltip="Мальдивы"/>
                        </a:rPr>
                        <a:t>Мальдивы</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9" tooltip="Мьянма"/>
                        </a:rPr>
                        <a:t>Мьянма</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20" tooltip="Непал"/>
                        </a:rPr>
                        <a:t>Непал</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21" tooltip="Саудовская Аравия"/>
                        </a:rPr>
                        <a:t>Саудовская Аравия</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22" tooltip="Турция"/>
                        </a:rPr>
                        <a:t>Турция</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23" tooltip="Шри-Ланка"/>
                        </a:rPr>
                        <a:t>Шри-Ланка</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24" tooltip="Объединённые Арабские Эмираты"/>
                        </a:rPr>
                        <a:t>ОАЭ</a:t>
                      </a:r>
                      <a:endParaRPr lang="ru-RU" b="0" i="0" dirty="0">
                        <a:solidFill>
                          <a:srgbClr val="202122"/>
                        </a:solidFill>
                        <a:effectLst/>
                        <a:latin typeface="Arial" panose="020B0604020202020204" pitchFamily="34" charset="0"/>
                      </a:endParaRPr>
                    </a:p>
                  </a:txBody>
                  <a:tcPr>
                    <a:lnL>
                      <a:noFill/>
                    </a:lnL>
                    <a:lnR>
                      <a:noFill/>
                    </a:lnR>
                    <a:lnT>
                      <a:noFill/>
                    </a:lnT>
                    <a:lnB>
                      <a:noFill/>
                    </a:lnB>
                    <a:solidFill>
                      <a:srgbClr val="FFFFFF"/>
                    </a:solidFill>
                  </a:tcPr>
                </a:tc>
                <a:tc>
                  <a:txBody>
                    <a:bodyPr/>
                    <a:lstStyle/>
                    <a:p>
                      <a:pPr algn="l">
                        <a:buFont typeface="Arial" panose="020B0604020202020204" pitchFamily="34" charset="0"/>
                        <a:buChar char="•"/>
                      </a:pPr>
                      <a:r>
                        <a:rPr lang="ru-RU" b="1" i="0" dirty="0">
                          <a:solidFill>
                            <a:srgbClr val="202122"/>
                          </a:solidFill>
                          <a:effectLst/>
                          <a:latin typeface="Arial" panose="020B0604020202020204" pitchFamily="34" charset="0"/>
                        </a:rPr>
                        <a:t>Наблюдатели</a:t>
                      </a:r>
                      <a:r>
                        <a:rPr lang="ru-RU" b="0" i="0" dirty="0">
                          <a:solidFill>
                            <a:srgbClr val="202122"/>
                          </a:solidFill>
                          <a:effectLst/>
                          <a:latin typeface="Arial" panose="020B0604020202020204" pitchFamily="34" charset="0"/>
                        </a:rPr>
                        <a:t> </a:t>
                      </a:r>
                    </a:p>
                    <a:p>
                      <a:pPr algn="l">
                        <a:buFont typeface="Arial" panose="020B0604020202020204" pitchFamily="34" charset="0"/>
                        <a:buChar char="•"/>
                      </a:pPr>
                      <a:r>
                        <a:rPr lang="ru-RU" b="0" i="0" u="none" strike="noStrike" dirty="0">
                          <a:solidFill>
                            <a:srgbClr val="0645AD"/>
                          </a:solidFill>
                          <a:effectLst/>
                          <a:latin typeface="Arial" panose="020B0604020202020204" pitchFamily="34" charset="0"/>
                          <a:hlinkClick r:id="rId25" tooltip="Афганистан"/>
                        </a:rPr>
                        <a:t>Афганистан</a:t>
                      </a:r>
                      <a:r>
                        <a:rPr lang="ru-RU" b="0" i="0" dirty="0">
                          <a:solidFill>
                            <a:srgbClr val="202122"/>
                          </a:solidFill>
                          <a:effectLst/>
                          <a:latin typeface="Arial" panose="020B0604020202020204" pitchFamily="34" charset="0"/>
                        </a:rPr>
                        <a:t> (де-юре)</a:t>
                      </a: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26" tooltip="Белоруссия"/>
                        </a:rPr>
                        <a:t>Белоруссия</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27" tooltip="Монголия"/>
                        </a:rPr>
                        <a:t>Монголия</a:t>
                      </a:r>
                      <a:endParaRPr lang="ru-RU" b="0" i="0" dirty="0">
                        <a:solidFill>
                          <a:srgbClr val="202122"/>
                        </a:solidFill>
                        <a:effectLst/>
                        <a:latin typeface="Arial" panose="020B0604020202020204" pitchFamily="34" charset="0"/>
                      </a:endParaRPr>
                    </a:p>
                    <a:p>
                      <a:pPr algn="l"/>
                      <a:r>
                        <a:rPr lang="ru-RU" b="1" i="0" dirty="0">
                          <a:solidFill>
                            <a:srgbClr val="202122"/>
                          </a:solidFill>
                          <a:effectLst/>
                          <a:latin typeface="Arial" panose="020B0604020202020204" pitchFamily="34" charset="0"/>
                        </a:rPr>
                        <a:t>Страны, подавшие заявку на статус наблюдателя</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28" tooltip="Бангладеш"/>
                        </a:rPr>
                        <a:t>Бангладеш</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29" tooltip="Вьетнам"/>
                        </a:rPr>
                        <a:t>Вьетнам</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30" tooltip="Восточный Тимор"/>
                        </a:rPr>
                        <a:t>Восточный Тимор</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31" tooltip="Израиль"/>
                        </a:rPr>
                        <a:t>Израиль</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32" tooltip="Ирак"/>
                        </a:rPr>
                        <a:t>Ирак</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33" tooltip="Сирия"/>
                        </a:rPr>
                        <a:t>Сирия</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34" tooltip="Алжир"/>
                        </a:rPr>
                        <a:t>Алжир</a:t>
                      </a:r>
                      <a:endParaRPr lang="ru-RU" b="0" i="0" dirty="0">
                        <a:solidFill>
                          <a:srgbClr val="202122"/>
                        </a:solidFill>
                        <a:effectLst/>
                        <a:latin typeface="Arial" panose="020B0604020202020204" pitchFamily="34" charset="0"/>
                      </a:endParaRPr>
                    </a:p>
                  </a:txBody>
                  <a:tcPr>
                    <a:lnL>
                      <a:noFill/>
                    </a:lnL>
                    <a:lnR>
                      <a:noFill/>
                    </a:lnR>
                    <a:lnT>
                      <a:noFill/>
                    </a:lnT>
                    <a:lnB>
                      <a:noFill/>
                    </a:lnB>
                    <a:solidFill>
                      <a:srgbClr val="FFFFFF"/>
                    </a:solidFill>
                  </a:tcPr>
                </a:tc>
                <a:extLst>
                  <a:ext uri="{0D108BD9-81ED-4DB2-BD59-A6C34878D82A}">
                    <a16:rowId xmlns:a16="http://schemas.microsoft.com/office/drawing/2014/main" val="4136470116"/>
                  </a:ext>
                </a:extLst>
              </a:tr>
            </a:tbl>
          </a:graphicData>
        </a:graphic>
      </p:graphicFrame>
      <p:pic>
        <p:nvPicPr>
          <p:cNvPr id="1059" name="Picture 35">
            <a:extLst>
              <a:ext uri="{FF2B5EF4-FFF2-40B4-BE49-F238E27FC236}">
                <a16:creationId xmlns:a16="http://schemas.microsoft.com/office/drawing/2014/main" id="{3405DEF0-B393-7FB1-9538-56664F7133A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6C39298C-D157-57A0-B084-03216500A77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38200" y="1854866"/>
            <a:ext cx="209550" cy="16761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a:extLst>
              <a:ext uri="{FF2B5EF4-FFF2-40B4-BE49-F238E27FC236}">
                <a16:creationId xmlns:a16="http://schemas.microsoft.com/office/drawing/2014/main" id="{65D6A679-D6C3-8342-D9A1-6A70A5304567}"/>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7B36CA88-9800-9B78-5903-C5C62A15128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38200" y="1854866"/>
            <a:ext cx="209550" cy="16761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a:extLst>
              <a:ext uri="{FF2B5EF4-FFF2-40B4-BE49-F238E27FC236}">
                <a16:creationId xmlns:a16="http://schemas.microsoft.com/office/drawing/2014/main" id="{1921D42E-2B3E-B602-08DA-5BAAC8907A9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6AEEEFD1-AEA8-32D7-1596-7F0E80EE6D6A}"/>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a:extLst>
              <a:ext uri="{FF2B5EF4-FFF2-40B4-BE49-F238E27FC236}">
                <a16:creationId xmlns:a16="http://schemas.microsoft.com/office/drawing/2014/main" id="{4D50B13B-41E7-7A4C-CEDF-53B022E14FA5}"/>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C6DA0B8A-89AF-266C-6296-8117E4B69DD5}"/>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a:extLst>
              <a:ext uri="{FF2B5EF4-FFF2-40B4-BE49-F238E27FC236}">
                <a16:creationId xmlns:a16="http://schemas.microsoft.com/office/drawing/2014/main" id="{270F34B8-31B0-B0F7-C7F8-5F19090C880C}"/>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a:extLst>
              <a:ext uri="{FF2B5EF4-FFF2-40B4-BE49-F238E27FC236}">
                <a16:creationId xmlns:a16="http://schemas.microsoft.com/office/drawing/2014/main" id="{3DC9E2D2-C6D0-7287-67A4-D0A9DC70F074}"/>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a:extLst>
              <a:ext uri="{FF2B5EF4-FFF2-40B4-BE49-F238E27FC236}">
                <a16:creationId xmlns:a16="http://schemas.microsoft.com/office/drawing/2014/main" id="{5FEDB956-12EF-5487-0A9B-2262089D36AD}"/>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968CEB79-5151-49DF-95E7-C5EAF216E281}"/>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838200" y="1854866"/>
            <a:ext cx="209550" cy="167610"/>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a:extLst>
              <a:ext uri="{FF2B5EF4-FFF2-40B4-BE49-F238E27FC236}">
                <a16:creationId xmlns:a16="http://schemas.microsoft.com/office/drawing/2014/main" id="{01757F22-B405-0DEF-07FE-745699A41EC2}"/>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71C1A484-6D91-709D-489A-C12802A09C0F}"/>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38200" y="1868338"/>
            <a:ext cx="209550" cy="116038"/>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a:extLst>
              <a:ext uri="{FF2B5EF4-FFF2-40B4-BE49-F238E27FC236}">
                <a16:creationId xmlns:a16="http://schemas.microsoft.com/office/drawing/2014/main" id="{759F6E0C-961D-0DDF-DFD4-C60E6A6AE034}"/>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38200" y="1851496"/>
            <a:ext cx="209550" cy="180504"/>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D2F4363C-30E7-04F2-B4A2-C46874FA7855}"/>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a:extLst>
              <a:ext uri="{FF2B5EF4-FFF2-40B4-BE49-F238E27FC236}">
                <a16:creationId xmlns:a16="http://schemas.microsoft.com/office/drawing/2014/main" id="{66B5376D-710A-A9B0-E4CA-69CDE2DA4417}"/>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E262BBD7-68FC-DD66-D232-BB6EEAEB1466}"/>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a:extLst>
              <a:ext uri="{FF2B5EF4-FFF2-40B4-BE49-F238E27FC236}">
                <a16:creationId xmlns:a16="http://schemas.microsoft.com/office/drawing/2014/main" id="{C55C97F5-BBB7-FAEF-E36A-7D9DE9D4601E}"/>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838200" y="1831288"/>
            <a:ext cx="152400" cy="257862"/>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a:extLst>
              <a:ext uri="{FF2B5EF4-FFF2-40B4-BE49-F238E27FC236}">
                <a16:creationId xmlns:a16="http://schemas.microsoft.com/office/drawing/2014/main" id="{728CD9BC-630C-0420-165D-AC7C8E51A49F}"/>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a:extLst>
              <a:ext uri="{FF2B5EF4-FFF2-40B4-BE49-F238E27FC236}">
                <a16:creationId xmlns:a16="http://schemas.microsoft.com/office/drawing/2014/main" id="{37246DBA-98DC-5D46-DA72-3F47870C2577}"/>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a:extLst>
              <a:ext uri="{FF2B5EF4-FFF2-40B4-BE49-F238E27FC236}">
                <a16:creationId xmlns:a16="http://schemas.microsoft.com/office/drawing/2014/main" id="{7DE9878F-7FC5-2DFE-7AE8-E01E3AA77B5B}"/>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a:extLst>
              <a:ext uri="{FF2B5EF4-FFF2-40B4-BE49-F238E27FC236}">
                <a16:creationId xmlns:a16="http://schemas.microsoft.com/office/drawing/2014/main" id="{86F383FF-F303-C18F-CE48-84B30C31B91F}"/>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a:extLst>
              <a:ext uri="{FF2B5EF4-FFF2-40B4-BE49-F238E27FC236}">
                <a16:creationId xmlns:a16="http://schemas.microsoft.com/office/drawing/2014/main" id="{D46B88F6-362F-6E31-003E-1C0B81F3BE7E}"/>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59">
            <a:extLst>
              <a:ext uri="{FF2B5EF4-FFF2-40B4-BE49-F238E27FC236}">
                <a16:creationId xmlns:a16="http://schemas.microsoft.com/office/drawing/2014/main" id="{0D39AB15-28B5-E9C9-E935-19E8212F83A7}"/>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a:extLst>
              <a:ext uri="{FF2B5EF4-FFF2-40B4-BE49-F238E27FC236}">
                <a16:creationId xmlns:a16="http://schemas.microsoft.com/office/drawing/2014/main" id="{B046BE67-4688-D9D4-E7EF-8244E09A5042}"/>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61">
            <a:extLst>
              <a:ext uri="{FF2B5EF4-FFF2-40B4-BE49-F238E27FC236}">
                <a16:creationId xmlns:a16="http://schemas.microsoft.com/office/drawing/2014/main" id="{BA52CB04-0564-55F3-6FE2-E179DF49E355}"/>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838200" y="1854866"/>
            <a:ext cx="209550" cy="16761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a:extLst>
              <a:ext uri="{FF2B5EF4-FFF2-40B4-BE49-F238E27FC236}">
                <a16:creationId xmlns:a16="http://schemas.microsoft.com/office/drawing/2014/main" id="{AFB08C80-9A8B-CA0F-9535-F776AC74C251}"/>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63">
            <a:extLst>
              <a:ext uri="{FF2B5EF4-FFF2-40B4-BE49-F238E27FC236}">
                <a16:creationId xmlns:a16="http://schemas.microsoft.com/office/drawing/2014/main" id="{C13FEC94-9ED2-A955-422F-114EF4737D32}"/>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838200" y="1861602"/>
            <a:ext cx="209550" cy="141824"/>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a:extLst>
              <a:ext uri="{FF2B5EF4-FFF2-40B4-BE49-F238E27FC236}">
                <a16:creationId xmlns:a16="http://schemas.microsoft.com/office/drawing/2014/main" id="{25928E62-43C0-A409-D710-8358B7B93D5E}"/>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838200" y="1844760"/>
            <a:ext cx="209550" cy="206290"/>
          </a:xfrm>
          <a:prstGeom prst="rect">
            <a:avLst/>
          </a:prstGeom>
          <a:noFill/>
          <a:extLst>
            <a:ext uri="{909E8E84-426E-40DD-AFC4-6F175D3DCCD1}">
              <a14:hiddenFill xmlns:a14="http://schemas.microsoft.com/office/drawing/2010/main">
                <a:solidFill>
                  <a:srgbClr val="FFFFFF"/>
                </a:solidFill>
              </a14:hiddenFill>
            </a:ext>
          </a:extLst>
        </p:spPr>
      </p:pic>
      <p:pic>
        <p:nvPicPr>
          <p:cNvPr id="1089" name="Picture 65">
            <a:extLst>
              <a:ext uri="{FF2B5EF4-FFF2-40B4-BE49-F238E27FC236}">
                <a16:creationId xmlns:a16="http://schemas.microsoft.com/office/drawing/2014/main" id="{29FBAC7F-13D3-FE83-5A2A-C6092EBC267F}"/>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a:extLst>
              <a:ext uri="{FF2B5EF4-FFF2-40B4-BE49-F238E27FC236}">
                <a16:creationId xmlns:a16="http://schemas.microsoft.com/office/drawing/2014/main" id="{76476867-80FA-56CA-8D78-D71925385B9D}"/>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pic>
        <p:nvPicPr>
          <p:cNvPr id="1091" name="Picture 67">
            <a:extLst>
              <a:ext uri="{FF2B5EF4-FFF2-40B4-BE49-F238E27FC236}">
                <a16:creationId xmlns:a16="http://schemas.microsoft.com/office/drawing/2014/main" id="{0E79674C-9145-C06D-B7C1-5CCCB85D69E2}"/>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838200" y="1848128"/>
            <a:ext cx="209550" cy="193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0642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053" name="Rectangle 333"/>
          <p:cNvSpPr>
            <a:spLocks noGrp="1" noChangeArrowheads="1"/>
          </p:cNvSpPr>
          <p:nvPr>
            <p:ph type="title"/>
          </p:nvPr>
        </p:nvSpPr>
        <p:spPr>
          <a:xfrm>
            <a:off x="1966914" y="103188"/>
            <a:ext cx="8243887" cy="893762"/>
          </a:xfrm>
        </p:spPr>
        <p:txBody>
          <a:bodyPr>
            <a:noAutofit/>
          </a:bodyPr>
          <a:lstStyle/>
          <a:p>
            <a:pPr algn="ctr" eaLnBrk="1" hangingPunct="1">
              <a:defRPr/>
            </a:pPr>
            <a:r>
              <a:rPr lang="ru-RU" sz="3200" b="1" dirty="0"/>
              <a:t>Интеграционные группировки с участием Республики Беларусь</a:t>
            </a:r>
          </a:p>
        </p:txBody>
      </p:sp>
      <p:graphicFrame>
        <p:nvGraphicFramePr>
          <p:cNvPr id="31289" name="Group 569"/>
          <p:cNvGraphicFramePr>
            <a:graphicFrameLocks noGrp="1"/>
          </p:cNvGraphicFramePr>
          <p:nvPr>
            <p:ph idx="1"/>
          </p:nvPr>
        </p:nvGraphicFramePr>
        <p:xfrm>
          <a:off x="132522" y="1600200"/>
          <a:ext cx="10078278" cy="8488362"/>
        </p:xfrm>
        <a:graphic>
          <a:graphicData uri="http://schemas.openxmlformats.org/drawingml/2006/table">
            <a:tbl>
              <a:tblPr/>
              <a:tblGrid>
                <a:gridCol w="1910033">
                  <a:extLst>
                    <a:ext uri="{9D8B030D-6E8A-4147-A177-3AD203B41FA5}">
                      <a16:colId xmlns:a16="http://schemas.microsoft.com/office/drawing/2014/main" val="20000"/>
                    </a:ext>
                  </a:extLst>
                </a:gridCol>
                <a:gridCol w="2042553">
                  <a:extLst>
                    <a:ext uri="{9D8B030D-6E8A-4147-A177-3AD203B41FA5}">
                      <a16:colId xmlns:a16="http://schemas.microsoft.com/office/drawing/2014/main" val="20001"/>
                    </a:ext>
                  </a:extLst>
                </a:gridCol>
                <a:gridCol w="2040584">
                  <a:extLst>
                    <a:ext uri="{9D8B030D-6E8A-4147-A177-3AD203B41FA5}">
                      <a16:colId xmlns:a16="http://schemas.microsoft.com/office/drawing/2014/main" val="20002"/>
                    </a:ext>
                  </a:extLst>
                </a:gridCol>
                <a:gridCol w="2042555">
                  <a:extLst>
                    <a:ext uri="{9D8B030D-6E8A-4147-A177-3AD203B41FA5}">
                      <a16:colId xmlns:a16="http://schemas.microsoft.com/office/drawing/2014/main" val="20003"/>
                    </a:ext>
                  </a:extLst>
                </a:gridCol>
                <a:gridCol w="2042553">
                  <a:extLst>
                    <a:ext uri="{9D8B030D-6E8A-4147-A177-3AD203B41FA5}">
                      <a16:colId xmlns:a16="http://schemas.microsoft.com/office/drawing/2014/main" val="20004"/>
                    </a:ext>
                  </a:extLst>
                </a:gridCol>
              </a:tblGrid>
              <a:tr h="9048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a:ln>
                            <a:noFill/>
                          </a:ln>
                          <a:solidFill>
                            <a:srgbClr val="FF3300"/>
                          </a:solidFill>
                          <a:effectLst/>
                          <a:latin typeface="Verdana" pitchFamily="34" charset="0"/>
                        </a:rPr>
                        <a:t>Название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a:ln>
                            <a:noFill/>
                          </a:ln>
                          <a:solidFill>
                            <a:srgbClr val="FF3300"/>
                          </a:solidFill>
                          <a:effectLst/>
                          <a:latin typeface="Verdana" pitchFamily="34" charset="0"/>
                        </a:rPr>
                        <a:t>объединения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a:ln>
                            <a:noFill/>
                          </a:ln>
                          <a:solidFill>
                            <a:srgbClr val="FF3300"/>
                          </a:solidFill>
                          <a:effectLst/>
                          <a:latin typeface="Verdana" pitchFamily="34" charset="0"/>
                        </a:rPr>
                        <a:t>Страны-участницы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a:ln>
                            <a:noFill/>
                          </a:ln>
                          <a:solidFill>
                            <a:srgbClr val="FF3300"/>
                          </a:solidFill>
                          <a:effectLst/>
                          <a:latin typeface="Verdana" pitchFamily="34" charset="0"/>
                        </a:rPr>
                        <a:t>Основополагающие документы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a:ln>
                            <a:noFill/>
                          </a:ln>
                          <a:solidFill>
                            <a:srgbClr val="FF3300"/>
                          </a:solidFill>
                          <a:effectLst/>
                          <a:latin typeface="Verdana" pitchFamily="34" charset="0"/>
                        </a:rPr>
                        <a:t>Цель интеграции</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a:ln>
                            <a:noFill/>
                          </a:ln>
                          <a:solidFill>
                            <a:srgbClr val="FF3300"/>
                          </a:solidFill>
                          <a:effectLst/>
                          <a:latin typeface="Verdana" pitchFamily="34" charset="0"/>
                        </a:rPr>
                        <a:t>Достигнутый</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a:ln>
                            <a:noFill/>
                          </a:ln>
                          <a:solidFill>
                            <a:srgbClr val="FF3300"/>
                          </a:solidFill>
                          <a:effectLst/>
                          <a:latin typeface="Verdana" pitchFamily="34" charset="0"/>
                        </a:rPr>
                        <a:t>этап в 2005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63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400" b="0" i="0" u="none" strike="noStrike" cap="none" normalizeH="0" baseline="0">
                          <a:ln>
                            <a:noFill/>
                          </a:ln>
                          <a:solidFill>
                            <a:schemeClr val="tx1"/>
                          </a:solidFill>
                          <a:effectLst/>
                          <a:latin typeface="Verdana" pitchFamily="34" charset="0"/>
                        </a:rPr>
                        <a:t>Содружество Независимых Государств (СНГ)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400" b="0" i="0" u="none" strike="noStrike" cap="none" normalizeH="0" baseline="0">
                          <a:ln>
                            <a:noFill/>
                          </a:ln>
                          <a:solidFill>
                            <a:schemeClr val="tx1"/>
                          </a:solidFill>
                          <a:effectLst/>
                          <a:latin typeface="Verdana" pitchFamily="34" charset="0"/>
                        </a:rPr>
                        <a:t>1.Азербайджан, 2. Армения, 3. Беларусь, 4. Грузия, 5. Казахстан, 6. Кыргызстан, 7. Молдова, 8. Россия, 9. Таджикистан, 10. Узбекистан, 11.Украина, 12.Туркменистан.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200" b="0" i="0" u="none" strike="noStrike" cap="none" normalizeH="0" baseline="0" dirty="0">
                          <a:ln>
                            <a:noFill/>
                          </a:ln>
                          <a:solidFill>
                            <a:schemeClr val="tx1"/>
                          </a:solidFill>
                          <a:effectLst/>
                          <a:latin typeface="Verdana" pitchFamily="34" charset="0"/>
                        </a:rPr>
                        <a:t>Соглашение о создании СНГ (8.12.1991); Алма-Атинская Декларация (8.12.1991); Договор о создании Экономического союза (12.09.1993); Соглашение о создании зоны свободной торговли (15.04.1994); Протокол о внесении изменений и дополнений в Соглашение о создании зоны свободной торговли (02.04.1999).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400" b="0" i="0" u="none" strike="noStrike" cap="none" normalizeH="0" baseline="0">
                          <a:ln>
                            <a:noFill/>
                          </a:ln>
                          <a:solidFill>
                            <a:schemeClr val="tx1"/>
                          </a:solidFill>
                          <a:effectLst/>
                          <a:latin typeface="Verdana" pitchFamily="34" charset="0"/>
                        </a:rPr>
                        <a:t>Создание зоны свободной торговли (ЗСТ), таможенного союза (ТС), экономического союза.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400" b="0" i="0" u="none" strike="noStrike" cap="none" normalizeH="0" baseline="0">
                          <a:ln>
                            <a:noFill/>
                          </a:ln>
                          <a:solidFill>
                            <a:schemeClr val="tx1"/>
                          </a:solidFill>
                          <a:effectLst/>
                          <a:latin typeface="Verdana" pitchFamily="34" charset="0"/>
                        </a:rPr>
                        <a:t>Не завершено формирование многостороннего режима ЗСТ.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75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400" b="0" i="0" u="none" strike="noStrike" cap="none" normalizeH="0" baseline="0">
                          <a:ln>
                            <a:noFill/>
                          </a:ln>
                          <a:solidFill>
                            <a:schemeClr val="tx1"/>
                          </a:solidFill>
                          <a:effectLst/>
                          <a:latin typeface="Verdana" pitchFamily="34" charset="0"/>
                        </a:rPr>
                        <a:t>Союзное государство</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400" b="0" i="0" u="none" strike="noStrike" cap="none" normalizeH="0" baseline="0">
                          <a:ln>
                            <a:noFill/>
                          </a:ln>
                          <a:solidFill>
                            <a:schemeClr val="tx1"/>
                          </a:solidFill>
                          <a:effectLst/>
                          <a:latin typeface="Verdana" pitchFamily="34" charset="0"/>
                        </a:rPr>
                        <a:t>Беларуси и России (СГ)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ru-RU" sz="2800" b="0"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ru-RU" sz="2800" b="0"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ru-RU" sz="2800" b="0"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2000" b="0" i="0" u="none" strike="noStrike" cap="none" normalizeH="0" baseline="0" dirty="0">
                          <a:ln>
                            <a:noFill/>
                          </a:ln>
                          <a:solidFill>
                            <a:schemeClr val="tx1"/>
                          </a:solidFill>
                          <a:effectLst/>
                          <a:latin typeface="Verdana" pitchFamily="34" charset="0"/>
                        </a:rPr>
                        <a:t>Экономический союз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75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400" b="0" i="0" u="none" strike="noStrike" cap="none" normalizeH="0" baseline="0" dirty="0">
                          <a:ln>
                            <a:noFill/>
                          </a:ln>
                          <a:solidFill>
                            <a:schemeClr val="tx1"/>
                          </a:solidFill>
                          <a:effectLst/>
                          <a:latin typeface="Verdana" pitchFamily="34" charset="0"/>
                        </a:rPr>
                        <a:t>Евразийский экономический союз</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400" b="0" i="0" u="none" strike="noStrike" cap="none" normalizeH="0" baseline="0" dirty="0">
                          <a:ln>
                            <a:noFill/>
                          </a:ln>
                          <a:solidFill>
                            <a:schemeClr val="tx1"/>
                          </a:solidFill>
                          <a:effectLst/>
                          <a:latin typeface="Verdana" pitchFamily="34" charset="0"/>
                        </a:rPr>
                        <a:t>(ЕАЭС)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ru-RU" sz="2800" b="0"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ru-RU" sz="2800" b="0"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ru-RU" sz="2800" b="0"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2000" b="0" i="0" u="none" strike="noStrike" cap="none" normalizeH="0" baseline="0" dirty="0">
                          <a:ln>
                            <a:noFill/>
                          </a:ln>
                          <a:solidFill>
                            <a:schemeClr val="tx1"/>
                          </a:solidFill>
                          <a:effectLst/>
                          <a:latin typeface="Verdana" pitchFamily="34" charset="0"/>
                        </a:rPr>
                        <a:t>Экономический союз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48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1400" b="0" i="0" u="none" strike="noStrike" cap="none" normalizeH="0" baseline="0" dirty="0">
                          <a:ln>
                            <a:noFill/>
                          </a:ln>
                          <a:solidFill>
                            <a:schemeClr val="tx1"/>
                          </a:solidFill>
                          <a:effectLst/>
                          <a:latin typeface="Verdana" pitchFamily="34" charset="0"/>
                        </a:rPr>
                        <a:t>Единое экономическое пространство (ЕЭП)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ru-RU" sz="2800" b="0"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ru-RU" sz="2800" b="0"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ru-RU" sz="2800" b="0"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ru-RU" sz="2800" b="0"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31006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1053"/>
                                        </p:tgtEl>
                                        <p:attrNameLst>
                                          <p:attrName>style.visibility</p:attrName>
                                        </p:attrNameLst>
                                      </p:cBhvr>
                                      <p:to>
                                        <p:strVal val="visible"/>
                                      </p:to>
                                    </p:set>
                                    <p:animEffect transition="in" filter="fade">
                                      <p:cBhvr>
                                        <p:cTn id="7" dur="1000">
                                          <p:stCondLst>
                                            <p:cond delay="0"/>
                                          </p:stCondLst>
                                        </p:cTn>
                                        <p:tgtEl>
                                          <p:spTgt spid="3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5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p:txBody>
          <a:bodyPr anchor="ctr"/>
          <a:lstStyle/>
          <a:p>
            <a:pPr eaLnBrk="1" hangingPunct="1">
              <a:defRPr/>
            </a:pPr>
            <a:r>
              <a:rPr lang="ru-RU" i="1"/>
              <a:t>Микрорегионализм</a:t>
            </a:r>
          </a:p>
        </p:txBody>
      </p:sp>
      <p:sp>
        <p:nvSpPr>
          <p:cNvPr id="16387" name="Rectangle 3"/>
          <p:cNvSpPr>
            <a:spLocks noGrp="1" noChangeArrowheads="1"/>
          </p:cNvSpPr>
          <p:nvPr>
            <p:ph type="body" idx="4294967295"/>
          </p:nvPr>
        </p:nvSpPr>
        <p:spPr/>
        <p:txBody>
          <a:bodyPr/>
          <a:lstStyle/>
          <a:p>
            <a:pPr algn="just" eaLnBrk="1" hangingPunct="1">
              <a:lnSpc>
                <a:spcPct val="90000"/>
              </a:lnSpc>
            </a:pPr>
            <a:r>
              <a:rPr lang="ru-RU" altLang="ru-RU"/>
              <a:t>– </a:t>
            </a:r>
            <a:r>
              <a:rPr lang="ru-RU" altLang="ru-RU" b="1"/>
              <a:t>это направление интеграции двух или более стран посредством социально-экономических, культурных, образовательных, экологических и иных мероприятий, которые усиливают, интенсифицируют взаимодействие отдельных регионов,  как правило, географически близко расположенных стран.</a:t>
            </a:r>
          </a:p>
        </p:txBody>
      </p:sp>
    </p:spTree>
    <p:extLst>
      <p:ext uri="{BB962C8B-B14F-4D97-AF65-F5344CB8AC3E}">
        <p14:creationId xmlns:p14="http://schemas.microsoft.com/office/powerpoint/2010/main" val="26662092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nchor="ctr">
            <a:normAutofit fontScale="90000"/>
          </a:bodyPr>
          <a:lstStyle/>
          <a:p>
            <a:pPr eaLnBrk="1" hangingPunct="1">
              <a:defRPr/>
            </a:pPr>
            <a:r>
              <a:rPr lang="ru-RU" sz="4000"/>
              <a:t>Микрорегионализм осуществляется двумя путями:</a:t>
            </a:r>
            <a:br>
              <a:rPr lang="ru-RU" sz="4000"/>
            </a:br>
            <a:endParaRPr lang="ru-RU" sz="4000"/>
          </a:p>
        </p:txBody>
      </p:sp>
      <p:sp>
        <p:nvSpPr>
          <p:cNvPr id="17411" name="Rectangle 3"/>
          <p:cNvSpPr>
            <a:spLocks noGrp="1" noChangeArrowheads="1"/>
          </p:cNvSpPr>
          <p:nvPr>
            <p:ph type="body" idx="4294967295"/>
          </p:nvPr>
        </p:nvSpPr>
        <p:spPr/>
        <p:txBody>
          <a:bodyPr/>
          <a:lstStyle/>
          <a:p>
            <a:pPr eaLnBrk="1" hangingPunct="1"/>
            <a:r>
              <a:rPr lang="ru-RU" altLang="ru-RU">
                <a:solidFill>
                  <a:schemeClr val="accent2"/>
                </a:solidFill>
              </a:rPr>
              <a:t>через создание особых экономических зон;</a:t>
            </a:r>
          </a:p>
          <a:p>
            <a:pPr eaLnBrk="1" hangingPunct="1"/>
            <a:r>
              <a:rPr lang="ru-RU" altLang="ru-RU">
                <a:solidFill>
                  <a:schemeClr val="accent2"/>
                </a:solidFill>
              </a:rPr>
              <a:t>через создание приграничных зон</a:t>
            </a:r>
          </a:p>
          <a:p>
            <a:pPr eaLnBrk="1" hangingPunct="1"/>
            <a:r>
              <a:rPr lang="ru-RU" altLang="ru-RU">
                <a:solidFill>
                  <a:schemeClr val="accent2"/>
                </a:solidFill>
              </a:rPr>
              <a:t>двухсторонние соглашения о свободной торговле.</a:t>
            </a:r>
          </a:p>
        </p:txBody>
      </p:sp>
    </p:spTree>
    <p:extLst>
      <p:ext uri="{BB962C8B-B14F-4D97-AF65-F5344CB8AC3E}">
        <p14:creationId xmlns:p14="http://schemas.microsoft.com/office/powerpoint/2010/main" val="16629049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endParaRPr lang="ru-RU"/>
          </a:p>
        </p:txBody>
      </p:sp>
      <p:pic>
        <p:nvPicPr>
          <p:cNvPr id="10" name="Объект 9"/>
          <p:cNvPicPr>
            <a:picLocks noGrp="1" noChangeAspect="1"/>
          </p:cNvPicPr>
          <p:nvPr>
            <p:ph idx="1"/>
          </p:nvPr>
        </p:nvPicPr>
        <p:blipFill>
          <a:blip r:embed="rId2"/>
          <a:stretch>
            <a:fillRect/>
          </a:stretch>
        </p:blipFill>
        <p:spPr>
          <a:xfrm>
            <a:off x="0" y="274637"/>
            <a:ext cx="12072730" cy="6828527"/>
          </a:xfrm>
          <a:prstGeom prst="rect">
            <a:avLst/>
          </a:prstGeom>
        </p:spPr>
      </p:pic>
    </p:spTree>
    <p:extLst>
      <p:ext uri="{BB962C8B-B14F-4D97-AF65-F5344CB8AC3E}">
        <p14:creationId xmlns:p14="http://schemas.microsoft.com/office/powerpoint/2010/main" val="25458689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4294967295"/>
          </p:nvPr>
        </p:nvSpPr>
        <p:spPr>
          <a:xfrm>
            <a:off x="1524000" y="1600201"/>
            <a:ext cx="8229600" cy="4525963"/>
          </a:xfrm>
        </p:spPr>
        <p:txBody>
          <a:bodyPr/>
          <a:lstStyle/>
          <a:p>
            <a:pPr marL="609600" indent="-609600" algn="just">
              <a:buNone/>
            </a:pPr>
            <a:r>
              <a:rPr lang="ru-RU" altLang="ru-RU"/>
              <a:t>2.промышленно-производственные зоны создаются для привлечения иностранных инвестиций для стимулирования </a:t>
            </a:r>
            <a:r>
              <a:rPr lang="ru-RU" altLang="ru-RU" b="1"/>
              <a:t>промышленного производства и экспорта</a:t>
            </a:r>
            <a:r>
              <a:rPr lang="ru-RU" altLang="ru-RU"/>
              <a:t>. Такие зоны создавались в 80-90-е годы ХХ века вдоль Юго-Восточного побережья Китая, и они сыграли весьма важную роль в его развитии.</a:t>
            </a:r>
          </a:p>
        </p:txBody>
      </p:sp>
    </p:spTree>
    <p:extLst>
      <p:ext uri="{BB962C8B-B14F-4D97-AF65-F5344CB8AC3E}">
        <p14:creationId xmlns:p14="http://schemas.microsoft.com/office/powerpoint/2010/main" val="40646019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4294967295"/>
          </p:nvPr>
        </p:nvSpPr>
        <p:spPr>
          <a:xfrm>
            <a:off x="1524000" y="1600201"/>
            <a:ext cx="8229600" cy="4525963"/>
          </a:xfrm>
        </p:spPr>
        <p:txBody>
          <a:bodyPr/>
          <a:lstStyle/>
          <a:p>
            <a:pPr marL="609600" indent="-609600" algn="just">
              <a:buNone/>
            </a:pPr>
            <a:r>
              <a:rPr lang="ru-RU" altLang="ru-RU"/>
              <a:t>3.  технико-внедренческие зоны создаются для развития сферы услуг в области наукоёмкого производства и высоких технологий. На территории Республики Беларусь такого рода зона – «Парк высоких технологий»  создается в районе аэропорта «Минск-2».</a:t>
            </a:r>
          </a:p>
          <a:p>
            <a:pPr marL="609600" indent="-609600" algn="just">
              <a:buNone/>
            </a:pPr>
            <a:r>
              <a:rPr lang="ru-RU" altLang="ru-RU"/>
              <a:t>4.  сервисные зоны или зоны услуг – это зоны, в которых приоритет отдается развитию инфраструктуры сферы услуг за счет привлечения иностранных инвестиций.</a:t>
            </a:r>
          </a:p>
        </p:txBody>
      </p:sp>
    </p:spTree>
    <p:extLst>
      <p:ext uri="{BB962C8B-B14F-4D97-AF65-F5344CB8AC3E}">
        <p14:creationId xmlns:p14="http://schemas.microsoft.com/office/powerpoint/2010/main" val="146433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The SLUMP of  the first WAVE:</a:t>
            </a:r>
            <a:br>
              <a:rPr lang="en-US" dirty="0"/>
            </a:br>
            <a:r>
              <a:rPr lang="en-US" dirty="0"/>
              <a:t>1914-1945</a:t>
            </a:r>
            <a:endParaRPr lang="ru-RU" dirty="0"/>
          </a:p>
        </p:txBody>
      </p:sp>
      <p:sp>
        <p:nvSpPr>
          <p:cNvPr id="3" name="Содержимое 2"/>
          <p:cNvSpPr>
            <a:spLocks noGrp="1"/>
          </p:cNvSpPr>
          <p:nvPr>
            <p:ph idx="1"/>
          </p:nvPr>
        </p:nvSpPr>
        <p:spPr/>
        <p:txBody>
          <a:bodyPr>
            <a:normAutofit/>
          </a:bodyPr>
          <a:lstStyle/>
          <a:p>
            <a:pPr>
              <a:buNone/>
            </a:pPr>
            <a:r>
              <a:rPr lang="en-US" b="1" dirty="0"/>
              <a:t>Protectionist policies: 1914-1945</a:t>
            </a:r>
            <a:endParaRPr lang="ru-RU" dirty="0"/>
          </a:p>
          <a:p>
            <a:r>
              <a:rPr lang="en-US" dirty="0"/>
              <a:t>These are policies that seek to increase a domestic demand for the own products by reducing imports and increase domestic supply by reducing export of capital to other countries</a:t>
            </a:r>
            <a:endParaRPr lang="ru-RU" dirty="0"/>
          </a:p>
          <a:p>
            <a:r>
              <a:rPr lang="ru-RU" dirty="0"/>
              <a:t>Example: import tariffs</a:t>
            </a:r>
          </a:p>
          <a:p>
            <a:pPr>
              <a:buNone/>
            </a:pPr>
            <a:endParaRPr lang="ru-RU" dirty="0"/>
          </a:p>
          <a:p>
            <a:r>
              <a:rPr lang="en-US" dirty="0"/>
              <a:t>Post-WWI economic depression led countries to institute protectionist trade policies</a:t>
            </a:r>
            <a:endParaRPr lang="ru-RU" dirty="0"/>
          </a:p>
          <a:p>
            <a:endParaRPr lang="ru-RU" dirty="0"/>
          </a:p>
          <a:p>
            <a:endParaRPr lang="ru-RU" dirty="0"/>
          </a:p>
        </p:txBody>
      </p:sp>
    </p:spTree>
    <p:extLst>
      <p:ext uri="{BB962C8B-B14F-4D97-AF65-F5344CB8AC3E}">
        <p14:creationId xmlns:p14="http://schemas.microsoft.com/office/powerpoint/2010/main" val="23216001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6"/>
          <p:cNvSpPr>
            <a:spLocks noGrp="1" noChangeArrowheads="1"/>
          </p:cNvSpPr>
          <p:nvPr>
            <p:ph type="subTitle" idx="4294967295"/>
          </p:nvPr>
        </p:nvSpPr>
        <p:spPr>
          <a:xfrm>
            <a:off x="1524000" y="0"/>
            <a:ext cx="9144000" cy="6858000"/>
          </a:xfrm>
        </p:spPr>
        <p:txBody>
          <a:bodyPr/>
          <a:lstStyle/>
          <a:p>
            <a:pPr marL="0" indent="0" algn="just">
              <a:buNone/>
              <a:defRPr/>
            </a:pPr>
            <a:r>
              <a:rPr lang="ru-RU" b="1" i="1">
                <a:effectLst>
                  <a:outerShdw blurRad="38100" dist="38100" dir="2700000" algn="tl">
                    <a:srgbClr val="C0C0C0"/>
                  </a:outerShdw>
                </a:effectLst>
              </a:rPr>
              <a:t>Свободные экономические зоны </a:t>
            </a:r>
            <a:r>
              <a:rPr lang="ru-RU" b="1">
                <a:effectLst>
                  <a:outerShdw blurRad="38100" dist="38100" dir="2700000" algn="tl">
                    <a:srgbClr val="C0C0C0"/>
                  </a:outerShdw>
                </a:effectLst>
              </a:rPr>
              <a:t>представляют собой часть национально-государственной территории, на которой действуют особые льготные экономические условия для иностранных и национальных предпринимателей (льготы таможенного, арендного, валютного, визового, трудового режима и т. д.), что создает условия для развития промышленности и инвестирования иностранного капитала.</a:t>
            </a:r>
          </a:p>
        </p:txBody>
      </p:sp>
    </p:spTree>
    <p:extLst>
      <p:ext uri="{BB962C8B-B14F-4D97-AF65-F5344CB8AC3E}">
        <p14:creationId xmlns:p14="http://schemas.microsoft.com/office/powerpoint/2010/main" val="42610036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nchor="ctr">
            <a:normAutofit/>
          </a:bodyPr>
          <a:lstStyle/>
          <a:p>
            <a:pPr eaLnBrk="1" hangingPunct="1">
              <a:defRPr/>
            </a:pPr>
            <a:r>
              <a:rPr lang="ru-RU" sz="4000"/>
              <a:t>Приграничные территории в Республике Беларусь</a:t>
            </a:r>
          </a:p>
        </p:txBody>
      </p:sp>
      <p:sp>
        <p:nvSpPr>
          <p:cNvPr id="22531" name="Rectangle 3"/>
          <p:cNvSpPr>
            <a:spLocks noGrp="1" noChangeArrowheads="1"/>
          </p:cNvSpPr>
          <p:nvPr>
            <p:ph type="body" idx="4294967295"/>
          </p:nvPr>
        </p:nvSpPr>
        <p:spPr/>
        <p:txBody>
          <a:bodyPr/>
          <a:lstStyle/>
          <a:p>
            <a:pPr algn="just" eaLnBrk="1" hangingPunct="1">
              <a:lnSpc>
                <a:spcPct val="90000"/>
              </a:lnSpc>
            </a:pPr>
            <a:r>
              <a:rPr lang="ru-RU" altLang="ru-RU" sz="2400"/>
              <a:t>В настоящее время на границах с ЕС с участием Беларуси создано 4 еврорегиона: </a:t>
            </a:r>
            <a:r>
              <a:rPr lang="ru-RU" altLang="ru-RU" sz="2400" i="1"/>
              <a:t>«Буг»</a:t>
            </a:r>
            <a:r>
              <a:rPr lang="ru-RU" altLang="ru-RU" sz="2400"/>
              <a:t> (Брестская область, приграничные территории Польши и Украины), </a:t>
            </a:r>
            <a:r>
              <a:rPr lang="ru-RU" altLang="ru-RU" sz="2400" i="1"/>
              <a:t>«Неман»</a:t>
            </a:r>
            <a:r>
              <a:rPr lang="ru-RU" altLang="ru-RU" sz="2400"/>
              <a:t> (Гродненская область, приграничные территории Польши, Литвы и Калининградской области), </a:t>
            </a:r>
            <a:r>
              <a:rPr lang="ru-RU" altLang="ru-RU" sz="2400" i="1"/>
              <a:t>«Беловежская пуща»</a:t>
            </a:r>
            <a:r>
              <a:rPr lang="ru-RU" altLang="ru-RU" sz="2400"/>
              <a:t> (Свислочский, Пружанский и Каменецкий районы, приграничные территории Польши) и </a:t>
            </a:r>
            <a:r>
              <a:rPr lang="ru-RU" altLang="ru-RU" sz="2400" i="1"/>
              <a:t>«Озерный край»</a:t>
            </a:r>
            <a:r>
              <a:rPr lang="ru-RU" altLang="ru-RU" sz="2400"/>
              <a:t> (Браславский, Миорский, Верхнедвинский, Глубокский и Поставский районы Витебской области, приграничные территории Латвии и Литвы).</a:t>
            </a:r>
          </a:p>
        </p:txBody>
      </p:sp>
    </p:spTree>
    <p:extLst>
      <p:ext uri="{BB962C8B-B14F-4D97-AF65-F5344CB8AC3E}">
        <p14:creationId xmlns:p14="http://schemas.microsoft.com/office/powerpoint/2010/main" val="24028644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p:txBody>
          <a:bodyPr anchor="ctr">
            <a:normAutofit/>
          </a:bodyPr>
          <a:lstStyle/>
          <a:p>
            <a:pPr eaLnBrk="1" hangingPunct="1">
              <a:defRPr/>
            </a:pPr>
            <a:r>
              <a:rPr lang="ru-RU" sz="4000"/>
              <a:t>Двухсторонние соглашения</a:t>
            </a:r>
            <a:br>
              <a:rPr lang="ru-RU" sz="4000"/>
            </a:br>
            <a:r>
              <a:rPr lang="ru-RU" sz="4000"/>
              <a:t>о свободной торговле</a:t>
            </a:r>
          </a:p>
        </p:txBody>
      </p:sp>
      <p:sp>
        <p:nvSpPr>
          <p:cNvPr id="23555" name="Rectangle 3"/>
          <p:cNvSpPr>
            <a:spLocks noGrp="1" noChangeArrowheads="1"/>
          </p:cNvSpPr>
          <p:nvPr>
            <p:ph type="body" idx="4294967295"/>
          </p:nvPr>
        </p:nvSpPr>
        <p:spPr>
          <a:xfrm>
            <a:off x="1524000" y="1600201"/>
            <a:ext cx="8229600" cy="4525963"/>
          </a:xfrm>
        </p:spPr>
        <p:txBody>
          <a:bodyPr/>
          <a:lstStyle/>
          <a:p>
            <a:pPr algn="just" eaLnBrk="1" hangingPunct="1"/>
            <a:r>
              <a:rPr lang="ru-RU" altLang="ru-RU"/>
              <a:t>Сущность заключаемых странами двухсторонних соглашений, как правило, сводится к созданию условий для свободной торговли (ЗСТ)  между обеими странами-контрагентами, хотя такого рода соглашения нередко не распространяются на ряд наиболее чувствительных секторов экономики </a:t>
            </a:r>
          </a:p>
        </p:txBody>
      </p:sp>
    </p:spTree>
    <p:extLst>
      <p:ext uri="{BB962C8B-B14F-4D97-AF65-F5344CB8AC3E}">
        <p14:creationId xmlns:p14="http://schemas.microsoft.com/office/powerpoint/2010/main" val="9765110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defRPr/>
            </a:pPr>
            <a:r>
              <a:rPr lang="ru-RU" b="1" i="1"/>
              <a:t>Тенденции регионализации</a:t>
            </a:r>
            <a:r>
              <a:rPr lang="ru-RU"/>
              <a:t>:</a:t>
            </a:r>
          </a:p>
        </p:txBody>
      </p:sp>
      <p:sp>
        <p:nvSpPr>
          <p:cNvPr id="24579" name="Rectangle 3"/>
          <p:cNvSpPr>
            <a:spLocks noGrp="1" noChangeArrowheads="1"/>
          </p:cNvSpPr>
          <p:nvPr>
            <p:ph type="body" idx="1"/>
          </p:nvPr>
        </p:nvSpPr>
        <p:spPr/>
        <p:txBody>
          <a:bodyPr/>
          <a:lstStyle/>
          <a:p>
            <a:pPr marL="381000" indent="-381000" algn="just">
              <a:lnSpc>
                <a:spcPct val="80000"/>
              </a:lnSpc>
            </a:pPr>
            <a:r>
              <a:rPr lang="en-US" altLang="ru-RU" sz="2000"/>
              <a:t>1.</a:t>
            </a:r>
            <a:r>
              <a:rPr lang="ru-RU" altLang="ru-RU" sz="2000"/>
              <a:t> Рост темпов вовлечения национальных хозяйств в </a:t>
            </a:r>
            <a:r>
              <a:rPr lang="en-US" altLang="ru-RU" sz="2000"/>
              <a:t>   </a:t>
            </a:r>
            <a:r>
              <a:rPr lang="ru-RU" altLang="ru-RU" sz="2000"/>
              <a:t>интеграционные процессы </a:t>
            </a:r>
          </a:p>
          <a:p>
            <a:pPr marL="381000" indent="-381000" algn="just">
              <a:lnSpc>
                <a:spcPct val="80000"/>
              </a:lnSpc>
            </a:pPr>
            <a:r>
              <a:rPr lang="en-US" altLang="ru-RU" sz="2000"/>
              <a:t> 2. Появление суб- и межрегиональной интеграции.</a:t>
            </a:r>
            <a:endParaRPr lang="ru-RU" altLang="ru-RU" sz="2000"/>
          </a:p>
          <a:p>
            <a:pPr marL="381000" indent="-381000" algn="just">
              <a:lnSpc>
                <a:spcPct val="80000"/>
              </a:lnSpc>
            </a:pPr>
            <a:r>
              <a:rPr lang="en-US" altLang="ru-RU" sz="2000"/>
              <a:t>3. Появление интеграции между развивающимися (или переходными) и промышленно развитыми странами (Север- Юг, Запад- Восток): ЕС, НАФТА, АТЭС.</a:t>
            </a:r>
            <a:endParaRPr lang="ru-RU" altLang="ru-RU" sz="2000" u="sng"/>
          </a:p>
          <a:p>
            <a:pPr marL="381000" indent="-381000" algn="just">
              <a:lnSpc>
                <a:spcPct val="80000"/>
              </a:lnSpc>
            </a:pPr>
            <a:r>
              <a:rPr lang="ru-RU" altLang="ru-RU" sz="2000" u="sng"/>
              <a:t> </a:t>
            </a:r>
            <a:r>
              <a:rPr lang="en-US" altLang="ru-RU" sz="2000" u="sng"/>
              <a:t>4. </a:t>
            </a:r>
            <a:r>
              <a:rPr lang="ru-RU" altLang="ru-RU" sz="2000"/>
              <a:t>Дифференциация объектов интеграции</a:t>
            </a:r>
          </a:p>
          <a:p>
            <a:pPr marL="381000" indent="-381000" algn="just">
              <a:lnSpc>
                <a:spcPct val="80000"/>
              </a:lnSpc>
            </a:pPr>
            <a:r>
              <a:rPr lang="en-US" altLang="ru-RU" sz="2000"/>
              <a:t>5. </a:t>
            </a:r>
            <a:r>
              <a:rPr lang="ru-RU" altLang="ru-RU" sz="2000"/>
              <a:t>Дифференциация субъектов, инициирующих интеграцию: от национальных правительств и международных организаций к неправительственным субъектам</a:t>
            </a:r>
          </a:p>
          <a:p>
            <a:pPr marL="381000" indent="-381000" algn="just">
              <a:lnSpc>
                <a:spcPct val="80000"/>
              </a:lnSpc>
            </a:pPr>
            <a:r>
              <a:rPr lang="en-US" altLang="ru-RU" sz="2000"/>
              <a:t>6. </a:t>
            </a:r>
            <a:r>
              <a:rPr lang="ru-RU" altLang="ru-RU" sz="2000"/>
              <a:t>Локализация интеграции в трех крупнейших регионах: американском, азиатско-тихоокеанском и евро-афро-арабском с центрами в США, Японии и ЕС.  </a:t>
            </a:r>
          </a:p>
          <a:p>
            <a:pPr marL="381000" indent="-381000" algn="just">
              <a:lnSpc>
                <a:spcPct val="80000"/>
              </a:lnSpc>
            </a:pPr>
            <a:r>
              <a:rPr lang="en-US" altLang="ru-RU" sz="2000"/>
              <a:t>7. </a:t>
            </a:r>
            <a:r>
              <a:rPr lang="ru-RU" altLang="ru-RU" sz="2000"/>
              <a:t>Сетевая региональная интеграция</a:t>
            </a:r>
            <a:r>
              <a:rPr lang="ru-RU" altLang="ru-RU" sz="2000">
                <a:solidFill>
                  <a:srgbClr val="00FF00"/>
                </a:solidFill>
              </a:rPr>
              <a:t>. </a:t>
            </a:r>
          </a:p>
        </p:txBody>
      </p:sp>
    </p:spTree>
    <p:extLst>
      <p:ext uri="{BB962C8B-B14F-4D97-AF65-F5344CB8AC3E}">
        <p14:creationId xmlns:p14="http://schemas.microsoft.com/office/powerpoint/2010/main" val="3514073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p:cTn id="7" dur="500" fill="hold"/>
                                        <p:tgtEl>
                                          <p:spTgt spid="24578"/>
                                        </p:tgtEl>
                                        <p:attrNameLst>
                                          <p:attrName>ppt_w</p:attrName>
                                        </p:attrNameLst>
                                      </p:cBhvr>
                                      <p:tavLst>
                                        <p:tav tm="0">
                                          <p:val>
                                            <p:fltVal val="0"/>
                                          </p:val>
                                        </p:tav>
                                        <p:tav tm="100000">
                                          <p:val>
                                            <p:strVal val="#ppt_w"/>
                                          </p:val>
                                        </p:tav>
                                      </p:tavLst>
                                    </p:anim>
                                    <p:anim calcmode="lin" valueType="num">
                                      <p:cBhvr>
                                        <p:cTn id="8" dur="500" fill="hold"/>
                                        <p:tgtEl>
                                          <p:spTgt spid="24578"/>
                                        </p:tgtEl>
                                        <p:attrNameLst>
                                          <p:attrName>ppt_h</p:attrName>
                                        </p:attrNameLst>
                                      </p:cBhvr>
                                      <p:tavLst>
                                        <p:tav tm="0">
                                          <p:val>
                                            <p:fltVal val="0"/>
                                          </p:val>
                                        </p:tav>
                                        <p:tav tm="100000">
                                          <p:val>
                                            <p:strVal val="#ppt_h"/>
                                          </p:val>
                                        </p:tav>
                                      </p:tavLst>
                                    </p:anim>
                                    <p:animEffect transition="in" filter="fade">
                                      <p:cBhvr>
                                        <p:cTn id="9" dur="500"/>
                                        <p:tgtEl>
                                          <p:spTgt spid="2457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4579">
                                            <p:txEl>
                                              <p:pRg st="0" end="0"/>
                                            </p:txEl>
                                          </p:spTgt>
                                        </p:tgtEl>
                                        <p:attrNameLst>
                                          <p:attrName>style.visibility</p:attrName>
                                        </p:attrNameLst>
                                      </p:cBhvr>
                                      <p:to>
                                        <p:strVal val="visible"/>
                                      </p:to>
                                    </p:set>
                                    <p:animEffect transition="in" filter="fade">
                                      <p:cBhvr>
                                        <p:cTn id="14" dur="1000">
                                          <p:stCondLst>
                                            <p:cond delay="0"/>
                                          </p:stCondLst>
                                        </p:cTn>
                                        <p:tgtEl>
                                          <p:spTgt spid="24579">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579">
                                            <p:txEl>
                                              <p:pRg st="1" end="1"/>
                                            </p:txEl>
                                          </p:spTgt>
                                        </p:tgtEl>
                                        <p:attrNameLst>
                                          <p:attrName>style.visibility</p:attrName>
                                        </p:attrNameLst>
                                      </p:cBhvr>
                                      <p:to>
                                        <p:strVal val="visible"/>
                                      </p:to>
                                    </p:set>
                                    <p:animEffect transition="in" filter="fade">
                                      <p:cBhvr>
                                        <p:cTn id="19" dur="1000">
                                          <p:stCondLst>
                                            <p:cond delay="0"/>
                                          </p:stCondLst>
                                        </p:cTn>
                                        <p:tgtEl>
                                          <p:spTgt spid="24579">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579">
                                            <p:txEl>
                                              <p:pRg st="2" end="2"/>
                                            </p:txEl>
                                          </p:spTgt>
                                        </p:tgtEl>
                                        <p:attrNameLst>
                                          <p:attrName>style.visibility</p:attrName>
                                        </p:attrNameLst>
                                      </p:cBhvr>
                                      <p:to>
                                        <p:strVal val="visible"/>
                                      </p:to>
                                    </p:set>
                                    <p:animEffect transition="in" filter="fade">
                                      <p:cBhvr>
                                        <p:cTn id="24" dur="1000">
                                          <p:stCondLst>
                                            <p:cond delay="0"/>
                                          </p:stCondLst>
                                        </p:cTn>
                                        <p:tgtEl>
                                          <p:spTgt spid="24579">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579">
                                            <p:txEl>
                                              <p:pRg st="3" end="3"/>
                                            </p:txEl>
                                          </p:spTgt>
                                        </p:tgtEl>
                                        <p:attrNameLst>
                                          <p:attrName>style.visibility</p:attrName>
                                        </p:attrNameLst>
                                      </p:cBhvr>
                                      <p:to>
                                        <p:strVal val="visible"/>
                                      </p:to>
                                    </p:set>
                                    <p:animEffect transition="in" filter="fade">
                                      <p:cBhvr>
                                        <p:cTn id="29" dur="1000">
                                          <p:stCondLst>
                                            <p:cond delay="0"/>
                                          </p:stCondLst>
                                        </p:cTn>
                                        <p:tgtEl>
                                          <p:spTgt spid="24579">
                                            <p:txEl>
                                              <p:pRg st="3" end="3"/>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579">
                                            <p:txEl>
                                              <p:pRg st="4" end="4"/>
                                            </p:txEl>
                                          </p:spTgt>
                                        </p:tgtEl>
                                        <p:attrNameLst>
                                          <p:attrName>style.visibility</p:attrName>
                                        </p:attrNameLst>
                                      </p:cBhvr>
                                      <p:to>
                                        <p:strVal val="visible"/>
                                      </p:to>
                                    </p:set>
                                    <p:animEffect transition="in" filter="fade">
                                      <p:cBhvr>
                                        <p:cTn id="34" dur="1000">
                                          <p:stCondLst>
                                            <p:cond delay="0"/>
                                          </p:stCondLst>
                                        </p:cTn>
                                        <p:tgtEl>
                                          <p:spTgt spid="24579">
                                            <p:txEl>
                                              <p:pRg st="4" end="4"/>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579">
                                            <p:txEl>
                                              <p:pRg st="5" end="5"/>
                                            </p:txEl>
                                          </p:spTgt>
                                        </p:tgtEl>
                                        <p:attrNameLst>
                                          <p:attrName>style.visibility</p:attrName>
                                        </p:attrNameLst>
                                      </p:cBhvr>
                                      <p:to>
                                        <p:strVal val="visible"/>
                                      </p:to>
                                    </p:set>
                                    <p:animEffect transition="in" filter="fade">
                                      <p:cBhvr>
                                        <p:cTn id="39" dur="1000">
                                          <p:stCondLst>
                                            <p:cond delay="0"/>
                                          </p:stCondLst>
                                        </p:cTn>
                                        <p:tgtEl>
                                          <p:spTgt spid="24579">
                                            <p:txEl>
                                              <p:pRg st="5" end="5"/>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579">
                                            <p:txEl>
                                              <p:pRg st="6" end="6"/>
                                            </p:txEl>
                                          </p:spTgt>
                                        </p:tgtEl>
                                        <p:attrNameLst>
                                          <p:attrName>style.visibility</p:attrName>
                                        </p:attrNameLst>
                                      </p:cBhvr>
                                      <p:to>
                                        <p:strVal val="visible"/>
                                      </p:to>
                                    </p:set>
                                    <p:animEffect transition="in" filter="fade">
                                      <p:cBhvr>
                                        <p:cTn id="44" dur="1000">
                                          <p:stCondLst>
                                            <p:cond delay="0"/>
                                          </p:stCondLst>
                                        </p:cTn>
                                        <p:tgtEl>
                                          <p:spTgt spid="245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79"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p:txBody>
          <a:bodyPr anchor="ctr"/>
          <a:lstStyle/>
          <a:p>
            <a:pPr eaLnBrk="1" hangingPunct="1">
              <a:defRPr/>
            </a:pPr>
            <a:r>
              <a:rPr lang="ru-RU"/>
              <a:t>Сетевая интеграция</a:t>
            </a:r>
          </a:p>
        </p:txBody>
      </p:sp>
      <p:sp>
        <p:nvSpPr>
          <p:cNvPr id="25603" name="Rectangle 3"/>
          <p:cNvSpPr>
            <a:spLocks noGrp="1" noChangeArrowheads="1"/>
          </p:cNvSpPr>
          <p:nvPr>
            <p:ph type="body" idx="4294967295"/>
          </p:nvPr>
        </p:nvSpPr>
        <p:spPr/>
        <p:txBody>
          <a:bodyPr/>
          <a:lstStyle/>
          <a:p>
            <a:pPr algn="just" eaLnBrk="1" hangingPunct="1">
              <a:lnSpc>
                <a:spcPct val="90000"/>
              </a:lnSpc>
            </a:pPr>
            <a:r>
              <a:rPr lang="ru-RU" altLang="ru-RU" dirty="0"/>
              <a:t>Такого рода двухсторонние соглашения о ЗСТ особенно между странами не находящимися в географической близости между собой носит т.н. сетевой характер. Иначе говоря, в мире в современных условиях усиливается </a:t>
            </a:r>
            <a:r>
              <a:rPr lang="ru-RU" altLang="ru-RU" i="1" dirty="0"/>
              <a:t>сетевая интеграция</a:t>
            </a:r>
            <a:r>
              <a:rPr lang="ru-RU" altLang="ru-RU" dirty="0"/>
              <a:t>. Например, БРИКС, Сингапур-Япония, Сингапур-США, Корея-Чили, Корея-США, Израиль-США, Израиль-ЕС, США-</a:t>
            </a:r>
            <a:r>
              <a:rPr lang="ru-RU" altLang="ru-RU" dirty="0" err="1"/>
              <a:t>Моррокко</a:t>
            </a:r>
            <a:r>
              <a:rPr lang="ru-RU" altLang="ru-RU" dirty="0"/>
              <a:t>. </a:t>
            </a:r>
          </a:p>
        </p:txBody>
      </p:sp>
    </p:spTree>
    <p:extLst>
      <p:ext uri="{BB962C8B-B14F-4D97-AF65-F5344CB8AC3E}">
        <p14:creationId xmlns:p14="http://schemas.microsoft.com/office/powerpoint/2010/main" val="2348144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defRPr/>
            </a:pPr>
            <a:r>
              <a:rPr lang="ru-RU" sz="2800"/>
              <a:t>Конкурентные преимущества Республики Беларусь при интеграции в мировое хозяйство</a:t>
            </a:r>
          </a:p>
        </p:txBody>
      </p:sp>
      <p:sp>
        <p:nvSpPr>
          <p:cNvPr id="36867" name="Rectangle 3"/>
          <p:cNvSpPr>
            <a:spLocks noGrp="1" noChangeArrowheads="1"/>
          </p:cNvSpPr>
          <p:nvPr>
            <p:ph type="body" idx="1"/>
          </p:nvPr>
        </p:nvSpPr>
        <p:spPr/>
        <p:txBody>
          <a:bodyPr/>
          <a:lstStyle/>
          <a:p>
            <a:pPr eaLnBrk="1" hangingPunct="1">
              <a:lnSpc>
                <a:spcPct val="80000"/>
              </a:lnSpc>
            </a:pPr>
            <a:r>
              <a:rPr lang="ru-RU" altLang="ru-RU" sz="2000"/>
              <a:t>выгодное экономико – географическое и геополитическое положение;</a:t>
            </a:r>
          </a:p>
          <a:p>
            <a:pPr eaLnBrk="1" hangingPunct="1">
              <a:lnSpc>
                <a:spcPct val="80000"/>
              </a:lnSpc>
            </a:pPr>
            <a:r>
              <a:rPr lang="ru-RU" altLang="ru-RU" sz="2000"/>
              <a:t>развитая система транспортных коммуникаций и производственная инфраструктура в целом;</a:t>
            </a:r>
          </a:p>
          <a:p>
            <a:pPr eaLnBrk="1" hangingPunct="1">
              <a:lnSpc>
                <a:spcPct val="80000"/>
              </a:lnSpc>
            </a:pPr>
            <a:r>
              <a:rPr lang="ru-RU" altLang="ru-RU" sz="2000"/>
              <a:t>значительные земельные, водные и лесные ресурсы, наличие ряда важных полезных ископаемых (калийные и каменные соли, сырье для производства строительных материалов);</a:t>
            </a:r>
          </a:p>
          <a:p>
            <a:pPr eaLnBrk="1" hangingPunct="1">
              <a:lnSpc>
                <a:spcPct val="80000"/>
              </a:lnSpc>
            </a:pPr>
            <a:r>
              <a:rPr lang="ru-RU" altLang="ru-RU" sz="2000"/>
              <a:t>достаточно мощная строительная база;</a:t>
            </a:r>
          </a:p>
          <a:p>
            <a:pPr eaLnBrk="1" hangingPunct="1">
              <a:lnSpc>
                <a:spcPct val="80000"/>
              </a:lnSpc>
            </a:pPr>
            <a:r>
              <a:rPr lang="ru-RU" altLang="ru-RU" sz="2000"/>
              <a:t>значительный научно – технический потенциал;</a:t>
            </a:r>
          </a:p>
          <a:p>
            <a:pPr eaLnBrk="1" hangingPunct="1">
              <a:lnSpc>
                <a:spcPct val="80000"/>
              </a:lnSpc>
            </a:pPr>
            <a:r>
              <a:rPr lang="ru-RU" altLang="ru-RU" sz="2000"/>
              <a:t>высокий общеобразовательный уровень населения при низкой цене рабочей силы и сложившейся системе подготовки квалифицированных кадров;</a:t>
            </a:r>
          </a:p>
          <a:p>
            <a:pPr eaLnBrk="1" hangingPunct="1">
              <a:lnSpc>
                <a:spcPct val="80000"/>
              </a:lnSpc>
            </a:pPr>
            <a:r>
              <a:rPr lang="ru-RU" altLang="ru-RU" sz="2000"/>
              <a:t>комплексность развития территорий;</a:t>
            </a:r>
          </a:p>
          <a:p>
            <a:pPr eaLnBrk="1" hangingPunct="1">
              <a:lnSpc>
                <a:spcPct val="80000"/>
              </a:lnSpc>
            </a:pPr>
            <a:r>
              <a:rPr lang="ru-RU" altLang="ru-RU" sz="2000"/>
              <a:t>многовекторные внешнеэкономические связи, способствующие расширению внешних рынков.</a:t>
            </a:r>
          </a:p>
        </p:txBody>
      </p:sp>
    </p:spTree>
    <p:extLst>
      <p:ext uri="{BB962C8B-B14F-4D97-AF65-F5344CB8AC3E}">
        <p14:creationId xmlns:p14="http://schemas.microsoft.com/office/powerpoint/2010/main" val="110826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p:cTn id="7" dur="500" fill="hold"/>
                                        <p:tgtEl>
                                          <p:spTgt spid="36866"/>
                                        </p:tgtEl>
                                        <p:attrNameLst>
                                          <p:attrName>ppt_w</p:attrName>
                                        </p:attrNameLst>
                                      </p:cBhvr>
                                      <p:tavLst>
                                        <p:tav tm="0">
                                          <p:val>
                                            <p:fltVal val="0"/>
                                          </p:val>
                                        </p:tav>
                                        <p:tav tm="100000">
                                          <p:val>
                                            <p:strVal val="#ppt_w"/>
                                          </p:val>
                                        </p:tav>
                                      </p:tavLst>
                                    </p:anim>
                                    <p:anim calcmode="lin" valueType="num">
                                      <p:cBhvr>
                                        <p:cTn id="8" dur="500" fill="hold"/>
                                        <p:tgtEl>
                                          <p:spTgt spid="36866"/>
                                        </p:tgtEl>
                                        <p:attrNameLst>
                                          <p:attrName>ppt_h</p:attrName>
                                        </p:attrNameLst>
                                      </p:cBhvr>
                                      <p:tavLst>
                                        <p:tav tm="0">
                                          <p:val>
                                            <p:fltVal val="0"/>
                                          </p:val>
                                        </p:tav>
                                        <p:tav tm="100000">
                                          <p:val>
                                            <p:strVal val="#ppt_h"/>
                                          </p:val>
                                        </p:tav>
                                      </p:tavLst>
                                    </p:anim>
                                    <p:animEffect transition="in" filter="fade">
                                      <p:cBhvr>
                                        <p:cTn id="9" dur="500"/>
                                        <p:tgtEl>
                                          <p:spTgt spid="3686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6867">
                                            <p:txEl>
                                              <p:pRg st="0" end="0"/>
                                            </p:txEl>
                                          </p:spTgt>
                                        </p:tgtEl>
                                        <p:attrNameLst>
                                          <p:attrName>style.visibility</p:attrName>
                                        </p:attrNameLst>
                                      </p:cBhvr>
                                      <p:to>
                                        <p:strVal val="visible"/>
                                      </p:to>
                                    </p:set>
                                    <p:animEffect transition="in" filter="fade">
                                      <p:cBhvr>
                                        <p:cTn id="14" dur="1000">
                                          <p:stCondLst>
                                            <p:cond delay="0"/>
                                          </p:stCondLst>
                                        </p:cTn>
                                        <p:tgtEl>
                                          <p:spTgt spid="36867">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animEffect transition="in" filter="fade">
                                      <p:cBhvr>
                                        <p:cTn id="19" dur="1000">
                                          <p:stCondLst>
                                            <p:cond delay="0"/>
                                          </p:stCondLst>
                                        </p:cTn>
                                        <p:tgtEl>
                                          <p:spTgt spid="36867">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6867">
                                            <p:txEl>
                                              <p:pRg st="2" end="2"/>
                                            </p:txEl>
                                          </p:spTgt>
                                        </p:tgtEl>
                                        <p:attrNameLst>
                                          <p:attrName>style.visibility</p:attrName>
                                        </p:attrNameLst>
                                      </p:cBhvr>
                                      <p:to>
                                        <p:strVal val="visible"/>
                                      </p:to>
                                    </p:set>
                                    <p:animEffect transition="in" filter="fade">
                                      <p:cBhvr>
                                        <p:cTn id="24" dur="1000">
                                          <p:stCondLst>
                                            <p:cond delay="0"/>
                                          </p:stCondLst>
                                        </p:cTn>
                                        <p:tgtEl>
                                          <p:spTgt spid="36867">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867">
                                            <p:txEl>
                                              <p:pRg st="3" end="3"/>
                                            </p:txEl>
                                          </p:spTgt>
                                        </p:tgtEl>
                                        <p:attrNameLst>
                                          <p:attrName>style.visibility</p:attrName>
                                        </p:attrNameLst>
                                      </p:cBhvr>
                                      <p:to>
                                        <p:strVal val="visible"/>
                                      </p:to>
                                    </p:set>
                                    <p:animEffect transition="in" filter="fade">
                                      <p:cBhvr>
                                        <p:cTn id="29" dur="1000">
                                          <p:stCondLst>
                                            <p:cond delay="0"/>
                                          </p:stCondLst>
                                        </p:cTn>
                                        <p:tgtEl>
                                          <p:spTgt spid="36867">
                                            <p:txEl>
                                              <p:pRg st="3" end="3"/>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867">
                                            <p:txEl>
                                              <p:pRg st="4" end="4"/>
                                            </p:txEl>
                                          </p:spTgt>
                                        </p:tgtEl>
                                        <p:attrNameLst>
                                          <p:attrName>style.visibility</p:attrName>
                                        </p:attrNameLst>
                                      </p:cBhvr>
                                      <p:to>
                                        <p:strVal val="visible"/>
                                      </p:to>
                                    </p:set>
                                    <p:animEffect transition="in" filter="fade">
                                      <p:cBhvr>
                                        <p:cTn id="34" dur="1000">
                                          <p:stCondLst>
                                            <p:cond delay="0"/>
                                          </p:stCondLst>
                                        </p:cTn>
                                        <p:tgtEl>
                                          <p:spTgt spid="36867">
                                            <p:txEl>
                                              <p:pRg st="4" end="4"/>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867">
                                            <p:txEl>
                                              <p:pRg st="5" end="5"/>
                                            </p:txEl>
                                          </p:spTgt>
                                        </p:tgtEl>
                                        <p:attrNameLst>
                                          <p:attrName>style.visibility</p:attrName>
                                        </p:attrNameLst>
                                      </p:cBhvr>
                                      <p:to>
                                        <p:strVal val="visible"/>
                                      </p:to>
                                    </p:set>
                                    <p:animEffect transition="in" filter="fade">
                                      <p:cBhvr>
                                        <p:cTn id="39" dur="1000">
                                          <p:stCondLst>
                                            <p:cond delay="0"/>
                                          </p:stCondLst>
                                        </p:cTn>
                                        <p:tgtEl>
                                          <p:spTgt spid="36867">
                                            <p:txEl>
                                              <p:pRg st="5" end="5"/>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6867">
                                            <p:txEl>
                                              <p:pRg st="6" end="6"/>
                                            </p:txEl>
                                          </p:spTgt>
                                        </p:tgtEl>
                                        <p:attrNameLst>
                                          <p:attrName>style.visibility</p:attrName>
                                        </p:attrNameLst>
                                      </p:cBhvr>
                                      <p:to>
                                        <p:strVal val="visible"/>
                                      </p:to>
                                    </p:set>
                                    <p:animEffect transition="in" filter="fade">
                                      <p:cBhvr>
                                        <p:cTn id="44" dur="1000">
                                          <p:stCondLst>
                                            <p:cond delay="0"/>
                                          </p:stCondLst>
                                        </p:cTn>
                                        <p:tgtEl>
                                          <p:spTgt spid="36867">
                                            <p:txEl>
                                              <p:pRg st="6" end="6"/>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6867">
                                            <p:txEl>
                                              <p:pRg st="7" end="7"/>
                                            </p:txEl>
                                          </p:spTgt>
                                        </p:tgtEl>
                                        <p:attrNameLst>
                                          <p:attrName>style.visibility</p:attrName>
                                        </p:attrNameLst>
                                      </p:cBhvr>
                                      <p:to>
                                        <p:strVal val="visible"/>
                                      </p:to>
                                    </p:set>
                                    <p:animEffect transition="in" filter="fade">
                                      <p:cBhvr>
                                        <p:cTn id="49" dur="1000">
                                          <p:stCondLst>
                                            <p:cond delay="0"/>
                                          </p:stCondLst>
                                        </p:cTn>
                                        <p:tgtEl>
                                          <p:spTgt spid="368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P spid="36867" grpId="0" build="p"/>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6" name="Rectangle 8"/>
          <p:cNvSpPr>
            <a:spLocks noGrp="1" noChangeArrowheads="1"/>
          </p:cNvSpPr>
          <p:nvPr>
            <p:ph type="title"/>
          </p:nvPr>
        </p:nvSpPr>
        <p:spPr/>
        <p:txBody>
          <a:bodyPr/>
          <a:lstStyle/>
          <a:p>
            <a:pPr eaLnBrk="1" hangingPunct="1">
              <a:defRPr/>
            </a:pPr>
            <a:r>
              <a:rPr lang="ru-RU">
                <a:solidFill>
                  <a:srgbClr val="FF00FF"/>
                </a:solidFill>
              </a:rPr>
              <a:t>Субъекты глобализации</a:t>
            </a:r>
          </a:p>
        </p:txBody>
      </p:sp>
      <p:sp>
        <p:nvSpPr>
          <p:cNvPr id="37897" name="Rectangle 9"/>
          <p:cNvSpPr>
            <a:spLocks noGrp="1" noChangeArrowheads="1"/>
          </p:cNvSpPr>
          <p:nvPr>
            <p:ph type="body" idx="1"/>
          </p:nvPr>
        </p:nvSpPr>
        <p:spPr/>
        <p:txBody>
          <a:bodyPr>
            <a:normAutofit lnSpcReduction="10000"/>
          </a:bodyPr>
          <a:lstStyle/>
          <a:p>
            <a:pPr eaLnBrk="1" hangingPunct="1">
              <a:lnSpc>
                <a:spcPct val="80000"/>
              </a:lnSpc>
              <a:buFontTx/>
              <a:buNone/>
            </a:pPr>
            <a:r>
              <a:rPr lang="ru-RU" altLang="ru-RU" sz="1800" dirty="0"/>
              <a:t>      Мировая экономика предстает не в виде простой суммы </a:t>
            </a:r>
            <a:r>
              <a:rPr lang="ru-RU" altLang="ru-RU" sz="1800" dirty="0">
                <a:solidFill>
                  <a:srgbClr val="FF3300"/>
                </a:solidFill>
              </a:rPr>
              <a:t>национальных хозяйств</a:t>
            </a:r>
            <a:r>
              <a:rPr lang="ru-RU" altLang="ru-RU" sz="1800" dirty="0"/>
              <a:t>, а в виде  реально существующей </a:t>
            </a:r>
            <a:r>
              <a:rPr lang="ru-RU" altLang="ru-RU" sz="1800" dirty="0" err="1">
                <a:solidFill>
                  <a:srgbClr val="FF3300"/>
                </a:solidFill>
              </a:rPr>
              <a:t>геоэкономики</a:t>
            </a:r>
            <a:r>
              <a:rPr lang="ru-RU" altLang="ru-RU" sz="1800" dirty="0"/>
              <a:t>, т.е. </a:t>
            </a:r>
            <a:r>
              <a:rPr lang="ru-RU" altLang="ru-RU" sz="1800" dirty="0" err="1"/>
              <a:t>мироцелостной</a:t>
            </a:r>
            <a:r>
              <a:rPr lang="ru-RU" altLang="ru-RU" sz="1800" dirty="0"/>
              <a:t> экономической системы с наличием наряду с национальными государствами новых субъектов, таких как </a:t>
            </a:r>
          </a:p>
          <a:p>
            <a:pPr eaLnBrk="1" hangingPunct="1">
              <a:lnSpc>
                <a:spcPct val="80000"/>
              </a:lnSpc>
            </a:pPr>
            <a:r>
              <a:rPr lang="ru-RU" altLang="ru-RU" sz="2000" b="1" dirty="0"/>
              <a:t> </a:t>
            </a:r>
            <a:r>
              <a:rPr lang="ru-RU" altLang="ru-RU" sz="2000" b="1" dirty="0">
                <a:solidFill>
                  <a:srgbClr val="0070C0"/>
                </a:solidFill>
              </a:rPr>
              <a:t>транснациональные корпорации </a:t>
            </a:r>
            <a:r>
              <a:rPr lang="ru-RU" altLang="ru-RU" sz="2000" b="1" dirty="0"/>
              <a:t>(ТНК), </a:t>
            </a:r>
          </a:p>
          <a:p>
            <a:pPr eaLnBrk="1" hangingPunct="1">
              <a:lnSpc>
                <a:spcPct val="80000"/>
              </a:lnSpc>
            </a:pPr>
            <a:r>
              <a:rPr lang="ru-RU" altLang="ru-RU" sz="2000" b="1" dirty="0">
                <a:solidFill>
                  <a:srgbClr val="0070C0"/>
                </a:solidFill>
              </a:rPr>
              <a:t>международные (межнациональные) компании (МНК), </a:t>
            </a:r>
          </a:p>
          <a:p>
            <a:pPr eaLnBrk="1" hangingPunct="1">
              <a:lnSpc>
                <a:spcPct val="80000"/>
              </a:lnSpc>
            </a:pPr>
            <a:r>
              <a:rPr lang="ru-RU" altLang="ru-RU" sz="2000" b="1" dirty="0">
                <a:solidFill>
                  <a:srgbClr val="0070C0"/>
                </a:solidFill>
              </a:rPr>
              <a:t>их альянсы, </a:t>
            </a:r>
          </a:p>
          <a:p>
            <a:pPr eaLnBrk="1" hangingPunct="1">
              <a:lnSpc>
                <a:spcPct val="80000"/>
              </a:lnSpc>
            </a:pPr>
            <a:r>
              <a:rPr lang="ru-RU" altLang="ru-RU" sz="2000" b="1" dirty="0">
                <a:solidFill>
                  <a:srgbClr val="0070C0"/>
                </a:solidFill>
              </a:rPr>
              <a:t>банки</a:t>
            </a:r>
          </a:p>
          <a:p>
            <a:pPr eaLnBrk="1" hangingPunct="1">
              <a:lnSpc>
                <a:spcPct val="80000"/>
              </a:lnSpc>
            </a:pPr>
            <a:r>
              <a:rPr lang="ru-RU" altLang="ru-RU" sz="2000" b="1" dirty="0">
                <a:solidFill>
                  <a:srgbClr val="0070C0"/>
                </a:solidFill>
              </a:rPr>
              <a:t>страховые компании,</a:t>
            </a:r>
          </a:p>
          <a:p>
            <a:pPr eaLnBrk="1" hangingPunct="1">
              <a:lnSpc>
                <a:spcPct val="80000"/>
              </a:lnSpc>
            </a:pPr>
            <a:r>
              <a:rPr lang="ru-RU" altLang="ru-RU" sz="2000" b="1" dirty="0">
                <a:solidFill>
                  <a:srgbClr val="0070C0"/>
                </a:solidFill>
              </a:rPr>
              <a:t>пенсионные фонды,</a:t>
            </a:r>
          </a:p>
          <a:p>
            <a:pPr eaLnBrk="1" hangingPunct="1">
              <a:lnSpc>
                <a:spcPct val="80000"/>
              </a:lnSpc>
            </a:pPr>
            <a:r>
              <a:rPr lang="ru-RU" altLang="ru-RU" sz="2000" b="1" dirty="0">
                <a:solidFill>
                  <a:srgbClr val="0070C0"/>
                </a:solidFill>
              </a:rPr>
              <a:t>инвестиционные фонды</a:t>
            </a:r>
          </a:p>
          <a:p>
            <a:pPr eaLnBrk="1" hangingPunct="1">
              <a:lnSpc>
                <a:spcPct val="80000"/>
              </a:lnSpc>
            </a:pPr>
            <a:r>
              <a:rPr lang="ru-RU" altLang="ru-RU" sz="2000" b="1" dirty="0">
                <a:solidFill>
                  <a:srgbClr val="0070C0"/>
                </a:solidFill>
              </a:rPr>
              <a:t>региональные группировки, </a:t>
            </a:r>
          </a:p>
          <a:p>
            <a:pPr eaLnBrk="1" hangingPunct="1">
              <a:lnSpc>
                <a:spcPct val="80000"/>
              </a:lnSpc>
            </a:pPr>
            <a:r>
              <a:rPr lang="ru-RU" altLang="ru-RU" sz="2000" b="1" dirty="0">
                <a:solidFill>
                  <a:srgbClr val="0070C0"/>
                </a:solidFill>
              </a:rPr>
              <a:t>международные организации и </a:t>
            </a:r>
          </a:p>
          <a:p>
            <a:pPr eaLnBrk="1" hangingPunct="1">
              <a:lnSpc>
                <a:spcPct val="80000"/>
              </a:lnSpc>
            </a:pPr>
            <a:r>
              <a:rPr lang="ru-RU" altLang="ru-RU" sz="2000" b="1" dirty="0">
                <a:solidFill>
                  <a:srgbClr val="0070C0"/>
                </a:solidFill>
              </a:rPr>
              <a:t>соответственно отношения между ними. </a:t>
            </a:r>
          </a:p>
        </p:txBody>
      </p:sp>
    </p:spTree>
    <p:extLst>
      <p:ext uri="{BB962C8B-B14F-4D97-AF65-F5344CB8AC3E}">
        <p14:creationId xmlns:p14="http://schemas.microsoft.com/office/powerpoint/2010/main" val="2172385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7896"/>
                                        </p:tgtEl>
                                        <p:attrNameLst>
                                          <p:attrName>style.visibility</p:attrName>
                                        </p:attrNameLst>
                                      </p:cBhvr>
                                      <p:to>
                                        <p:strVal val="visible"/>
                                      </p:to>
                                    </p:set>
                                    <p:anim calcmode="lin" valueType="num">
                                      <p:cBhvr>
                                        <p:cTn id="7" dur="500" fill="hold"/>
                                        <p:tgtEl>
                                          <p:spTgt spid="37896"/>
                                        </p:tgtEl>
                                        <p:attrNameLst>
                                          <p:attrName>ppt_w</p:attrName>
                                        </p:attrNameLst>
                                      </p:cBhvr>
                                      <p:tavLst>
                                        <p:tav tm="0">
                                          <p:val>
                                            <p:fltVal val="0"/>
                                          </p:val>
                                        </p:tav>
                                        <p:tav tm="100000">
                                          <p:val>
                                            <p:strVal val="#ppt_w"/>
                                          </p:val>
                                        </p:tav>
                                      </p:tavLst>
                                    </p:anim>
                                    <p:anim calcmode="lin" valueType="num">
                                      <p:cBhvr>
                                        <p:cTn id="8" dur="500" fill="hold"/>
                                        <p:tgtEl>
                                          <p:spTgt spid="37896"/>
                                        </p:tgtEl>
                                        <p:attrNameLst>
                                          <p:attrName>ppt_h</p:attrName>
                                        </p:attrNameLst>
                                      </p:cBhvr>
                                      <p:tavLst>
                                        <p:tav tm="0">
                                          <p:val>
                                            <p:fltVal val="0"/>
                                          </p:val>
                                        </p:tav>
                                        <p:tav tm="100000">
                                          <p:val>
                                            <p:strVal val="#ppt_h"/>
                                          </p:val>
                                        </p:tav>
                                      </p:tavLst>
                                    </p:anim>
                                    <p:animEffect transition="in" filter="fade">
                                      <p:cBhvr>
                                        <p:cTn id="9" dur="500"/>
                                        <p:tgtEl>
                                          <p:spTgt spid="3789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7897">
                                            <p:txEl>
                                              <p:pRg st="0" end="0"/>
                                            </p:txEl>
                                          </p:spTgt>
                                        </p:tgtEl>
                                        <p:attrNameLst>
                                          <p:attrName>style.visibility</p:attrName>
                                        </p:attrNameLst>
                                      </p:cBhvr>
                                      <p:to>
                                        <p:strVal val="visible"/>
                                      </p:to>
                                    </p:set>
                                    <p:animEffect transition="in" filter="fade">
                                      <p:cBhvr>
                                        <p:cTn id="14" dur="1000">
                                          <p:stCondLst>
                                            <p:cond delay="0"/>
                                          </p:stCondLst>
                                        </p:cTn>
                                        <p:tgtEl>
                                          <p:spTgt spid="37897">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7897">
                                            <p:txEl>
                                              <p:pRg st="1" end="1"/>
                                            </p:txEl>
                                          </p:spTgt>
                                        </p:tgtEl>
                                        <p:attrNameLst>
                                          <p:attrName>style.visibility</p:attrName>
                                        </p:attrNameLst>
                                      </p:cBhvr>
                                      <p:to>
                                        <p:strVal val="visible"/>
                                      </p:to>
                                    </p:set>
                                    <p:animEffect transition="in" filter="fade">
                                      <p:cBhvr>
                                        <p:cTn id="19" dur="1000">
                                          <p:stCondLst>
                                            <p:cond delay="0"/>
                                          </p:stCondLst>
                                        </p:cTn>
                                        <p:tgtEl>
                                          <p:spTgt spid="37897">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7897">
                                            <p:txEl>
                                              <p:pRg st="2" end="2"/>
                                            </p:txEl>
                                          </p:spTgt>
                                        </p:tgtEl>
                                        <p:attrNameLst>
                                          <p:attrName>style.visibility</p:attrName>
                                        </p:attrNameLst>
                                      </p:cBhvr>
                                      <p:to>
                                        <p:strVal val="visible"/>
                                      </p:to>
                                    </p:set>
                                    <p:animEffect transition="in" filter="fade">
                                      <p:cBhvr>
                                        <p:cTn id="24" dur="1000">
                                          <p:stCondLst>
                                            <p:cond delay="0"/>
                                          </p:stCondLst>
                                        </p:cTn>
                                        <p:tgtEl>
                                          <p:spTgt spid="37897">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897">
                                            <p:txEl>
                                              <p:pRg st="3" end="3"/>
                                            </p:txEl>
                                          </p:spTgt>
                                        </p:tgtEl>
                                        <p:attrNameLst>
                                          <p:attrName>style.visibility</p:attrName>
                                        </p:attrNameLst>
                                      </p:cBhvr>
                                      <p:to>
                                        <p:strVal val="visible"/>
                                      </p:to>
                                    </p:set>
                                    <p:animEffect transition="in" filter="fade">
                                      <p:cBhvr>
                                        <p:cTn id="29" dur="1000">
                                          <p:stCondLst>
                                            <p:cond delay="0"/>
                                          </p:stCondLst>
                                        </p:cTn>
                                        <p:tgtEl>
                                          <p:spTgt spid="37897">
                                            <p:txEl>
                                              <p:pRg st="3" end="3"/>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7897">
                                            <p:txEl>
                                              <p:pRg st="4" end="4"/>
                                            </p:txEl>
                                          </p:spTgt>
                                        </p:tgtEl>
                                        <p:attrNameLst>
                                          <p:attrName>style.visibility</p:attrName>
                                        </p:attrNameLst>
                                      </p:cBhvr>
                                      <p:to>
                                        <p:strVal val="visible"/>
                                      </p:to>
                                    </p:set>
                                    <p:animEffect transition="in" filter="fade">
                                      <p:cBhvr>
                                        <p:cTn id="34" dur="1000">
                                          <p:stCondLst>
                                            <p:cond delay="0"/>
                                          </p:stCondLst>
                                        </p:cTn>
                                        <p:tgtEl>
                                          <p:spTgt spid="37897">
                                            <p:txEl>
                                              <p:pRg st="4" end="4"/>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897">
                                            <p:txEl>
                                              <p:pRg st="5" end="5"/>
                                            </p:txEl>
                                          </p:spTgt>
                                        </p:tgtEl>
                                        <p:attrNameLst>
                                          <p:attrName>style.visibility</p:attrName>
                                        </p:attrNameLst>
                                      </p:cBhvr>
                                      <p:to>
                                        <p:strVal val="visible"/>
                                      </p:to>
                                    </p:set>
                                    <p:animEffect transition="in" filter="fade">
                                      <p:cBhvr>
                                        <p:cTn id="39" dur="1000">
                                          <p:stCondLst>
                                            <p:cond delay="0"/>
                                          </p:stCondLst>
                                        </p:cTn>
                                        <p:tgtEl>
                                          <p:spTgt spid="37897">
                                            <p:txEl>
                                              <p:pRg st="5" end="5"/>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897">
                                            <p:txEl>
                                              <p:pRg st="6" end="6"/>
                                            </p:txEl>
                                          </p:spTgt>
                                        </p:tgtEl>
                                        <p:attrNameLst>
                                          <p:attrName>style.visibility</p:attrName>
                                        </p:attrNameLst>
                                      </p:cBhvr>
                                      <p:to>
                                        <p:strVal val="visible"/>
                                      </p:to>
                                    </p:set>
                                    <p:animEffect transition="in" filter="fade">
                                      <p:cBhvr>
                                        <p:cTn id="44" dur="1000">
                                          <p:stCondLst>
                                            <p:cond delay="0"/>
                                          </p:stCondLst>
                                        </p:cTn>
                                        <p:tgtEl>
                                          <p:spTgt spid="37897">
                                            <p:txEl>
                                              <p:pRg st="6" end="6"/>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7897">
                                            <p:txEl>
                                              <p:pRg st="7" end="7"/>
                                            </p:txEl>
                                          </p:spTgt>
                                        </p:tgtEl>
                                        <p:attrNameLst>
                                          <p:attrName>style.visibility</p:attrName>
                                        </p:attrNameLst>
                                      </p:cBhvr>
                                      <p:to>
                                        <p:strVal val="visible"/>
                                      </p:to>
                                    </p:set>
                                    <p:animEffect transition="in" filter="fade">
                                      <p:cBhvr>
                                        <p:cTn id="49" dur="1000">
                                          <p:stCondLst>
                                            <p:cond delay="0"/>
                                          </p:stCondLst>
                                        </p:cTn>
                                        <p:tgtEl>
                                          <p:spTgt spid="37897">
                                            <p:txEl>
                                              <p:pRg st="7" end="7"/>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7897">
                                            <p:txEl>
                                              <p:pRg st="8" end="8"/>
                                            </p:txEl>
                                          </p:spTgt>
                                        </p:tgtEl>
                                        <p:attrNameLst>
                                          <p:attrName>style.visibility</p:attrName>
                                        </p:attrNameLst>
                                      </p:cBhvr>
                                      <p:to>
                                        <p:strVal val="visible"/>
                                      </p:to>
                                    </p:set>
                                    <p:animEffect transition="in" filter="fade">
                                      <p:cBhvr>
                                        <p:cTn id="54" dur="1000">
                                          <p:stCondLst>
                                            <p:cond delay="0"/>
                                          </p:stCondLst>
                                        </p:cTn>
                                        <p:tgtEl>
                                          <p:spTgt spid="37897">
                                            <p:txEl>
                                              <p:pRg st="8" end="8"/>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897">
                                            <p:txEl>
                                              <p:pRg st="9" end="9"/>
                                            </p:txEl>
                                          </p:spTgt>
                                        </p:tgtEl>
                                        <p:attrNameLst>
                                          <p:attrName>style.visibility</p:attrName>
                                        </p:attrNameLst>
                                      </p:cBhvr>
                                      <p:to>
                                        <p:strVal val="visible"/>
                                      </p:to>
                                    </p:set>
                                    <p:animEffect transition="in" filter="fade">
                                      <p:cBhvr>
                                        <p:cTn id="59" dur="1000">
                                          <p:stCondLst>
                                            <p:cond delay="0"/>
                                          </p:stCondLst>
                                        </p:cTn>
                                        <p:tgtEl>
                                          <p:spTgt spid="37897">
                                            <p:txEl>
                                              <p:pRg st="9" end="9"/>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897">
                                            <p:txEl>
                                              <p:pRg st="10" end="10"/>
                                            </p:txEl>
                                          </p:spTgt>
                                        </p:tgtEl>
                                        <p:attrNameLst>
                                          <p:attrName>style.visibility</p:attrName>
                                        </p:attrNameLst>
                                      </p:cBhvr>
                                      <p:to>
                                        <p:strVal val="visible"/>
                                      </p:to>
                                    </p:set>
                                    <p:animEffect transition="in" filter="fade">
                                      <p:cBhvr>
                                        <p:cTn id="64" dur="1000">
                                          <p:stCondLst>
                                            <p:cond delay="0"/>
                                          </p:stCondLst>
                                        </p:cTn>
                                        <p:tgtEl>
                                          <p:spTgt spid="3789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p:bldP spid="3789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27381" y="-171400"/>
            <a:ext cx="10972800" cy="1143000"/>
          </a:xfrm>
        </p:spPr>
        <p:txBody>
          <a:bodyPr>
            <a:normAutofit fontScale="90000"/>
          </a:bodyPr>
          <a:lstStyle/>
          <a:p>
            <a:br>
              <a:rPr lang="en-US" sz="3600" b="1" dirty="0"/>
            </a:br>
            <a:br>
              <a:rPr lang="en-US" sz="3600" b="1" dirty="0"/>
            </a:br>
            <a:r>
              <a:rPr lang="en-US" sz="3600" b="1" dirty="0"/>
              <a:t>Second wave of globalization: 1945-1980</a:t>
            </a:r>
            <a:br>
              <a:rPr lang="ru-RU" sz="3600" dirty="0"/>
            </a:br>
            <a:br>
              <a:rPr lang="ru-RU" dirty="0"/>
            </a:br>
            <a:endParaRPr lang="ru-RU" dirty="0"/>
          </a:p>
        </p:txBody>
      </p:sp>
      <p:sp>
        <p:nvSpPr>
          <p:cNvPr id="3" name="Содержимое 2"/>
          <p:cNvSpPr>
            <a:spLocks noGrp="1"/>
          </p:cNvSpPr>
          <p:nvPr>
            <p:ph idx="1"/>
          </p:nvPr>
        </p:nvSpPr>
        <p:spPr>
          <a:xfrm>
            <a:off x="609600" y="980729"/>
            <a:ext cx="10972800" cy="5145435"/>
          </a:xfrm>
        </p:spPr>
        <p:txBody>
          <a:bodyPr>
            <a:noAutofit/>
          </a:bodyPr>
          <a:lstStyle/>
          <a:p>
            <a:pPr marL="514350" indent="-514350">
              <a:lnSpc>
                <a:spcPts val="2400"/>
              </a:lnSpc>
              <a:spcBef>
                <a:spcPts val="0"/>
              </a:spcBef>
              <a:buFont typeface="+mj-lt"/>
              <a:buAutoNum type="arabicPeriod"/>
            </a:pPr>
            <a:r>
              <a:rPr lang="en-US" sz="2400" dirty="0"/>
              <a:t>Transport costs continued to fall</a:t>
            </a:r>
            <a:endParaRPr lang="ru-RU" sz="2400" dirty="0"/>
          </a:p>
          <a:p>
            <a:pPr marL="514350" indent="-514350">
              <a:lnSpc>
                <a:spcPts val="2400"/>
              </a:lnSpc>
              <a:spcBef>
                <a:spcPts val="0"/>
              </a:spcBef>
              <a:buFont typeface="+mj-lt"/>
              <a:buAutoNum type="arabicPeriod"/>
            </a:pPr>
            <a:endParaRPr lang="ru-RU" sz="2400" dirty="0"/>
          </a:p>
          <a:p>
            <a:pPr marL="514350" indent="-514350">
              <a:lnSpc>
                <a:spcPts val="2400"/>
              </a:lnSpc>
              <a:spcBef>
                <a:spcPts val="0"/>
              </a:spcBef>
              <a:buFont typeface="+mj-lt"/>
              <a:buAutoNum type="arabicPeriod"/>
            </a:pPr>
            <a:r>
              <a:rPr lang="en-US" sz="2400" dirty="0"/>
              <a:t>Trade liberalization began after WWII</a:t>
            </a:r>
            <a:endParaRPr lang="ru-RU" sz="2400" dirty="0"/>
          </a:p>
          <a:p>
            <a:pPr marL="514350" indent="-514350">
              <a:lnSpc>
                <a:spcPts val="2400"/>
              </a:lnSpc>
              <a:spcBef>
                <a:spcPts val="0"/>
              </a:spcBef>
              <a:buFont typeface="+mj-lt"/>
              <a:buAutoNum type="arabicPeriod"/>
            </a:pPr>
            <a:endParaRPr lang="ru-RU" sz="2400" dirty="0"/>
          </a:p>
          <a:p>
            <a:pPr marL="514350" indent="-514350">
              <a:lnSpc>
                <a:spcPts val="2400"/>
              </a:lnSpc>
              <a:spcBef>
                <a:spcPts val="0"/>
              </a:spcBef>
              <a:buFont typeface="+mj-lt"/>
              <a:buAutoNum type="arabicPeriod"/>
            </a:pPr>
            <a:r>
              <a:rPr lang="en-US" sz="2400" dirty="0"/>
              <a:t>By 1980, trade between developed countries in manufactured goods was free of barriers</a:t>
            </a:r>
            <a:endParaRPr lang="ru-RU" sz="2400" dirty="0"/>
          </a:p>
          <a:p>
            <a:pPr marL="514350" indent="-514350">
              <a:lnSpc>
                <a:spcPts val="2400"/>
              </a:lnSpc>
              <a:spcBef>
                <a:spcPts val="0"/>
              </a:spcBef>
              <a:buFont typeface="+mj-lt"/>
              <a:buAutoNum type="arabicPeriod"/>
            </a:pPr>
            <a:endParaRPr lang="ru-RU" sz="2400" dirty="0"/>
          </a:p>
          <a:p>
            <a:pPr marL="514350" indent="-514350">
              <a:lnSpc>
                <a:spcPts val="2400"/>
              </a:lnSpc>
              <a:spcBef>
                <a:spcPts val="0"/>
              </a:spcBef>
              <a:buFont typeface="+mj-lt"/>
              <a:buAutoNum type="arabicPeriod"/>
            </a:pPr>
            <a:r>
              <a:rPr lang="en-US" sz="2400" dirty="0"/>
              <a:t>Barriers facing developing countries were removed only for those primary commodities that did not compete with agriculture in developed countries</a:t>
            </a:r>
            <a:endParaRPr lang="ru-RU" sz="2400" dirty="0"/>
          </a:p>
          <a:p>
            <a:pPr marL="514350" indent="-514350">
              <a:lnSpc>
                <a:spcPts val="2400"/>
              </a:lnSpc>
              <a:spcBef>
                <a:spcPts val="0"/>
              </a:spcBef>
              <a:buFont typeface="+mj-lt"/>
              <a:buAutoNum type="arabicPeriod"/>
            </a:pPr>
            <a:endParaRPr lang="ru-RU" sz="2400" dirty="0"/>
          </a:p>
          <a:p>
            <a:pPr marL="514350" indent="-514350">
              <a:lnSpc>
                <a:spcPts val="2400"/>
              </a:lnSpc>
              <a:spcBef>
                <a:spcPts val="0"/>
              </a:spcBef>
              <a:buFont typeface="+mj-lt"/>
              <a:buAutoNum type="arabicPeriod"/>
            </a:pPr>
            <a:r>
              <a:rPr lang="en-US" sz="2400" dirty="0"/>
              <a:t>Most developing countries still had trade barriers in place</a:t>
            </a:r>
            <a:endParaRPr lang="ru-RU" sz="2400" dirty="0"/>
          </a:p>
          <a:p>
            <a:pPr marL="514350" indent="-514350">
              <a:lnSpc>
                <a:spcPts val="2400"/>
              </a:lnSpc>
              <a:spcBef>
                <a:spcPts val="0"/>
              </a:spcBef>
              <a:buFont typeface="+mj-lt"/>
              <a:buAutoNum type="arabicPeriod"/>
            </a:pPr>
            <a:endParaRPr lang="ru-RU" sz="2400" dirty="0"/>
          </a:p>
          <a:p>
            <a:pPr marL="514350" indent="-514350">
              <a:lnSpc>
                <a:spcPts val="2400"/>
              </a:lnSpc>
              <a:spcBef>
                <a:spcPts val="0"/>
              </a:spcBef>
              <a:buNone/>
            </a:pPr>
            <a:r>
              <a:rPr lang="en-US" sz="2400" dirty="0"/>
              <a:t>Consequences:</a:t>
            </a:r>
            <a:endParaRPr lang="ru-RU" sz="2400" dirty="0"/>
          </a:p>
          <a:p>
            <a:pPr marL="514350" indent="-514350">
              <a:lnSpc>
                <a:spcPts val="2400"/>
              </a:lnSpc>
              <a:spcBef>
                <a:spcPts val="0"/>
              </a:spcBef>
              <a:buFont typeface="+mj-lt"/>
              <a:buAutoNum type="arabicPeriod"/>
            </a:pPr>
            <a:endParaRPr lang="ru-RU" sz="2400" dirty="0"/>
          </a:p>
          <a:p>
            <a:pPr marL="514350" indent="-514350">
              <a:lnSpc>
                <a:spcPts val="2400"/>
              </a:lnSpc>
              <a:spcBef>
                <a:spcPts val="0"/>
              </a:spcBef>
              <a:buFont typeface="+mj-lt"/>
              <a:buAutoNum type="arabicPeriod"/>
            </a:pPr>
            <a:r>
              <a:rPr lang="en-US" sz="2400" dirty="0"/>
              <a:t>Led to agglomeration economies in manufacturing production in developed countries</a:t>
            </a:r>
            <a:endParaRPr lang="ru-RU" sz="2400" dirty="0"/>
          </a:p>
          <a:p>
            <a:pPr marL="514350" indent="-514350">
              <a:lnSpc>
                <a:spcPts val="2400"/>
              </a:lnSpc>
              <a:spcBef>
                <a:spcPts val="0"/>
              </a:spcBef>
              <a:buFont typeface="+mj-lt"/>
              <a:buAutoNum type="arabicPeriod"/>
            </a:pPr>
            <a:endParaRPr lang="ru-RU" sz="2400" dirty="0"/>
          </a:p>
          <a:p>
            <a:pPr marL="514350" indent="-514350">
              <a:lnSpc>
                <a:spcPts val="2400"/>
              </a:lnSpc>
              <a:spcBef>
                <a:spcPts val="0"/>
              </a:spcBef>
              <a:buFont typeface="+mj-lt"/>
              <a:buAutoNum type="arabicPeriod"/>
            </a:pPr>
            <a:r>
              <a:rPr lang="en-US" sz="2400" dirty="0"/>
              <a:t>Redistribution of manufacturing within developed countries to lower wage areas</a:t>
            </a:r>
            <a:endParaRPr lang="ru-RU" sz="2400" dirty="0"/>
          </a:p>
          <a:p>
            <a:pPr marL="514350" indent="-514350">
              <a:lnSpc>
                <a:spcPts val="2400"/>
              </a:lnSpc>
              <a:spcBef>
                <a:spcPts val="0"/>
              </a:spcBef>
              <a:buNone/>
            </a:pPr>
            <a:r>
              <a:rPr lang="en-US" sz="2400" dirty="0"/>
              <a:t> </a:t>
            </a:r>
            <a:endParaRPr lang="ru-RU" sz="2400" dirty="0"/>
          </a:p>
          <a:p>
            <a:pPr marL="514350" indent="-514350">
              <a:buFont typeface="+mj-lt"/>
              <a:buAutoNum type="arabicPeriod"/>
            </a:pPr>
            <a:endParaRPr lang="ru-RU" sz="1600" dirty="0"/>
          </a:p>
        </p:txBody>
      </p:sp>
    </p:spTree>
    <p:extLst>
      <p:ext uri="{BB962C8B-B14F-4D97-AF65-F5344CB8AC3E}">
        <p14:creationId xmlns:p14="http://schemas.microsoft.com/office/powerpoint/2010/main" val="1773796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b="1" dirty="0"/>
              <a:t>Third wave of globalization, 1980-present</a:t>
            </a:r>
            <a:br>
              <a:rPr lang="ru-RU" dirty="0"/>
            </a:br>
            <a:endParaRPr lang="ru-RU" dirty="0"/>
          </a:p>
        </p:txBody>
      </p:sp>
      <p:sp>
        <p:nvSpPr>
          <p:cNvPr id="3" name="Содержимое 2"/>
          <p:cNvSpPr>
            <a:spLocks noGrp="1"/>
          </p:cNvSpPr>
          <p:nvPr>
            <p:ph idx="1"/>
          </p:nvPr>
        </p:nvSpPr>
        <p:spPr/>
        <p:txBody>
          <a:bodyPr>
            <a:normAutofit fontScale="55000" lnSpcReduction="20000"/>
          </a:bodyPr>
          <a:lstStyle/>
          <a:p>
            <a:pPr>
              <a:buNone/>
            </a:pPr>
            <a:endParaRPr lang="ru-RU" dirty="0"/>
          </a:p>
          <a:p>
            <a:r>
              <a:rPr lang="en-US" dirty="0"/>
              <a:t>Many developing countries broke into the global markets for the first time (include China, Bangladesh, Sri Lanka, India, Turkey, Morocco, Indonesia, Philippines, Mexico)</a:t>
            </a:r>
            <a:endParaRPr lang="ru-RU" dirty="0"/>
          </a:p>
          <a:p>
            <a:r>
              <a:rPr lang="en-US" dirty="0"/>
              <a:t>Between 1980 and 1988, share of total exports of developing countries of  </a:t>
            </a:r>
            <a:r>
              <a:rPr lang="en-US" b="1" dirty="0"/>
              <a:t>Manufactured goods </a:t>
            </a:r>
            <a:r>
              <a:rPr lang="en-US" dirty="0"/>
              <a:t>increased from 25% to 80%.</a:t>
            </a:r>
            <a:endParaRPr lang="ru-RU" dirty="0"/>
          </a:p>
          <a:p>
            <a:pPr>
              <a:buNone/>
            </a:pPr>
            <a:endParaRPr lang="ru-RU" dirty="0"/>
          </a:p>
          <a:p>
            <a:r>
              <a:rPr lang="en-US" dirty="0"/>
              <a:t>During 1980, share of total exports of developing countries of  </a:t>
            </a:r>
            <a:r>
              <a:rPr lang="en-US" b="1" dirty="0"/>
              <a:t>services i</a:t>
            </a:r>
            <a:r>
              <a:rPr lang="en-US" dirty="0"/>
              <a:t>ncreased rom 9% to 17%</a:t>
            </a:r>
            <a:endParaRPr lang="ru-RU" dirty="0"/>
          </a:p>
          <a:p>
            <a:pPr>
              <a:buNone/>
            </a:pPr>
            <a:endParaRPr lang="ru-RU" dirty="0"/>
          </a:p>
          <a:p>
            <a:r>
              <a:rPr lang="en-US" dirty="0"/>
              <a:t>Why?</a:t>
            </a:r>
            <a:endParaRPr lang="ru-RU" dirty="0"/>
          </a:p>
          <a:p>
            <a:pPr>
              <a:buNone/>
            </a:pPr>
            <a:endParaRPr lang="ru-RU" dirty="0"/>
          </a:p>
          <a:p>
            <a:r>
              <a:rPr lang="en-US" dirty="0"/>
              <a:t>Changes in economic policies</a:t>
            </a:r>
            <a:endParaRPr lang="ru-RU" dirty="0"/>
          </a:p>
          <a:p>
            <a:pPr>
              <a:buNone/>
            </a:pPr>
            <a:endParaRPr lang="ru-RU" dirty="0"/>
          </a:p>
          <a:p>
            <a:r>
              <a:rPr lang="en-US" dirty="0"/>
              <a:t>Many developing countries undertook major  trade  liberalization reforms and reduced barriers to foreign investment</a:t>
            </a:r>
            <a:endParaRPr lang="ru-RU" dirty="0"/>
          </a:p>
          <a:p>
            <a:pPr>
              <a:buNone/>
            </a:pPr>
            <a:endParaRPr lang="ru-RU" dirty="0"/>
          </a:p>
          <a:p>
            <a:r>
              <a:rPr lang="en-US" dirty="0"/>
              <a:t>Continued progress in declining transport costs(containerization, airfreight) and new information technologies (digital information is costless to ship)</a:t>
            </a:r>
            <a:endParaRPr lang="ru-RU" dirty="0"/>
          </a:p>
          <a:p>
            <a:endParaRPr lang="ru-RU" dirty="0"/>
          </a:p>
        </p:txBody>
      </p:sp>
    </p:spTree>
    <p:extLst>
      <p:ext uri="{BB962C8B-B14F-4D97-AF65-F5344CB8AC3E}">
        <p14:creationId xmlns:p14="http://schemas.microsoft.com/office/powerpoint/2010/main" val="2329643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2"/>
          <p:cNvSpPr>
            <a:spLocks noGrp="1" noChangeArrowheads="1"/>
          </p:cNvSpPr>
          <p:nvPr>
            <p:ph type="title" idx="4294967295"/>
          </p:nvPr>
        </p:nvSpPr>
        <p:spPr>
          <a:xfrm>
            <a:off x="2590800" y="-152400"/>
            <a:ext cx="7793038" cy="1462088"/>
          </a:xfrm>
        </p:spPr>
        <p:txBody>
          <a:bodyPr/>
          <a:lstStyle/>
          <a:p>
            <a:pPr eaLnBrk="1" hangingPunct="1"/>
            <a:r>
              <a:rPr lang="ru-RU" sz="3600" b="1">
                <a:solidFill>
                  <a:srgbClr val="000000"/>
                </a:solidFill>
              </a:rPr>
              <a:t>Глобализация</a:t>
            </a:r>
            <a:r>
              <a:rPr lang="en-US" sz="3600" b="1">
                <a:solidFill>
                  <a:srgbClr val="000000"/>
                </a:solidFill>
              </a:rPr>
              <a:t> - </a:t>
            </a:r>
            <a:r>
              <a:rPr lang="ru-RU" sz="3600" b="1">
                <a:solidFill>
                  <a:srgbClr val="000000"/>
                </a:solidFill>
              </a:rPr>
              <a:t>Геоэкономика</a:t>
            </a:r>
          </a:p>
        </p:txBody>
      </p:sp>
      <p:sp>
        <p:nvSpPr>
          <p:cNvPr id="36869" name="AutoShape 5"/>
          <p:cNvSpPr>
            <a:spLocks noChangeArrowheads="1"/>
          </p:cNvSpPr>
          <p:nvPr/>
        </p:nvSpPr>
        <p:spPr bwMode="auto">
          <a:xfrm>
            <a:off x="1828800" y="2133600"/>
            <a:ext cx="2736850" cy="1727200"/>
          </a:xfrm>
          <a:prstGeom prst="flowChartProcess">
            <a:avLst/>
          </a:prstGeom>
          <a:solidFill>
            <a:srgbClr val="FFFF00"/>
          </a:solidFill>
          <a:ln w="9525">
            <a:solidFill>
              <a:schemeClr val="tx1"/>
            </a:solidFill>
            <a:miter lim="800000"/>
            <a:headEnd/>
            <a:tailEnd/>
          </a:ln>
        </p:spPr>
        <p:txBody>
          <a:bodyPr wrap="none" anchor="ctr"/>
          <a:lstStyle/>
          <a:p>
            <a:pPr algn="ctr"/>
            <a:r>
              <a:rPr lang="ru-RU" sz="2000" b="1">
                <a:solidFill>
                  <a:srgbClr val="000000"/>
                </a:solidFill>
              </a:rPr>
              <a:t>Процесс</a:t>
            </a:r>
          </a:p>
          <a:p>
            <a:pPr algn="ctr"/>
            <a:r>
              <a:rPr lang="ru-RU" sz="2000" b="1">
                <a:solidFill>
                  <a:srgbClr val="000000"/>
                </a:solidFill>
              </a:rPr>
              <a:t> глобализации</a:t>
            </a:r>
          </a:p>
        </p:txBody>
      </p:sp>
      <p:sp>
        <p:nvSpPr>
          <p:cNvPr id="36870" name="AutoShape 6"/>
          <p:cNvSpPr>
            <a:spLocks noChangeArrowheads="1"/>
          </p:cNvSpPr>
          <p:nvPr/>
        </p:nvSpPr>
        <p:spPr bwMode="auto">
          <a:xfrm>
            <a:off x="4572001" y="2286000"/>
            <a:ext cx="2741613" cy="1657350"/>
          </a:xfrm>
          <a:prstGeom prst="rightArrow">
            <a:avLst>
              <a:gd name="adj1" fmla="val 50000"/>
              <a:gd name="adj2" fmla="val 40207"/>
            </a:avLst>
          </a:prstGeom>
          <a:solidFill>
            <a:srgbClr val="FFFF00"/>
          </a:solidFill>
          <a:ln w="9525">
            <a:solidFill>
              <a:schemeClr val="tx1"/>
            </a:solidFill>
            <a:miter lim="800000"/>
            <a:headEnd/>
            <a:tailEnd/>
          </a:ln>
        </p:spPr>
        <p:txBody>
          <a:bodyPr wrap="none" anchor="ctr"/>
          <a:lstStyle/>
          <a:p>
            <a:endParaRPr lang="ru-RU">
              <a:latin typeface="Times New Roman" pitchFamily="18" charset="0"/>
            </a:endParaRPr>
          </a:p>
        </p:txBody>
      </p:sp>
      <p:sp>
        <p:nvSpPr>
          <p:cNvPr id="1031" name="Text Box 7"/>
          <p:cNvSpPr txBox="1">
            <a:spLocks noChangeArrowheads="1"/>
          </p:cNvSpPr>
          <p:nvPr/>
        </p:nvSpPr>
        <p:spPr bwMode="auto">
          <a:xfrm rot="29573" flipV="1">
            <a:off x="2420938" y="2133601"/>
            <a:ext cx="1873250" cy="366713"/>
          </a:xfrm>
          <a:prstGeom prst="rect">
            <a:avLst/>
          </a:prstGeom>
          <a:noFill/>
          <a:ln w="9525">
            <a:noFill/>
            <a:miter lim="800000"/>
            <a:headEnd/>
            <a:tailEnd/>
          </a:ln>
        </p:spPr>
        <p:txBody>
          <a:bodyPr rot="10800000">
            <a:spAutoFit/>
          </a:bodyPr>
          <a:lstStyle/>
          <a:p>
            <a:pPr>
              <a:spcBef>
                <a:spcPct val="50000"/>
              </a:spcBef>
            </a:pPr>
            <a:endParaRPr lang="ru-RU"/>
          </a:p>
        </p:txBody>
      </p:sp>
      <p:sp>
        <p:nvSpPr>
          <p:cNvPr id="1032" name="Text Box 8"/>
          <p:cNvSpPr txBox="1">
            <a:spLocks noChangeArrowheads="1"/>
          </p:cNvSpPr>
          <p:nvPr/>
        </p:nvSpPr>
        <p:spPr bwMode="auto">
          <a:xfrm flipV="1">
            <a:off x="7967664" y="3076576"/>
            <a:ext cx="2700337" cy="366713"/>
          </a:xfrm>
          <a:prstGeom prst="rect">
            <a:avLst/>
          </a:prstGeom>
          <a:noFill/>
          <a:ln w="9525">
            <a:noFill/>
            <a:miter lim="800000"/>
            <a:headEnd/>
            <a:tailEnd/>
          </a:ln>
        </p:spPr>
        <p:txBody>
          <a:bodyPr rot="10800000">
            <a:spAutoFit/>
          </a:bodyPr>
          <a:lstStyle/>
          <a:p>
            <a:pPr>
              <a:spcBef>
                <a:spcPct val="50000"/>
              </a:spcBef>
            </a:pPr>
            <a:endParaRPr lang="ru-RU"/>
          </a:p>
        </p:txBody>
      </p:sp>
      <p:sp>
        <p:nvSpPr>
          <p:cNvPr id="36873" name="Text Box 9"/>
          <p:cNvSpPr txBox="1">
            <a:spLocks noChangeArrowheads="1"/>
          </p:cNvSpPr>
          <p:nvPr/>
        </p:nvSpPr>
        <p:spPr bwMode="auto">
          <a:xfrm>
            <a:off x="4800601" y="2819400"/>
            <a:ext cx="1655763" cy="641350"/>
          </a:xfrm>
          <a:prstGeom prst="rect">
            <a:avLst/>
          </a:prstGeom>
          <a:noFill/>
          <a:ln w="9525">
            <a:noFill/>
            <a:miter lim="800000"/>
            <a:headEnd/>
            <a:tailEnd/>
          </a:ln>
        </p:spPr>
        <p:txBody>
          <a:bodyPr>
            <a:spAutoFit/>
          </a:bodyPr>
          <a:lstStyle/>
          <a:p>
            <a:pPr>
              <a:spcBef>
                <a:spcPct val="50000"/>
              </a:spcBef>
            </a:pPr>
            <a:r>
              <a:rPr lang="ru-RU" b="1" i="1">
                <a:solidFill>
                  <a:srgbClr val="000000"/>
                </a:solidFill>
              </a:rPr>
              <a:t>Конечная цель</a:t>
            </a:r>
          </a:p>
        </p:txBody>
      </p:sp>
      <p:sp>
        <p:nvSpPr>
          <p:cNvPr id="36874" name="Oval 10"/>
          <p:cNvSpPr>
            <a:spLocks noChangeArrowheads="1"/>
          </p:cNvSpPr>
          <p:nvPr/>
        </p:nvSpPr>
        <p:spPr bwMode="auto">
          <a:xfrm>
            <a:off x="7219666" y="1483056"/>
            <a:ext cx="3124200" cy="2971800"/>
          </a:xfrm>
          <a:prstGeom prst="ellipse">
            <a:avLst/>
          </a:prstGeom>
          <a:solidFill>
            <a:srgbClr val="FFFF00"/>
          </a:solidFill>
          <a:ln w="9525">
            <a:solidFill>
              <a:schemeClr val="tx1"/>
            </a:solidFill>
            <a:round/>
            <a:headEnd/>
            <a:tailEnd/>
          </a:ln>
        </p:spPr>
        <p:txBody>
          <a:bodyPr wrap="none" anchor="ctr"/>
          <a:lstStyle/>
          <a:p>
            <a:pPr algn="ctr"/>
            <a:r>
              <a:rPr lang="ru-RU" b="1" dirty="0">
                <a:solidFill>
                  <a:srgbClr val="000000"/>
                </a:solidFill>
              </a:rPr>
              <a:t>Единая мировая</a:t>
            </a:r>
            <a:r>
              <a:rPr lang="en-US" b="1" dirty="0">
                <a:solidFill>
                  <a:srgbClr val="000000"/>
                </a:solidFill>
              </a:rPr>
              <a:t> c</a:t>
            </a:r>
            <a:r>
              <a:rPr lang="ru-RU" b="1" dirty="0" err="1">
                <a:solidFill>
                  <a:srgbClr val="000000"/>
                </a:solidFill>
              </a:rPr>
              <a:t>етевая</a:t>
            </a:r>
            <a:endParaRPr lang="ru-RU" b="1" dirty="0">
              <a:solidFill>
                <a:srgbClr val="000000"/>
              </a:solidFill>
            </a:endParaRPr>
          </a:p>
          <a:p>
            <a:pPr algn="ctr"/>
            <a:r>
              <a:rPr lang="ru-RU" b="1" dirty="0">
                <a:solidFill>
                  <a:srgbClr val="000000"/>
                </a:solidFill>
              </a:rPr>
              <a:t>экономика - </a:t>
            </a:r>
            <a:r>
              <a:rPr lang="ru-RU" b="1" dirty="0" err="1">
                <a:solidFill>
                  <a:srgbClr val="000000"/>
                </a:solidFill>
              </a:rPr>
              <a:t>геоэкономика</a:t>
            </a:r>
            <a:endParaRPr lang="ru-RU" b="1" dirty="0">
              <a:solidFill>
                <a:srgbClr val="000000"/>
              </a:solidFill>
            </a:endParaRPr>
          </a:p>
        </p:txBody>
      </p:sp>
    </p:spTree>
    <p:extLst>
      <p:ext uri="{BB962C8B-B14F-4D97-AF65-F5344CB8AC3E}">
        <p14:creationId xmlns:p14="http://schemas.microsoft.com/office/powerpoint/2010/main" val="24769237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 calcmode="lin" valueType="num">
                                      <p:cBhvr>
                                        <p:cTn id="7" dur="500" fill="hold"/>
                                        <p:tgtEl>
                                          <p:spTgt spid="36869"/>
                                        </p:tgtEl>
                                        <p:attrNameLst>
                                          <p:attrName>ppt_w</p:attrName>
                                        </p:attrNameLst>
                                      </p:cBhvr>
                                      <p:tavLst>
                                        <p:tav tm="0">
                                          <p:val>
                                            <p:fltVal val="0"/>
                                          </p:val>
                                        </p:tav>
                                        <p:tav tm="100000">
                                          <p:val>
                                            <p:strVal val="#ppt_w"/>
                                          </p:val>
                                        </p:tav>
                                      </p:tavLst>
                                    </p:anim>
                                    <p:anim calcmode="lin" valueType="num">
                                      <p:cBhvr>
                                        <p:cTn id="8" dur="500" fill="hold"/>
                                        <p:tgtEl>
                                          <p:spTgt spid="36869"/>
                                        </p:tgtEl>
                                        <p:attrNameLst>
                                          <p:attrName>ppt_h</p:attrName>
                                        </p:attrNameLst>
                                      </p:cBhvr>
                                      <p:tavLst>
                                        <p:tav tm="0">
                                          <p:val>
                                            <p:fltVal val="0"/>
                                          </p:val>
                                        </p:tav>
                                        <p:tav tm="100000">
                                          <p:val>
                                            <p:strVal val="#ppt_h"/>
                                          </p:val>
                                        </p:tav>
                                      </p:tavLst>
                                    </p:anim>
                                    <p:animEffect transition="in" filter="fade">
                                      <p:cBhvr>
                                        <p:cTn id="9" dur="500"/>
                                        <p:tgtEl>
                                          <p:spTgt spid="3686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6870"/>
                                        </p:tgtEl>
                                        <p:attrNameLst>
                                          <p:attrName>style.visibility</p:attrName>
                                        </p:attrNameLst>
                                      </p:cBhvr>
                                      <p:to>
                                        <p:strVal val="visible"/>
                                      </p:to>
                                    </p:set>
                                    <p:animEffect transition="in" filter="wipe(left)">
                                      <p:cBhvr>
                                        <p:cTn id="14" dur="500"/>
                                        <p:tgtEl>
                                          <p:spTgt spid="3687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6873"/>
                                        </p:tgtEl>
                                        <p:attrNameLst>
                                          <p:attrName>style.visibility</p:attrName>
                                        </p:attrNameLst>
                                      </p:cBhvr>
                                      <p:to>
                                        <p:strVal val="visible"/>
                                      </p:to>
                                    </p:set>
                                    <p:animEffect transition="in" filter="wipe(down)">
                                      <p:cBhvr>
                                        <p:cTn id="17" dur="500"/>
                                        <p:tgtEl>
                                          <p:spTgt spid="368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3" presetClass="entr" presetSubtype="0" fill="hold" grpId="0" nodeType="clickEffect">
                                  <p:stCondLst>
                                    <p:cond delay="0"/>
                                  </p:stCondLst>
                                  <p:childTnLst>
                                    <p:set>
                                      <p:cBhvr>
                                        <p:cTn id="21" dur="1" fill="hold">
                                          <p:stCondLst>
                                            <p:cond delay="0"/>
                                          </p:stCondLst>
                                        </p:cTn>
                                        <p:tgtEl>
                                          <p:spTgt spid="36874"/>
                                        </p:tgtEl>
                                        <p:attrNameLst>
                                          <p:attrName>style.visibility</p:attrName>
                                        </p:attrNameLst>
                                      </p:cBhvr>
                                      <p:to>
                                        <p:strVal val="visible"/>
                                      </p:to>
                                    </p:set>
                                    <p:anim calcmode="lin" valueType="num">
                                      <p:cBhvr>
                                        <p:cTn id="22" dur="500" fill="hold"/>
                                        <p:tgtEl>
                                          <p:spTgt spid="36874"/>
                                        </p:tgtEl>
                                        <p:attrNameLst>
                                          <p:attrName>ppt_w</p:attrName>
                                        </p:attrNameLst>
                                      </p:cBhvr>
                                      <p:tavLst>
                                        <p:tav tm="0">
                                          <p:val>
                                            <p:fltVal val="0"/>
                                          </p:val>
                                        </p:tav>
                                        <p:tav tm="100000">
                                          <p:val>
                                            <p:strVal val="#ppt_w"/>
                                          </p:val>
                                        </p:tav>
                                      </p:tavLst>
                                    </p:anim>
                                    <p:anim calcmode="lin" valueType="num">
                                      <p:cBhvr>
                                        <p:cTn id="23" dur="500" fill="hold"/>
                                        <p:tgtEl>
                                          <p:spTgt spid="36874"/>
                                        </p:tgtEl>
                                        <p:attrNameLst>
                                          <p:attrName>ppt_h</p:attrName>
                                        </p:attrNameLst>
                                      </p:cBhvr>
                                      <p:tavLst>
                                        <p:tav tm="0">
                                          <p:val>
                                            <p:fltVal val="0"/>
                                          </p:val>
                                        </p:tav>
                                        <p:tav tm="100000">
                                          <p:val>
                                            <p:strVal val="#ppt_h"/>
                                          </p:val>
                                        </p:tav>
                                      </p:tavLst>
                                    </p:anim>
                                    <p:animEffect transition="in" filter="fade">
                                      <p:cBhvr>
                                        <p:cTn id="24" dur="500"/>
                                        <p:tgtEl>
                                          <p:spTgt spid="36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nimBg="1"/>
      <p:bldP spid="36870" grpId="0" animBg="1"/>
      <p:bldP spid="36873" grpId="0"/>
      <p:bldP spid="3687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19289" y="404814"/>
            <a:ext cx="7921625" cy="1139825"/>
          </a:xfrm>
        </p:spPr>
        <p:txBody>
          <a:bodyPr/>
          <a:lstStyle/>
          <a:p>
            <a:pPr eaLnBrk="1" hangingPunct="1"/>
            <a:r>
              <a:rPr lang="ru-RU" sz="4200"/>
              <a:t>Направления глобализации</a:t>
            </a:r>
          </a:p>
        </p:txBody>
      </p:sp>
      <p:sp>
        <p:nvSpPr>
          <p:cNvPr id="19459" name="Rectangle 3"/>
          <p:cNvSpPr>
            <a:spLocks noGrp="1" noChangeArrowheads="1"/>
          </p:cNvSpPr>
          <p:nvPr>
            <p:ph type="body" idx="1"/>
          </p:nvPr>
        </p:nvSpPr>
        <p:spPr>
          <a:xfrm>
            <a:off x="2351089" y="2060576"/>
            <a:ext cx="7850187" cy="4797425"/>
          </a:xfrm>
        </p:spPr>
        <p:txBody>
          <a:bodyPr/>
          <a:lstStyle/>
          <a:p>
            <a:pPr marL="609600" indent="-609600">
              <a:lnSpc>
                <a:spcPct val="80000"/>
              </a:lnSpc>
              <a:buNone/>
            </a:pPr>
            <a:r>
              <a:rPr lang="ru-RU" sz="2000">
                <a:solidFill>
                  <a:srgbClr val="FF3300"/>
                </a:solidFill>
              </a:rPr>
              <a:t>Процесс глобализации  мировой экономики идет главным образом по двум направлениям через</a:t>
            </a:r>
            <a:r>
              <a:rPr lang="ru-RU" sz="2000"/>
              <a:t>:</a:t>
            </a:r>
            <a:endParaRPr lang="ru-RU" sz="2000" b="1" i="1"/>
          </a:p>
          <a:p>
            <a:pPr marL="609600" indent="-609600">
              <a:lnSpc>
                <a:spcPct val="80000"/>
              </a:lnSpc>
            </a:pPr>
            <a:r>
              <a:rPr lang="ru-RU" sz="2400" b="1" i="1"/>
              <a:t>транснационализацию:</a:t>
            </a:r>
          </a:p>
          <a:p>
            <a:pPr marL="609600" indent="-609600">
              <a:lnSpc>
                <a:spcPct val="80000"/>
              </a:lnSpc>
              <a:buFont typeface="Wingdings" pitchFamily="2" charset="2"/>
              <a:buAutoNum type="arabicPeriod"/>
            </a:pPr>
            <a:r>
              <a:rPr lang="ru-RU" sz="1800" b="1" i="1"/>
              <a:t>слияния и поглощения (</a:t>
            </a:r>
            <a:r>
              <a:rPr lang="en-US" sz="1800" b="1" i="1"/>
              <a:t>M&amp;A</a:t>
            </a:r>
            <a:r>
              <a:rPr lang="ru-RU" sz="1800" b="1" i="1"/>
              <a:t>);</a:t>
            </a:r>
            <a:endParaRPr lang="en-US" sz="1800" b="1" i="1"/>
          </a:p>
          <a:p>
            <a:pPr marL="609600" indent="-609600">
              <a:lnSpc>
                <a:spcPct val="80000"/>
              </a:lnSpc>
              <a:buFont typeface="Wingdings" pitchFamily="2" charset="2"/>
              <a:buAutoNum type="arabicPeriod"/>
            </a:pPr>
            <a:r>
              <a:rPr lang="ru-RU" sz="1800" b="1" i="1"/>
              <a:t>прямые иностранные инвестиции.</a:t>
            </a:r>
          </a:p>
          <a:p>
            <a:pPr marL="609600" indent="-609600">
              <a:lnSpc>
                <a:spcPct val="80000"/>
              </a:lnSpc>
            </a:pPr>
            <a:r>
              <a:rPr lang="ru-RU" sz="2400" b="1" i="1"/>
              <a:t>регионализацию:</a:t>
            </a:r>
          </a:p>
          <a:p>
            <a:pPr marL="971550" lvl="1" indent="-514350">
              <a:lnSpc>
                <a:spcPct val="80000"/>
              </a:lnSpc>
              <a:buFont typeface="Wingdings" pitchFamily="2" charset="2"/>
              <a:buAutoNum type="arabicPeriod"/>
            </a:pPr>
            <a:r>
              <a:rPr lang="ru-RU" sz="2100" b="1" i="1"/>
              <a:t>региональная экономическая интеграция (группировка);</a:t>
            </a:r>
          </a:p>
          <a:p>
            <a:pPr marL="971550" lvl="1" indent="-514350">
              <a:lnSpc>
                <a:spcPct val="80000"/>
              </a:lnSpc>
              <a:buFont typeface="Wingdings" pitchFamily="2" charset="2"/>
              <a:buAutoNum type="arabicPeriod"/>
            </a:pPr>
            <a:r>
              <a:rPr lang="ru-RU" sz="2100" b="1" i="1"/>
              <a:t>микрорегионализм </a:t>
            </a:r>
            <a:r>
              <a:rPr lang="ru-RU" sz="2000" b="1" i="1"/>
              <a:t>(</a:t>
            </a:r>
            <a:r>
              <a:rPr lang="ru-RU" sz="1600" b="1" i="1"/>
              <a:t>создание особых экономических зон и приграничных регионов</a:t>
            </a:r>
            <a:r>
              <a:rPr lang="ru-RU" sz="2000" b="1" i="1"/>
              <a:t> );</a:t>
            </a:r>
          </a:p>
          <a:p>
            <a:pPr marL="971550" lvl="1" indent="-514350">
              <a:lnSpc>
                <a:spcPct val="80000"/>
              </a:lnSpc>
              <a:buFont typeface="Wingdings" pitchFamily="2" charset="2"/>
              <a:buAutoNum type="arabicPeriod"/>
            </a:pPr>
            <a:r>
              <a:rPr lang="ru-RU" sz="2100" b="1" i="1"/>
              <a:t>двухсторонние соглашения о свободной торговле;</a:t>
            </a:r>
          </a:p>
          <a:p>
            <a:pPr marL="971550" lvl="1" indent="-514350">
              <a:lnSpc>
                <a:spcPct val="80000"/>
              </a:lnSpc>
              <a:buFont typeface="Wingdings" pitchFamily="2" charset="2"/>
              <a:buAutoNum type="arabicPeriod"/>
            </a:pPr>
            <a:r>
              <a:rPr lang="ru-RU" sz="2100" b="1" i="1"/>
              <a:t>кластерно-сетевая регионализация.</a:t>
            </a:r>
          </a:p>
          <a:p>
            <a:pPr marL="609600" indent="-609600">
              <a:lnSpc>
                <a:spcPct val="80000"/>
              </a:lnSpc>
              <a:buNone/>
            </a:pPr>
            <a:r>
              <a:rPr lang="ru-RU" sz="2400" b="1" i="1"/>
              <a:t>      </a:t>
            </a:r>
          </a:p>
        </p:txBody>
      </p:sp>
    </p:spTree>
    <p:extLst>
      <p:ext uri="{BB962C8B-B14F-4D97-AF65-F5344CB8AC3E}">
        <p14:creationId xmlns:p14="http://schemas.microsoft.com/office/powerpoint/2010/main" val="31074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p:cTn id="7" dur="500" fill="hold"/>
                                        <p:tgtEl>
                                          <p:spTgt spid="19458"/>
                                        </p:tgtEl>
                                        <p:attrNameLst>
                                          <p:attrName>ppt_w</p:attrName>
                                        </p:attrNameLst>
                                      </p:cBhvr>
                                      <p:tavLst>
                                        <p:tav tm="0">
                                          <p:val>
                                            <p:fltVal val="0"/>
                                          </p:val>
                                        </p:tav>
                                        <p:tav tm="100000">
                                          <p:val>
                                            <p:strVal val="#ppt_w"/>
                                          </p:val>
                                        </p:tav>
                                      </p:tavLst>
                                    </p:anim>
                                    <p:anim calcmode="lin" valueType="num">
                                      <p:cBhvr>
                                        <p:cTn id="8" dur="500" fill="hold"/>
                                        <p:tgtEl>
                                          <p:spTgt spid="19458"/>
                                        </p:tgtEl>
                                        <p:attrNameLst>
                                          <p:attrName>ppt_h</p:attrName>
                                        </p:attrNameLst>
                                      </p:cBhvr>
                                      <p:tavLst>
                                        <p:tav tm="0">
                                          <p:val>
                                            <p:fltVal val="0"/>
                                          </p:val>
                                        </p:tav>
                                        <p:tav tm="100000">
                                          <p:val>
                                            <p:strVal val="#ppt_h"/>
                                          </p:val>
                                        </p:tav>
                                      </p:tavLst>
                                    </p:anim>
                                    <p:animEffect transition="in" filter="fade">
                                      <p:cBhvr>
                                        <p:cTn id="9" dur="500"/>
                                        <p:tgtEl>
                                          <p:spTgt spid="1945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459">
                                            <p:txEl>
                                              <p:pRg st="0" end="0"/>
                                            </p:txEl>
                                          </p:spTgt>
                                        </p:tgtEl>
                                        <p:attrNameLst>
                                          <p:attrName>style.visibility</p:attrName>
                                        </p:attrNameLst>
                                      </p:cBhvr>
                                      <p:to>
                                        <p:strVal val="visible"/>
                                      </p:to>
                                    </p:set>
                                    <p:animEffect transition="in" filter="fade">
                                      <p:cBhvr>
                                        <p:cTn id="14" dur="1000">
                                          <p:stCondLst>
                                            <p:cond delay="0"/>
                                          </p:stCondLst>
                                        </p:cTn>
                                        <p:tgtEl>
                                          <p:spTgt spid="1945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459">
                                            <p:txEl>
                                              <p:pRg st="1" end="1"/>
                                            </p:txEl>
                                          </p:spTgt>
                                        </p:tgtEl>
                                        <p:attrNameLst>
                                          <p:attrName>style.visibility</p:attrName>
                                        </p:attrNameLst>
                                      </p:cBhvr>
                                      <p:to>
                                        <p:strVal val="visible"/>
                                      </p:to>
                                    </p:set>
                                    <p:animEffect transition="in" filter="fade">
                                      <p:cBhvr>
                                        <p:cTn id="19" dur="1000">
                                          <p:stCondLst>
                                            <p:cond delay="0"/>
                                          </p:stCondLst>
                                        </p:cTn>
                                        <p:tgtEl>
                                          <p:spTgt spid="1945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459">
                                            <p:txEl>
                                              <p:pRg st="2" end="2"/>
                                            </p:txEl>
                                          </p:spTgt>
                                        </p:tgtEl>
                                        <p:attrNameLst>
                                          <p:attrName>style.visibility</p:attrName>
                                        </p:attrNameLst>
                                      </p:cBhvr>
                                      <p:to>
                                        <p:strVal val="visible"/>
                                      </p:to>
                                    </p:set>
                                    <p:animEffect transition="in" filter="fade">
                                      <p:cBhvr>
                                        <p:cTn id="24" dur="1000">
                                          <p:stCondLst>
                                            <p:cond delay="0"/>
                                          </p:stCondLst>
                                        </p:cTn>
                                        <p:tgtEl>
                                          <p:spTgt spid="1945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459">
                                            <p:txEl>
                                              <p:pRg st="3" end="3"/>
                                            </p:txEl>
                                          </p:spTgt>
                                        </p:tgtEl>
                                        <p:attrNameLst>
                                          <p:attrName>style.visibility</p:attrName>
                                        </p:attrNameLst>
                                      </p:cBhvr>
                                      <p:to>
                                        <p:strVal val="visible"/>
                                      </p:to>
                                    </p:set>
                                    <p:animEffect transition="in" filter="fade">
                                      <p:cBhvr>
                                        <p:cTn id="29" dur="1000">
                                          <p:stCondLst>
                                            <p:cond delay="0"/>
                                          </p:stCondLst>
                                        </p:cTn>
                                        <p:tgtEl>
                                          <p:spTgt spid="19459">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459">
                                            <p:txEl>
                                              <p:pRg st="4" end="4"/>
                                            </p:txEl>
                                          </p:spTgt>
                                        </p:tgtEl>
                                        <p:attrNameLst>
                                          <p:attrName>style.visibility</p:attrName>
                                        </p:attrNameLst>
                                      </p:cBhvr>
                                      <p:to>
                                        <p:strVal val="visible"/>
                                      </p:to>
                                    </p:set>
                                    <p:animEffect transition="in" filter="fade">
                                      <p:cBhvr>
                                        <p:cTn id="34" dur="1000">
                                          <p:stCondLst>
                                            <p:cond delay="0"/>
                                          </p:stCondLst>
                                        </p:cTn>
                                        <p:tgtEl>
                                          <p:spTgt spid="19459">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459">
                                            <p:txEl>
                                              <p:pRg st="5" end="5"/>
                                            </p:txEl>
                                          </p:spTgt>
                                        </p:tgtEl>
                                        <p:attrNameLst>
                                          <p:attrName>style.visibility</p:attrName>
                                        </p:attrNameLst>
                                      </p:cBhvr>
                                      <p:to>
                                        <p:strVal val="visible"/>
                                      </p:to>
                                    </p:set>
                                    <p:animEffect transition="in" filter="fade">
                                      <p:cBhvr>
                                        <p:cTn id="37" dur="1000">
                                          <p:stCondLst>
                                            <p:cond delay="0"/>
                                          </p:stCondLst>
                                        </p:cTn>
                                        <p:tgtEl>
                                          <p:spTgt spid="19459">
                                            <p:txEl>
                                              <p:pRg st="5" end="5"/>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459">
                                            <p:txEl>
                                              <p:pRg st="6" end="6"/>
                                            </p:txEl>
                                          </p:spTgt>
                                        </p:tgtEl>
                                        <p:attrNameLst>
                                          <p:attrName>style.visibility</p:attrName>
                                        </p:attrNameLst>
                                      </p:cBhvr>
                                      <p:to>
                                        <p:strVal val="visible"/>
                                      </p:to>
                                    </p:set>
                                    <p:animEffect transition="in" filter="fade">
                                      <p:cBhvr>
                                        <p:cTn id="40" dur="1000">
                                          <p:stCondLst>
                                            <p:cond delay="0"/>
                                          </p:stCondLst>
                                        </p:cTn>
                                        <p:tgtEl>
                                          <p:spTgt spid="19459">
                                            <p:txEl>
                                              <p:pRg st="6" end="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459">
                                            <p:txEl>
                                              <p:pRg st="7" end="7"/>
                                            </p:txEl>
                                          </p:spTgt>
                                        </p:tgtEl>
                                        <p:attrNameLst>
                                          <p:attrName>style.visibility</p:attrName>
                                        </p:attrNameLst>
                                      </p:cBhvr>
                                      <p:to>
                                        <p:strVal val="visible"/>
                                      </p:to>
                                    </p:set>
                                    <p:animEffect transition="in" filter="fade">
                                      <p:cBhvr>
                                        <p:cTn id="43" dur="1000">
                                          <p:stCondLst>
                                            <p:cond delay="0"/>
                                          </p:stCondLst>
                                        </p:cTn>
                                        <p:tgtEl>
                                          <p:spTgt spid="19459">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459">
                                            <p:txEl>
                                              <p:pRg st="8" end="8"/>
                                            </p:txEl>
                                          </p:spTgt>
                                        </p:tgtEl>
                                        <p:attrNameLst>
                                          <p:attrName>style.visibility</p:attrName>
                                        </p:attrNameLst>
                                      </p:cBhvr>
                                      <p:to>
                                        <p:strVal val="visible"/>
                                      </p:to>
                                    </p:set>
                                    <p:animEffect transition="in" filter="fade">
                                      <p:cBhvr>
                                        <p:cTn id="46" dur="1000">
                                          <p:stCondLst>
                                            <p:cond delay="0"/>
                                          </p:stCondLst>
                                        </p:cTn>
                                        <p:tgtEl>
                                          <p:spTgt spid="19459">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459">
                                            <p:txEl>
                                              <p:pRg st="9" end="9"/>
                                            </p:txEl>
                                          </p:spTgt>
                                        </p:tgtEl>
                                        <p:attrNameLst>
                                          <p:attrName>style.visibility</p:attrName>
                                        </p:attrNameLst>
                                      </p:cBhvr>
                                      <p:to>
                                        <p:strVal val="visible"/>
                                      </p:to>
                                    </p:set>
                                    <p:animEffect transition="in" filter="fade">
                                      <p:cBhvr>
                                        <p:cTn id="51" dur="1000">
                                          <p:stCondLst>
                                            <p:cond delay="0"/>
                                          </p:stCondLst>
                                        </p:cTn>
                                        <p:tgtEl>
                                          <p:spTgt spid="194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5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293"/>
          <p:cNvSpPr>
            <a:spLocks noChangeArrowheads="1"/>
          </p:cNvSpPr>
          <p:nvPr/>
        </p:nvSpPr>
        <p:spPr bwMode="auto">
          <a:xfrm>
            <a:off x="1524000" y="0"/>
            <a:ext cx="9144000" cy="6858000"/>
          </a:xfrm>
          <a:prstGeom prst="rect">
            <a:avLst/>
          </a:prstGeom>
          <a:solidFill>
            <a:schemeClr val="accent1"/>
          </a:solidFill>
          <a:ln w="9525">
            <a:noFill/>
            <a:miter lim="800000"/>
            <a:headEnd/>
            <a:tailEnd/>
          </a:ln>
        </p:spPr>
        <p:txBody>
          <a:bodyPr wrap="none" anchor="ctr"/>
          <a:lstStyle/>
          <a:p>
            <a:endParaRPr lang="ru-RU" sz="800">
              <a:latin typeface="Calibri" pitchFamily="34" charset="0"/>
              <a:cs typeface="Arial" charset="0"/>
            </a:endParaRPr>
          </a:p>
        </p:txBody>
      </p:sp>
      <p:sp>
        <p:nvSpPr>
          <p:cNvPr id="9219" name="Freeform 1297"/>
          <p:cNvSpPr>
            <a:spLocks/>
          </p:cNvSpPr>
          <p:nvPr/>
        </p:nvSpPr>
        <p:spPr bwMode="auto">
          <a:xfrm>
            <a:off x="5699125" y="1028701"/>
            <a:ext cx="65088" cy="98425"/>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4"/>
              <a:gd name="T64" fmla="*/ 0 h 126"/>
              <a:gd name="T65" fmla="*/ 84 w 84"/>
              <a:gd name="T66" fmla="*/ 126 h 1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00B050"/>
          </a:solidFill>
          <a:ln w="9525">
            <a:solidFill>
              <a:srgbClr val="FFFF00"/>
            </a:solidFill>
            <a:round/>
            <a:headEnd/>
            <a:tailEnd/>
          </a:ln>
        </p:spPr>
        <p:txBody>
          <a:bodyPr/>
          <a:lstStyle/>
          <a:p>
            <a:endParaRPr lang="ru-RU"/>
          </a:p>
        </p:txBody>
      </p:sp>
      <p:sp>
        <p:nvSpPr>
          <p:cNvPr id="9220" name="Freeform 1298"/>
          <p:cNvSpPr>
            <a:spLocks/>
          </p:cNvSpPr>
          <p:nvPr/>
        </p:nvSpPr>
        <p:spPr bwMode="auto">
          <a:xfrm>
            <a:off x="6645275" y="227013"/>
            <a:ext cx="261938" cy="334962"/>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6"/>
              <a:gd name="T100" fmla="*/ 0 h 427"/>
              <a:gd name="T101" fmla="*/ 336 w 336"/>
              <a:gd name="T102" fmla="*/ 427 h 4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00B050"/>
          </a:solidFill>
          <a:ln w="9525">
            <a:solidFill>
              <a:srgbClr val="FFFF00"/>
            </a:solidFill>
            <a:round/>
            <a:headEnd/>
            <a:tailEnd/>
          </a:ln>
        </p:spPr>
        <p:txBody>
          <a:bodyPr/>
          <a:lstStyle/>
          <a:p>
            <a:endParaRPr lang="ru-RU"/>
          </a:p>
        </p:txBody>
      </p:sp>
      <p:sp>
        <p:nvSpPr>
          <p:cNvPr id="9221" name="Freeform 1299"/>
          <p:cNvSpPr>
            <a:spLocks/>
          </p:cNvSpPr>
          <p:nvPr/>
        </p:nvSpPr>
        <p:spPr bwMode="auto">
          <a:xfrm>
            <a:off x="6489701" y="2193926"/>
            <a:ext cx="100013" cy="207963"/>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265"/>
              <a:gd name="T53" fmla="*/ 126 w 126"/>
              <a:gd name="T54" fmla="*/ 265 h 2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00B050"/>
          </a:solidFill>
          <a:ln w="9525">
            <a:solidFill>
              <a:srgbClr val="FFFF00"/>
            </a:solidFill>
            <a:round/>
            <a:headEnd/>
            <a:tailEnd/>
          </a:ln>
        </p:spPr>
        <p:txBody>
          <a:bodyPr/>
          <a:lstStyle/>
          <a:p>
            <a:endParaRPr lang="ru-RU"/>
          </a:p>
        </p:txBody>
      </p:sp>
      <p:sp>
        <p:nvSpPr>
          <p:cNvPr id="9222" name="Freeform 1300"/>
          <p:cNvSpPr>
            <a:spLocks/>
          </p:cNvSpPr>
          <p:nvPr/>
        </p:nvSpPr>
        <p:spPr bwMode="auto">
          <a:xfrm>
            <a:off x="7035801" y="1878014"/>
            <a:ext cx="34925" cy="4127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 name="T18" fmla="*/ 0 w 42"/>
              <a:gd name="T19" fmla="*/ 0 h 54"/>
              <a:gd name="T20" fmla="*/ 42 w 4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42" h="54">
                <a:moveTo>
                  <a:pt x="6" y="0"/>
                </a:moveTo>
                <a:lnTo>
                  <a:pt x="0" y="24"/>
                </a:lnTo>
                <a:lnTo>
                  <a:pt x="6" y="54"/>
                </a:lnTo>
                <a:lnTo>
                  <a:pt x="30" y="54"/>
                </a:lnTo>
                <a:lnTo>
                  <a:pt x="42" y="30"/>
                </a:lnTo>
                <a:lnTo>
                  <a:pt x="6" y="0"/>
                </a:lnTo>
                <a:close/>
              </a:path>
            </a:pathLst>
          </a:custGeom>
          <a:solidFill>
            <a:srgbClr val="00B050"/>
          </a:solidFill>
          <a:ln w="9525">
            <a:solidFill>
              <a:srgbClr val="FFFF00"/>
            </a:solidFill>
            <a:round/>
            <a:headEnd/>
            <a:tailEnd/>
          </a:ln>
        </p:spPr>
        <p:txBody>
          <a:bodyPr/>
          <a:lstStyle/>
          <a:p>
            <a:endParaRPr lang="ru-RU"/>
          </a:p>
        </p:txBody>
      </p:sp>
      <p:sp>
        <p:nvSpPr>
          <p:cNvPr id="9223" name="Freeform 1301"/>
          <p:cNvSpPr>
            <a:spLocks/>
          </p:cNvSpPr>
          <p:nvPr/>
        </p:nvSpPr>
        <p:spPr bwMode="auto">
          <a:xfrm>
            <a:off x="7470775" y="1708150"/>
            <a:ext cx="31750" cy="33338"/>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 name="T21" fmla="*/ 0 w 42"/>
              <a:gd name="T22" fmla="*/ 0 h 42"/>
              <a:gd name="T23" fmla="*/ 42 w 42"/>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2">
                <a:moveTo>
                  <a:pt x="0" y="30"/>
                </a:moveTo>
                <a:lnTo>
                  <a:pt x="12" y="12"/>
                </a:lnTo>
                <a:lnTo>
                  <a:pt x="30" y="0"/>
                </a:lnTo>
                <a:lnTo>
                  <a:pt x="42" y="12"/>
                </a:lnTo>
                <a:lnTo>
                  <a:pt x="30" y="30"/>
                </a:lnTo>
                <a:lnTo>
                  <a:pt x="12" y="42"/>
                </a:lnTo>
                <a:lnTo>
                  <a:pt x="0" y="30"/>
                </a:lnTo>
                <a:close/>
              </a:path>
            </a:pathLst>
          </a:custGeom>
          <a:solidFill>
            <a:srgbClr val="00B050"/>
          </a:solidFill>
          <a:ln w="9525">
            <a:solidFill>
              <a:srgbClr val="FFFF00"/>
            </a:solidFill>
            <a:round/>
            <a:headEnd/>
            <a:tailEnd/>
          </a:ln>
        </p:spPr>
        <p:txBody>
          <a:bodyPr/>
          <a:lstStyle/>
          <a:p>
            <a:endParaRPr lang="ru-RU"/>
          </a:p>
        </p:txBody>
      </p:sp>
      <p:sp>
        <p:nvSpPr>
          <p:cNvPr id="9224" name="Freeform 1302"/>
          <p:cNvSpPr>
            <a:spLocks/>
          </p:cNvSpPr>
          <p:nvPr/>
        </p:nvSpPr>
        <p:spPr bwMode="auto">
          <a:xfrm>
            <a:off x="7645400" y="1628776"/>
            <a:ext cx="19050" cy="55563"/>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 name="T18" fmla="*/ 0 w 24"/>
              <a:gd name="T19" fmla="*/ 0 h 72"/>
              <a:gd name="T20" fmla="*/ 24 w 24"/>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24" h="72">
                <a:moveTo>
                  <a:pt x="0" y="42"/>
                </a:moveTo>
                <a:lnTo>
                  <a:pt x="0" y="18"/>
                </a:lnTo>
                <a:lnTo>
                  <a:pt x="24" y="0"/>
                </a:lnTo>
                <a:lnTo>
                  <a:pt x="24" y="24"/>
                </a:lnTo>
                <a:lnTo>
                  <a:pt x="6" y="72"/>
                </a:lnTo>
                <a:lnTo>
                  <a:pt x="0" y="42"/>
                </a:lnTo>
                <a:close/>
              </a:path>
            </a:pathLst>
          </a:custGeom>
          <a:solidFill>
            <a:srgbClr val="00B050"/>
          </a:solidFill>
          <a:ln w="9525">
            <a:solidFill>
              <a:srgbClr val="FFFF00"/>
            </a:solidFill>
            <a:round/>
            <a:headEnd/>
            <a:tailEnd/>
          </a:ln>
        </p:spPr>
        <p:txBody>
          <a:bodyPr/>
          <a:lstStyle/>
          <a:p>
            <a:endParaRPr lang="ru-RU"/>
          </a:p>
        </p:txBody>
      </p:sp>
      <p:sp>
        <p:nvSpPr>
          <p:cNvPr id="9225" name="Freeform 1303"/>
          <p:cNvSpPr>
            <a:spLocks/>
          </p:cNvSpPr>
          <p:nvPr/>
        </p:nvSpPr>
        <p:spPr bwMode="auto">
          <a:xfrm>
            <a:off x="7785101" y="1482726"/>
            <a:ext cx="28575" cy="42863"/>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 name="T21" fmla="*/ 0 w 36"/>
              <a:gd name="T22" fmla="*/ 0 h 54"/>
              <a:gd name="T23" fmla="*/ 36 w 36"/>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54">
                <a:moveTo>
                  <a:pt x="0" y="18"/>
                </a:moveTo>
                <a:lnTo>
                  <a:pt x="6" y="36"/>
                </a:lnTo>
                <a:lnTo>
                  <a:pt x="12" y="54"/>
                </a:lnTo>
                <a:lnTo>
                  <a:pt x="30" y="42"/>
                </a:lnTo>
                <a:lnTo>
                  <a:pt x="36" y="18"/>
                </a:lnTo>
                <a:lnTo>
                  <a:pt x="30" y="0"/>
                </a:lnTo>
                <a:lnTo>
                  <a:pt x="0" y="18"/>
                </a:lnTo>
                <a:close/>
              </a:path>
            </a:pathLst>
          </a:custGeom>
          <a:solidFill>
            <a:srgbClr val="00B050"/>
          </a:solidFill>
          <a:ln w="9525">
            <a:solidFill>
              <a:srgbClr val="FFFF00"/>
            </a:solidFill>
            <a:round/>
            <a:headEnd/>
            <a:tailEnd/>
          </a:ln>
        </p:spPr>
        <p:txBody>
          <a:bodyPr/>
          <a:lstStyle/>
          <a:p>
            <a:endParaRPr lang="ru-RU"/>
          </a:p>
        </p:txBody>
      </p:sp>
      <p:sp>
        <p:nvSpPr>
          <p:cNvPr id="9226" name="Freeform 1304"/>
          <p:cNvSpPr>
            <a:spLocks/>
          </p:cNvSpPr>
          <p:nvPr/>
        </p:nvSpPr>
        <p:spPr bwMode="auto">
          <a:xfrm>
            <a:off x="7818438" y="1268414"/>
            <a:ext cx="207962" cy="22383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4"/>
              <a:gd name="T106" fmla="*/ 0 h 289"/>
              <a:gd name="T107" fmla="*/ 264 w 264"/>
              <a:gd name="T108" fmla="*/ 289 h 2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00B050"/>
          </a:solidFill>
          <a:ln w="9525">
            <a:solidFill>
              <a:srgbClr val="FFFF00"/>
            </a:solidFill>
            <a:round/>
            <a:headEnd/>
            <a:tailEnd/>
          </a:ln>
        </p:spPr>
        <p:txBody>
          <a:bodyPr/>
          <a:lstStyle/>
          <a:p>
            <a:endParaRPr lang="ru-RU"/>
          </a:p>
        </p:txBody>
      </p:sp>
      <p:sp>
        <p:nvSpPr>
          <p:cNvPr id="9227" name="Freeform 1305"/>
          <p:cNvSpPr>
            <a:spLocks/>
          </p:cNvSpPr>
          <p:nvPr/>
        </p:nvSpPr>
        <p:spPr bwMode="auto">
          <a:xfrm>
            <a:off x="7964488" y="1060450"/>
            <a:ext cx="38100" cy="184150"/>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8"/>
              <a:gd name="T43" fmla="*/ 0 h 234"/>
              <a:gd name="T44" fmla="*/ 48 w 48"/>
              <a:gd name="T45" fmla="*/ 234 h 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00B050"/>
          </a:solidFill>
          <a:ln w="9525">
            <a:solidFill>
              <a:srgbClr val="FFFF00"/>
            </a:solidFill>
            <a:round/>
            <a:headEnd/>
            <a:tailEnd/>
          </a:ln>
        </p:spPr>
        <p:txBody>
          <a:bodyPr/>
          <a:lstStyle/>
          <a:p>
            <a:endParaRPr lang="ru-RU"/>
          </a:p>
        </p:txBody>
      </p:sp>
      <p:sp>
        <p:nvSpPr>
          <p:cNvPr id="9228" name="Freeform 1306"/>
          <p:cNvSpPr>
            <a:spLocks/>
          </p:cNvSpPr>
          <p:nvPr/>
        </p:nvSpPr>
        <p:spPr bwMode="auto">
          <a:xfrm>
            <a:off x="8337550" y="2673350"/>
            <a:ext cx="107950" cy="122238"/>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157"/>
              <a:gd name="T56" fmla="*/ 138 w 138"/>
              <a:gd name="T57" fmla="*/ 157 h 1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00B050"/>
          </a:solidFill>
          <a:ln w="9525">
            <a:solidFill>
              <a:srgbClr val="FFFF00"/>
            </a:solidFill>
            <a:round/>
            <a:headEnd/>
            <a:tailEnd/>
          </a:ln>
        </p:spPr>
        <p:txBody>
          <a:bodyPr/>
          <a:lstStyle/>
          <a:p>
            <a:endParaRPr lang="ru-RU"/>
          </a:p>
        </p:txBody>
      </p:sp>
      <p:sp>
        <p:nvSpPr>
          <p:cNvPr id="9229" name="Freeform 1307"/>
          <p:cNvSpPr>
            <a:spLocks/>
          </p:cNvSpPr>
          <p:nvPr/>
        </p:nvSpPr>
        <p:spPr bwMode="auto">
          <a:xfrm>
            <a:off x="8431213" y="2562225"/>
            <a:ext cx="74612" cy="1206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156"/>
              <a:gd name="T56" fmla="*/ 96 w 96"/>
              <a:gd name="T57" fmla="*/ 156 h 1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00B050"/>
          </a:solidFill>
          <a:ln w="9525">
            <a:solidFill>
              <a:srgbClr val="FFFF00"/>
            </a:solidFill>
            <a:round/>
            <a:headEnd/>
            <a:tailEnd/>
          </a:ln>
        </p:spPr>
        <p:txBody>
          <a:bodyPr/>
          <a:lstStyle/>
          <a:p>
            <a:endParaRPr lang="ru-RU"/>
          </a:p>
        </p:txBody>
      </p:sp>
      <p:sp>
        <p:nvSpPr>
          <p:cNvPr id="9230" name="Freeform 1308"/>
          <p:cNvSpPr>
            <a:spLocks/>
          </p:cNvSpPr>
          <p:nvPr/>
        </p:nvSpPr>
        <p:spPr bwMode="auto">
          <a:xfrm>
            <a:off x="7540626" y="2185988"/>
            <a:ext cx="593725" cy="450850"/>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7"/>
              <a:gd name="T109" fmla="*/ 0 h 577"/>
              <a:gd name="T110" fmla="*/ 757 w 757"/>
              <a:gd name="T111" fmla="*/ 577 h 5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00B050"/>
          </a:solidFill>
          <a:ln w="9525">
            <a:solidFill>
              <a:srgbClr val="FFFF00"/>
            </a:solidFill>
            <a:round/>
            <a:headEnd/>
            <a:tailEnd/>
          </a:ln>
        </p:spPr>
        <p:txBody>
          <a:bodyPr/>
          <a:lstStyle/>
          <a:p>
            <a:endParaRPr lang="ru-RU"/>
          </a:p>
        </p:txBody>
      </p:sp>
      <p:sp>
        <p:nvSpPr>
          <p:cNvPr id="9231" name="Freeform 1309"/>
          <p:cNvSpPr>
            <a:spLocks/>
          </p:cNvSpPr>
          <p:nvPr/>
        </p:nvSpPr>
        <p:spPr bwMode="auto">
          <a:xfrm>
            <a:off x="8007350" y="2663825"/>
            <a:ext cx="52388" cy="71438"/>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91"/>
              <a:gd name="T29" fmla="*/ 66 w 66"/>
              <a:gd name="T30" fmla="*/ 91 h 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00B050"/>
          </a:solidFill>
          <a:ln w="9525">
            <a:solidFill>
              <a:srgbClr val="FFFF00"/>
            </a:solidFill>
            <a:round/>
            <a:headEnd/>
            <a:tailEnd/>
          </a:ln>
        </p:spPr>
        <p:txBody>
          <a:bodyPr/>
          <a:lstStyle/>
          <a:p>
            <a:endParaRPr lang="ru-RU"/>
          </a:p>
        </p:txBody>
      </p:sp>
      <p:sp>
        <p:nvSpPr>
          <p:cNvPr id="9232" name="Freeform 1310"/>
          <p:cNvSpPr>
            <a:spLocks/>
          </p:cNvSpPr>
          <p:nvPr/>
        </p:nvSpPr>
        <p:spPr bwMode="auto">
          <a:xfrm>
            <a:off x="7286626" y="1938338"/>
            <a:ext cx="144463" cy="158750"/>
          </a:xfrm>
          <a:custGeom>
            <a:avLst/>
            <a:gdLst>
              <a:gd name="T0" fmla="*/ 0 w 31"/>
              <a:gd name="T1" fmla="*/ 0 h 34"/>
              <a:gd name="T2" fmla="*/ 2147483647 w 31"/>
              <a:gd name="T3" fmla="*/ 0 h 34"/>
              <a:gd name="T4" fmla="*/ 2147483647 w 31"/>
              <a:gd name="T5" fmla="*/ 2147483647 h 34"/>
              <a:gd name="T6" fmla="*/ 2147483647 w 31"/>
              <a:gd name="T7" fmla="*/ 2147483647 h 34"/>
              <a:gd name="T8" fmla="*/ 2147483647 w 31"/>
              <a:gd name="T9" fmla="*/ 2147483647 h 34"/>
              <a:gd name="T10" fmla="*/ 2147483647 w 31"/>
              <a:gd name="T11" fmla="*/ 2147483647 h 34"/>
              <a:gd name="T12" fmla="*/ 2147483647 w 31"/>
              <a:gd name="T13" fmla="*/ 2147483647 h 34"/>
              <a:gd name="T14" fmla="*/ 2147483647 w 31"/>
              <a:gd name="T15" fmla="*/ 2147483647 h 34"/>
              <a:gd name="T16" fmla="*/ 2147483647 w 31"/>
              <a:gd name="T17" fmla="*/ 2147483647 h 34"/>
              <a:gd name="T18" fmla="*/ 2147483647 w 31"/>
              <a:gd name="T19" fmla="*/ 2147483647 h 34"/>
              <a:gd name="T20" fmla="*/ 2147483647 w 31"/>
              <a:gd name="T21" fmla="*/ 2147483647 h 34"/>
              <a:gd name="T22" fmla="*/ 2147483647 w 31"/>
              <a:gd name="T23" fmla="*/ 2147483647 h 34"/>
              <a:gd name="T24" fmla="*/ 2147483647 w 31"/>
              <a:gd name="T25" fmla="*/ 2147483647 h 34"/>
              <a:gd name="T26" fmla="*/ 2147483647 w 31"/>
              <a:gd name="T27" fmla="*/ 2147483647 h 34"/>
              <a:gd name="T28" fmla="*/ 2147483647 w 31"/>
              <a:gd name="T29" fmla="*/ 2147483647 h 34"/>
              <a:gd name="T30" fmla="*/ 2147483647 w 31"/>
              <a:gd name="T31" fmla="*/ 2147483647 h 34"/>
              <a:gd name="T32" fmla="*/ 0 w 31"/>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
              <a:gd name="T52" fmla="*/ 0 h 34"/>
              <a:gd name="T53" fmla="*/ 31 w 31"/>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00B050"/>
          </a:solidFill>
          <a:ln w="9525">
            <a:solidFill>
              <a:srgbClr val="FFFF00"/>
            </a:solidFill>
            <a:round/>
            <a:headEnd/>
            <a:tailEnd/>
          </a:ln>
        </p:spPr>
        <p:txBody>
          <a:bodyPr/>
          <a:lstStyle/>
          <a:p>
            <a:endParaRPr lang="ru-RU"/>
          </a:p>
        </p:txBody>
      </p:sp>
      <p:sp>
        <p:nvSpPr>
          <p:cNvPr id="9233" name="Freeform 1311"/>
          <p:cNvSpPr>
            <a:spLocks/>
          </p:cNvSpPr>
          <p:nvPr/>
        </p:nvSpPr>
        <p:spPr bwMode="auto">
          <a:xfrm>
            <a:off x="7485064" y="1909763"/>
            <a:ext cx="136525" cy="158750"/>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4"/>
              <a:gd name="T73" fmla="*/ 0 h 204"/>
              <a:gd name="T74" fmla="*/ 174 w 174"/>
              <a:gd name="T75" fmla="*/ 204 h 20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00B050"/>
          </a:solidFill>
          <a:ln w="9525">
            <a:solidFill>
              <a:srgbClr val="FFFF00"/>
            </a:solidFill>
            <a:round/>
            <a:headEnd/>
            <a:tailEnd/>
          </a:ln>
        </p:spPr>
        <p:txBody>
          <a:bodyPr/>
          <a:lstStyle/>
          <a:p>
            <a:endParaRPr lang="ru-RU"/>
          </a:p>
        </p:txBody>
      </p:sp>
      <p:sp>
        <p:nvSpPr>
          <p:cNvPr id="9234" name="Freeform 1312"/>
          <p:cNvSpPr>
            <a:spLocks/>
          </p:cNvSpPr>
          <p:nvPr/>
        </p:nvSpPr>
        <p:spPr bwMode="auto">
          <a:xfrm>
            <a:off x="7634289" y="1736726"/>
            <a:ext cx="84137" cy="117475"/>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151"/>
              <a:gd name="T47" fmla="*/ 108 w 108"/>
              <a:gd name="T48" fmla="*/ 151 h 1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00B050"/>
          </a:solidFill>
          <a:ln w="9525">
            <a:solidFill>
              <a:srgbClr val="FFFF00"/>
            </a:solidFill>
            <a:round/>
            <a:headEnd/>
            <a:tailEnd/>
          </a:ln>
        </p:spPr>
        <p:txBody>
          <a:bodyPr/>
          <a:lstStyle/>
          <a:p>
            <a:endParaRPr lang="ru-RU"/>
          </a:p>
        </p:txBody>
      </p:sp>
      <p:sp>
        <p:nvSpPr>
          <p:cNvPr id="9235" name="Freeform 1313"/>
          <p:cNvSpPr>
            <a:spLocks/>
          </p:cNvSpPr>
          <p:nvPr/>
        </p:nvSpPr>
        <p:spPr bwMode="auto">
          <a:xfrm>
            <a:off x="7669213" y="1873251"/>
            <a:ext cx="68262" cy="5397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72"/>
              <a:gd name="T32" fmla="*/ 90 w 90"/>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00B050"/>
          </a:solidFill>
          <a:ln w="9525">
            <a:solidFill>
              <a:srgbClr val="FFFF00"/>
            </a:solidFill>
            <a:round/>
            <a:headEnd/>
            <a:tailEnd/>
          </a:ln>
        </p:spPr>
        <p:txBody>
          <a:bodyPr/>
          <a:lstStyle/>
          <a:p>
            <a:endParaRPr lang="ru-RU"/>
          </a:p>
        </p:txBody>
      </p:sp>
      <p:sp>
        <p:nvSpPr>
          <p:cNvPr id="9236" name="Freeform 1314"/>
          <p:cNvSpPr>
            <a:spLocks/>
          </p:cNvSpPr>
          <p:nvPr/>
        </p:nvSpPr>
        <p:spPr bwMode="auto">
          <a:xfrm>
            <a:off x="7621589" y="1993900"/>
            <a:ext cx="84137" cy="103188"/>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32"/>
              <a:gd name="T74" fmla="*/ 108 w 108"/>
              <a:gd name="T75" fmla="*/ 132 h 13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00B050"/>
          </a:solidFill>
          <a:ln w="9525">
            <a:solidFill>
              <a:srgbClr val="FFFF00"/>
            </a:solidFill>
            <a:round/>
            <a:headEnd/>
            <a:tailEnd/>
          </a:ln>
        </p:spPr>
        <p:txBody>
          <a:bodyPr/>
          <a:lstStyle/>
          <a:p>
            <a:endParaRPr lang="ru-RU"/>
          </a:p>
        </p:txBody>
      </p:sp>
      <p:sp>
        <p:nvSpPr>
          <p:cNvPr id="9237" name="Freeform 1315"/>
          <p:cNvSpPr>
            <a:spLocks/>
          </p:cNvSpPr>
          <p:nvPr/>
        </p:nvSpPr>
        <p:spPr bwMode="auto">
          <a:xfrm>
            <a:off x="7427914" y="2111376"/>
            <a:ext cx="160337" cy="36513"/>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8"/>
              <a:gd name="T35" fmla="*/ 34 w 34"/>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00B050"/>
          </a:solidFill>
          <a:ln w="9525">
            <a:solidFill>
              <a:srgbClr val="FFFF00"/>
            </a:solidFill>
            <a:round/>
            <a:headEnd/>
            <a:tailEnd/>
          </a:ln>
        </p:spPr>
        <p:txBody>
          <a:bodyPr/>
          <a:lstStyle/>
          <a:p>
            <a:endParaRPr lang="ru-RU"/>
          </a:p>
        </p:txBody>
      </p:sp>
      <p:sp>
        <p:nvSpPr>
          <p:cNvPr id="9238" name="Freeform 1319"/>
          <p:cNvSpPr>
            <a:spLocks/>
          </p:cNvSpPr>
          <p:nvPr/>
        </p:nvSpPr>
        <p:spPr bwMode="auto">
          <a:xfrm>
            <a:off x="6024564" y="1400175"/>
            <a:ext cx="46037" cy="26988"/>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 name="T21" fmla="*/ 0 w 60"/>
              <a:gd name="T22" fmla="*/ 0 h 36"/>
              <a:gd name="T23" fmla="*/ 60 w 6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36">
                <a:moveTo>
                  <a:pt x="0" y="12"/>
                </a:moveTo>
                <a:lnTo>
                  <a:pt x="36" y="0"/>
                </a:lnTo>
                <a:lnTo>
                  <a:pt x="60" y="6"/>
                </a:lnTo>
                <a:lnTo>
                  <a:pt x="60" y="18"/>
                </a:lnTo>
                <a:lnTo>
                  <a:pt x="54" y="36"/>
                </a:lnTo>
                <a:lnTo>
                  <a:pt x="30" y="24"/>
                </a:lnTo>
                <a:lnTo>
                  <a:pt x="0" y="12"/>
                </a:lnTo>
                <a:close/>
              </a:path>
            </a:pathLst>
          </a:custGeom>
          <a:solidFill>
            <a:srgbClr val="00B050"/>
          </a:solidFill>
          <a:ln w="9525">
            <a:solidFill>
              <a:srgbClr val="FFFF00"/>
            </a:solidFill>
            <a:round/>
            <a:headEnd/>
            <a:tailEnd/>
          </a:ln>
        </p:spPr>
        <p:txBody>
          <a:bodyPr/>
          <a:lstStyle/>
          <a:p>
            <a:endParaRPr lang="ru-RU"/>
          </a:p>
        </p:txBody>
      </p:sp>
      <p:sp>
        <p:nvSpPr>
          <p:cNvPr id="9239" name="Freeform 1320"/>
          <p:cNvSpPr>
            <a:spLocks/>
          </p:cNvSpPr>
          <p:nvPr/>
        </p:nvSpPr>
        <p:spPr bwMode="auto">
          <a:xfrm>
            <a:off x="5972175" y="1347788"/>
            <a:ext cx="19050" cy="36512"/>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 name="T18" fmla="*/ 0 w 24"/>
              <a:gd name="T19" fmla="*/ 0 h 48"/>
              <a:gd name="T20" fmla="*/ 24 w 24"/>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4" h="48">
                <a:moveTo>
                  <a:pt x="0" y="48"/>
                </a:moveTo>
                <a:lnTo>
                  <a:pt x="6" y="6"/>
                </a:lnTo>
                <a:lnTo>
                  <a:pt x="18" y="0"/>
                </a:lnTo>
                <a:lnTo>
                  <a:pt x="24" y="24"/>
                </a:lnTo>
                <a:lnTo>
                  <a:pt x="24" y="48"/>
                </a:lnTo>
                <a:lnTo>
                  <a:pt x="0" y="48"/>
                </a:lnTo>
                <a:close/>
              </a:path>
            </a:pathLst>
          </a:custGeom>
          <a:solidFill>
            <a:srgbClr val="00B050"/>
          </a:solidFill>
          <a:ln w="9525">
            <a:solidFill>
              <a:srgbClr val="FFFF00"/>
            </a:solidFill>
            <a:round/>
            <a:headEnd/>
            <a:tailEnd/>
          </a:ln>
        </p:spPr>
        <p:txBody>
          <a:bodyPr/>
          <a:lstStyle/>
          <a:p>
            <a:endParaRPr lang="ru-RU"/>
          </a:p>
        </p:txBody>
      </p:sp>
      <p:sp>
        <p:nvSpPr>
          <p:cNvPr id="9240" name="Freeform 1321"/>
          <p:cNvSpPr>
            <a:spLocks/>
          </p:cNvSpPr>
          <p:nvPr/>
        </p:nvSpPr>
        <p:spPr bwMode="auto">
          <a:xfrm>
            <a:off x="5967413" y="1309689"/>
            <a:ext cx="23812" cy="28575"/>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 name="T15" fmla="*/ 0 w 30"/>
              <a:gd name="T16" fmla="*/ 0 h 37"/>
              <a:gd name="T17" fmla="*/ 30 w 30"/>
              <a:gd name="T18" fmla="*/ 37 h 37"/>
            </a:gdLst>
            <a:ahLst/>
            <a:cxnLst>
              <a:cxn ang="T10">
                <a:pos x="T0" y="T1"/>
              </a:cxn>
              <a:cxn ang="T11">
                <a:pos x="T2" y="T3"/>
              </a:cxn>
              <a:cxn ang="T12">
                <a:pos x="T4" y="T5"/>
              </a:cxn>
              <a:cxn ang="T13">
                <a:pos x="T6" y="T7"/>
              </a:cxn>
              <a:cxn ang="T14">
                <a:pos x="T8" y="T9"/>
              </a:cxn>
            </a:cxnLst>
            <a:rect l="T15" t="T16" r="T17" b="T18"/>
            <a:pathLst>
              <a:path w="30" h="37">
                <a:moveTo>
                  <a:pt x="0" y="12"/>
                </a:moveTo>
                <a:lnTo>
                  <a:pt x="24" y="0"/>
                </a:lnTo>
                <a:lnTo>
                  <a:pt x="30" y="24"/>
                </a:lnTo>
                <a:lnTo>
                  <a:pt x="24" y="37"/>
                </a:lnTo>
                <a:lnTo>
                  <a:pt x="0" y="12"/>
                </a:lnTo>
                <a:close/>
              </a:path>
            </a:pathLst>
          </a:custGeom>
          <a:solidFill>
            <a:srgbClr val="00B050"/>
          </a:solidFill>
          <a:ln w="9525">
            <a:solidFill>
              <a:srgbClr val="FFFF00"/>
            </a:solidFill>
            <a:round/>
            <a:headEnd/>
            <a:tailEnd/>
          </a:ln>
        </p:spPr>
        <p:txBody>
          <a:bodyPr/>
          <a:lstStyle/>
          <a:p>
            <a:endParaRPr lang="ru-RU"/>
          </a:p>
        </p:txBody>
      </p:sp>
      <p:sp>
        <p:nvSpPr>
          <p:cNvPr id="9241" name="Freeform 1322"/>
          <p:cNvSpPr>
            <a:spLocks/>
          </p:cNvSpPr>
          <p:nvPr/>
        </p:nvSpPr>
        <p:spPr bwMode="auto">
          <a:xfrm>
            <a:off x="6457951" y="1422401"/>
            <a:ext cx="23813" cy="4763"/>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 name="T12" fmla="*/ 0 w 30"/>
              <a:gd name="T13" fmla="*/ 0 h 6"/>
              <a:gd name="T14" fmla="*/ 30 w 30"/>
              <a:gd name="T15" fmla="*/ 6 h 6"/>
            </a:gdLst>
            <a:ahLst/>
            <a:cxnLst>
              <a:cxn ang="T8">
                <a:pos x="T0" y="T1"/>
              </a:cxn>
              <a:cxn ang="T9">
                <a:pos x="T2" y="T3"/>
              </a:cxn>
              <a:cxn ang="T10">
                <a:pos x="T4" y="T5"/>
              </a:cxn>
              <a:cxn ang="T11">
                <a:pos x="T6" y="T7"/>
              </a:cxn>
            </a:cxnLst>
            <a:rect l="T12" t="T13" r="T14" b="T15"/>
            <a:pathLst>
              <a:path w="30" h="6">
                <a:moveTo>
                  <a:pt x="24" y="0"/>
                </a:moveTo>
                <a:lnTo>
                  <a:pt x="30" y="0"/>
                </a:lnTo>
                <a:lnTo>
                  <a:pt x="0" y="6"/>
                </a:lnTo>
                <a:lnTo>
                  <a:pt x="24" y="0"/>
                </a:lnTo>
                <a:close/>
              </a:path>
            </a:pathLst>
          </a:custGeom>
          <a:solidFill>
            <a:srgbClr val="00B050"/>
          </a:solidFill>
          <a:ln w="9525">
            <a:solidFill>
              <a:srgbClr val="FFFF00"/>
            </a:solidFill>
            <a:round/>
            <a:headEnd/>
            <a:tailEnd/>
          </a:ln>
        </p:spPr>
        <p:txBody>
          <a:bodyPr/>
          <a:lstStyle/>
          <a:p>
            <a:endParaRPr lang="ru-RU"/>
          </a:p>
        </p:txBody>
      </p:sp>
      <p:sp>
        <p:nvSpPr>
          <p:cNvPr id="9242" name="Rectangle 1323"/>
          <p:cNvSpPr>
            <a:spLocks noChangeArrowheads="1"/>
          </p:cNvSpPr>
          <p:nvPr/>
        </p:nvSpPr>
        <p:spPr bwMode="auto">
          <a:xfrm>
            <a:off x="6373813" y="1562100"/>
            <a:ext cx="0" cy="1588"/>
          </a:xfrm>
          <a:prstGeom prst="rect">
            <a:avLst/>
          </a:prstGeom>
          <a:solidFill>
            <a:srgbClr val="00B050"/>
          </a:solidFill>
          <a:ln w="9525">
            <a:solidFill>
              <a:srgbClr val="FFFF00"/>
            </a:solidFill>
            <a:miter lim="800000"/>
            <a:headEnd/>
            <a:tailEnd/>
          </a:ln>
        </p:spPr>
        <p:txBody>
          <a:bodyPr/>
          <a:lstStyle/>
          <a:p>
            <a:endParaRPr lang="ru-RU">
              <a:latin typeface="Calibri" pitchFamily="34" charset="0"/>
              <a:cs typeface="Arial" charset="0"/>
            </a:endParaRPr>
          </a:p>
        </p:txBody>
      </p:sp>
      <p:sp>
        <p:nvSpPr>
          <p:cNvPr id="9243" name="Freeform 1324"/>
          <p:cNvSpPr>
            <a:spLocks/>
          </p:cNvSpPr>
          <p:nvPr/>
        </p:nvSpPr>
        <p:spPr bwMode="auto">
          <a:xfrm>
            <a:off x="6235701" y="1333500"/>
            <a:ext cx="277813" cy="107950"/>
          </a:xfrm>
          <a:custGeom>
            <a:avLst/>
            <a:gdLst>
              <a:gd name="T0" fmla="*/ 2147483647 w 59"/>
              <a:gd name="T1" fmla="*/ 2147483647 h 23"/>
              <a:gd name="T2" fmla="*/ 2147483647 w 59"/>
              <a:gd name="T3" fmla="*/ 2147483647 h 23"/>
              <a:gd name="T4" fmla="*/ 2147483647 w 59"/>
              <a:gd name="T5" fmla="*/ 2147483647 h 23"/>
              <a:gd name="T6" fmla="*/ 2147483647 w 59"/>
              <a:gd name="T7" fmla="*/ 2147483647 h 23"/>
              <a:gd name="T8" fmla="*/ 2147483647 w 59"/>
              <a:gd name="T9" fmla="*/ 2147483647 h 23"/>
              <a:gd name="T10" fmla="*/ 2147483647 w 59"/>
              <a:gd name="T11" fmla="*/ 2147483647 h 23"/>
              <a:gd name="T12" fmla="*/ 2147483647 w 59"/>
              <a:gd name="T13" fmla="*/ 2147483647 h 23"/>
              <a:gd name="T14" fmla="*/ 2147483647 w 59"/>
              <a:gd name="T15" fmla="*/ 2147483647 h 23"/>
              <a:gd name="T16" fmla="*/ 2147483647 w 59"/>
              <a:gd name="T17" fmla="*/ 2147483647 h 23"/>
              <a:gd name="T18" fmla="*/ 2147483647 w 59"/>
              <a:gd name="T19" fmla="*/ 2147483647 h 23"/>
              <a:gd name="T20" fmla="*/ 2147483647 w 59"/>
              <a:gd name="T21" fmla="*/ 2147483647 h 23"/>
              <a:gd name="T22" fmla="*/ 2147483647 w 59"/>
              <a:gd name="T23" fmla="*/ 2147483647 h 23"/>
              <a:gd name="T24" fmla="*/ 2147483647 w 59"/>
              <a:gd name="T25" fmla="*/ 0 h 23"/>
              <a:gd name="T26" fmla="*/ 2147483647 w 59"/>
              <a:gd name="T27" fmla="*/ 0 h 23"/>
              <a:gd name="T28" fmla="*/ 2147483647 w 59"/>
              <a:gd name="T29" fmla="*/ 2147483647 h 23"/>
              <a:gd name="T30" fmla="*/ 2147483647 w 59"/>
              <a:gd name="T31" fmla="*/ 2147483647 h 23"/>
              <a:gd name="T32" fmla="*/ 2147483647 w 59"/>
              <a:gd name="T33" fmla="*/ 2147483647 h 23"/>
              <a:gd name="T34" fmla="*/ 2147483647 w 59"/>
              <a:gd name="T35" fmla="*/ 2147483647 h 23"/>
              <a:gd name="T36" fmla="*/ 2147483647 w 59"/>
              <a:gd name="T37" fmla="*/ 2147483647 h 23"/>
              <a:gd name="T38" fmla="*/ 2147483647 w 59"/>
              <a:gd name="T39" fmla="*/ 0 h 23"/>
              <a:gd name="T40" fmla="*/ 2147483647 w 59"/>
              <a:gd name="T41" fmla="*/ 0 h 23"/>
              <a:gd name="T42" fmla="*/ 2147483647 w 59"/>
              <a:gd name="T43" fmla="*/ 0 h 23"/>
              <a:gd name="T44" fmla="*/ 2147483647 w 59"/>
              <a:gd name="T45" fmla="*/ 2147483647 h 23"/>
              <a:gd name="T46" fmla="*/ 2147483647 w 59"/>
              <a:gd name="T47" fmla="*/ 2147483647 h 23"/>
              <a:gd name="T48" fmla="*/ 2147483647 w 59"/>
              <a:gd name="T49" fmla="*/ 2147483647 h 23"/>
              <a:gd name="T50" fmla="*/ 2147483647 w 59"/>
              <a:gd name="T51" fmla="*/ 2147483647 h 23"/>
              <a:gd name="T52" fmla="*/ 2147483647 w 59"/>
              <a:gd name="T53" fmla="*/ 2147483647 h 23"/>
              <a:gd name="T54" fmla="*/ 2147483647 w 59"/>
              <a:gd name="T55" fmla="*/ 2147483647 h 23"/>
              <a:gd name="T56" fmla="*/ 2147483647 w 59"/>
              <a:gd name="T57" fmla="*/ 2147483647 h 23"/>
              <a:gd name="T58" fmla="*/ 0 w 59"/>
              <a:gd name="T59" fmla="*/ 2147483647 h 23"/>
              <a:gd name="T60" fmla="*/ 2147483647 w 59"/>
              <a:gd name="T61" fmla="*/ 2147483647 h 23"/>
              <a:gd name="T62" fmla="*/ 2147483647 w 59"/>
              <a:gd name="T63" fmla="*/ 2147483647 h 23"/>
              <a:gd name="T64" fmla="*/ 2147483647 w 59"/>
              <a:gd name="T65" fmla="*/ 2147483647 h 23"/>
              <a:gd name="T66" fmla="*/ 2147483647 w 59"/>
              <a:gd name="T67" fmla="*/ 2147483647 h 23"/>
              <a:gd name="T68" fmla="*/ 2147483647 w 59"/>
              <a:gd name="T69" fmla="*/ 2147483647 h 23"/>
              <a:gd name="T70" fmla="*/ 2147483647 w 59"/>
              <a:gd name="T71" fmla="*/ 2147483647 h 23"/>
              <a:gd name="T72" fmla="*/ 2147483647 w 59"/>
              <a:gd name="T73" fmla="*/ 2147483647 h 23"/>
              <a:gd name="T74" fmla="*/ 2147483647 w 59"/>
              <a:gd name="T75" fmla="*/ 2147483647 h 23"/>
              <a:gd name="T76" fmla="*/ 2147483647 w 59"/>
              <a:gd name="T77" fmla="*/ 2147483647 h 23"/>
              <a:gd name="T78" fmla="*/ 2147483647 w 59"/>
              <a:gd name="T79" fmla="*/ 2147483647 h 23"/>
              <a:gd name="T80" fmla="*/ 2147483647 w 59"/>
              <a:gd name="T81" fmla="*/ 2147483647 h 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9"/>
              <a:gd name="T124" fmla="*/ 0 h 23"/>
              <a:gd name="T125" fmla="*/ 59 w 59"/>
              <a:gd name="T126" fmla="*/ 23 h 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00B050"/>
          </a:solidFill>
          <a:ln w="9525">
            <a:solidFill>
              <a:srgbClr val="FFFF00"/>
            </a:solidFill>
            <a:round/>
            <a:headEnd/>
            <a:tailEnd/>
          </a:ln>
        </p:spPr>
        <p:txBody>
          <a:bodyPr/>
          <a:lstStyle/>
          <a:p>
            <a:endParaRPr lang="ru-RU"/>
          </a:p>
        </p:txBody>
      </p:sp>
      <p:sp>
        <p:nvSpPr>
          <p:cNvPr id="9244" name="Freeform 1325"/>
          <p:cNvSpPr>
            <a:spLocks/>
          </p:cNvSpPr>
          <p:nvPr/>
        </p:nvSpPr>
        <p:spPr bwMode="auto">
          <a:xfrm>
            <a:off x="6367463" y="1422400"/>
            <a:ext cx="107950" cy="88900"/>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14"/>
              <a:gd name="T50" fmla="*/ 139 w 139"/>
              <a:gd name="T51" fmla="*/ 114 h 1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solidFill>
            <a:srgbClr val="00B050"/>
          </a:solidFill>
          <a:ln w="9525">
            <a:solidFill>
              <a:srgbClr val="FFFF00"/>
            </a:solidFill>
            <a:round/>
            <a:headEnd/>
            <a:tailEnd/>
          </a:ln>
        </p:spPr>
        <p:txBody>
          <a:bodyPr/>
          <a:lstStyle/>
          <a:p>
            <a:endParaRPr lang="ru-RU"/>
          </a:p>
        </p:txBody>
      </p:sp>
      <p:sp>
        <p:nvSpPr>
          <p:cNvPr id="9245" name="Freeform 1326"/>
          <p:cNvSpPr>
            <a:spLocks/>
          </p:cNvSpPr>
          <p:nvPr/>
        </p:nvSpPr>
        <p:spPr bwMode="auto">
          <a:xfrm>
            <a:off x="6353175" y="1492250"/>
            <a:ext cx="76200" cy="69850"/>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0"/>
              <a:gd name="T62" fmla="*/ 97 w 97"/>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00B050"/>
          </a:solidFill>
          <a:ln w="9525">
            <a:solidFill>
              <a:srgbClr val="FFFF00"/>
            </a:solidFill>
            <a:round/>
            <a:headEnd/>
            <a:tailEnd/>
          </a:ln>
        </p:spPr>
        <p:txBody>
          <a:bodyPr/>
          <a:lstStyle/>
          <a:p>
            <a:endParaRPr lang="ru-RU"/>
          </a:p>
        </p:txBody>
      </p:sp>
      <p:sp>
        <p:nvSpPr>
          <p:cNvPr id="9246" name="Freeform 1327"/>
          <p:cNvSpPr>
            <a:spLocks/>
          </p:cNvSpPr>
          <p:nvPr/>
        </p:nvSpPr>
        <p:spPr bwMode="auto">
          <a:xfrm>
            <a:off x="6353175" y="1492250"/>
            <a:ext cx="76200" cy="69850"/>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0"/>
              <a:gd name="T62" fmla="*/ 97 w 97"/>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rgbClr val="00B050"/>
          </a:solidFill>
          <a:ln w="9525">
            <a:solidFill>
              <a:srgbClr val="FFFF00"/>
            </a:solidFill>
            <a:round/>
            <a:headEnd/>
            <a:tailEnd/>
          </a:ln>
        </p:spPr>
        <p:txBody>
          <a:bodyPr/>
          <a:lstStyle/>
          <a:p>
            <a:endParaRPr lang="ru-RU"/>
          </a:p>
        </p:txBody>
      </p:sp>
      <p:sp>
        <p:nvSpPr>
          <p:cNvPr id="9247" name="Freeform 1328"/>
          <p:cNvSpPr>
            <a:spLocks/>
          </p:cNvSpPr>
          <p:nvPr/>
        </p:nvSpPr>
        <p:spPr bwMode="auto">
          <a:xfrm>
            <a:off x="6616700" y="1624014"/>
            <a:ext cx="71438" cy="46037"/>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60"/>
              <a:gd name="T29" fmla="*/ 90 w 90"/>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00B050"/>
          </a:solidFill>
          <a:ln w="9525">
            <a:solidFill>
              <a:srgbClr val="FFFF00"/>
            </a:solidFill>
            <a:round/>
            <a:headEnd/>
            <a:tailEnd/>
          </a:ln>
        </p:spPr>
        <p:txBody>
          <a:bodyPr/>
          <a:lstStyle/>
          <a:p>
            <a:endParaRPr lang="ru-RU"/>
          </a:p>
        </p:txBody>
      </p:sp>
      <p:sp>
        <p:nvSpPr>
          <p:cNvPr id="9248" name="Freeform 1329"/>
          <p:cNvSpPr>
            <a:spLocks/>
          </p:cNvSpPr>
          <p:nvPr/>
        </p:nvSpPr>
        <p:spPr bwMode="auto">
          <a:xfrm>
            <a:off x="6627813" y="1641476"/>
            <a:ext cx="112712" cy="13176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28"/>
              <a:gd name="T50" fmla="*/ 24 w 24"/>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00B050"/>
          </a:solidFill>
          <a:ln w="9525">
            <a:solidFill>
              <a:srgbClr val="FFFF00"/>
            </a:solidFill>
            <a:round/>
            <a:headEnd/>
            <a:tailEnd/>
          </a:ln>
        </p:spPr>
        <p:txBody>
          <a:bodyPr/>
          <a:lstStyle/>
          <a:p>
            <a:endParaRPr lang="ru-RU"/>
          </a:p>
        </p:txBody>
      </p:sp>
      <p:sp>
        <p:nvSpPr>
          <p:cNvPr id="9249" name="Freeform 1330"/>
          <p:cNvSpPr>
            <a:spLocks/>
          </p:cNvSpPr>
          <p:nvPr/>
        </p:nvSpPr>
        <p:spPr bwMode="auto">
          <a:xfrm>
            <a:off x="6486525" y="1725613"/>
            <a:ext cx="158750" cy="100012"/>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21"/>
              <a:gd name="T44" fmla="*/ 34 w 34"/>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00B050"/>
          </a:solidFill>
          <a:ln w="9525">
            <a:solidFill>
              <a:srgbClr val="FFFF00"/>
            </a:solidFill>
            <a:round/>
            <a:headEnd/>
            <a:tailEnd/>
          </a:ln>
        </p:spPr>
        <p:txBody>
          <a:bodyPr/>
          <a:lstStyle/>
          <a:p>
            <a:endParaRPr lang="ru-RU"/>
          </a:p>
        </p:txBody>
      </p:sp>
      <p:sp>
        <p:nvSpPr>
          <p:cNvPr id="9250" name="Freeform 1331"/>
          <p:cNvSpPr>
            <a:spLocks/>
          </p:cNvSpPr>
          <p:nvPr/>
        </p:nvSpPr>
        <p:spPr bwMode="auto">
          <a:xfrm>
            <a:off x="6373814" y="1511301"/>
            <a:ext cx="295275" cy="252413"/>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54"/>
              <a:gd name="T104" fmla="*/ 63 w 63"/>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00B050"/>
          </a:solidFill>
          <a:ln w="9525">
            <a:solidFill>
              <a:srgbClr val="FFFF00"/>
            </a:solidFill>
            <a:round/>
            <a:headEnd/>
            <a:tailEnd/>
          </a:ln>
        </p:spPr>
        <p:txBody>
          <a:bodyPr/>
          <a:lstStyle/>
          <a:p>
            <a:endParaRPr lang="ru-RU"/>
          </a:p>
        </p:txBody>
      </p:sp>
      <p:sp>
        <p:nvSpPr>
          <p:cNvPr id="9251" name="Freeform 1332"/>
          <p:cNvSpPr>
            <a:spLocks/>
          </p:cNvSpPr>
          <p:nvPr/>
        </p:nvSpPr>
        <p:spPr bwMode="auto">
          <a:xfrm>
            <a:off x="6627814" y="1670051"/>
            <a:ext cx="46037" cy="55563"/>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00B050"/>
          </a:solidFill>
          <a:ln w="9525">
            <a:solidFill>
              <a:srgbClr val="FFFF00"/>
            </a:solidFill>
            <a:round/>
            <a:headEnd/>
            <a:tailEnd/>
          </a:ln>
        </p:spPr>
        <p:txBody>
          <a:bodyPr/>
          <a:lstStyle/>
          <a:p>
            <a:endParaRPr lang="ru-RU"/>
          </a:p>
        </p:txBody>
      </p:sp>
      <p:sp>
        <p:nvSpPr>
          <p:cNvPr id="9252" name="Freeform 1333"/>
          <p:cNvSpPr>
            <a:spLocks/>
          </p:cNvSpPr>
          <p:nvPr/>
        </p:nvSpPr>
        <p:spPr bwMode="auto">
          <a:xfrm>
            <a:off x="6424614" y="1417638"/>
            <a:ext cx="149225" cy="150812"/>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92"/>
              <a:gd name="T71" fmla="*/ 192 w 192"/>
              <a:gd name="T72" fmla="*/ 192 h 19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00B050"/>
          </a:solidFill>
          <a:ln w="9525">
            <a:solidFill>
              <a:srgbClr val="FFFF00"/>
            </a:solidFill>
            <a:round/>
            <a:headEnd/>
            <a:tailEnd/>
          </a:ln>
        </p:spPr>
        <p:txBody>
          <a:bodyPr/>
          <a:lstStyle/>
          <a:p>
            <a:endParaRPr lang="ru-RU"/>
          </a:p>
        </p:txBody>
      </p:sp>
      <p:sp>
        <p:nvSpPr>
          <p:cNvPr id="9253" name="Freeform 1334"/>
          <p:cNvSpPr>
            <a:spLocks/>
          </p:cNvSpPr>
          <p:nvPr/>
        </p:nvSpPr>
        <p:spPr bwMode="auto">
          <a:xfrm>
            <a:off x="6510339" y="1376364"/>
            <a:ext cx="282575" cy="255587"/>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
              <a:gd name="T148" fmla="*/ 0 h 55"/>
              <a:gd name="T149" fmla="*/ 60 w 60"/>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00B050"/>
          </a:solidFill>
          <a:ln w="9525">
            <a:solidFill>
              <a:srgbClr val="FFFF00"/>
            </a:solidFill>
            <a:round/>
            <a:headEnd/>
            <a:tailEnd/>
          </a:ln>
        </p:spPr>
        <p:txBody>
          <a:bodyPr/>
          <a:lstStyle/>
          <a:p>
            <a:endParaRPr lang="ru-RU"/>
          </a:p>
        </p:txBody>
      </p:sp>
      <p:sp>
        <p:nvSpPr>
          <p:cNvPr id="9254" name="Freeform 1335"/>
          <p:cNvSpPr>
            <a:spLocks/>
          </p:cNvSpPr>
          <p:nvPr/>
        </p:nvSpPr>
        <p:spPr bwMode="auto">
          <a:xfrm>
            <a:off x="6759576" y="1427163"/>
            <a:ext cx="244475" cy="228600"/>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2147483647 h 49"/>
              <a:gd name="T24" fmla="*/ 2147483647 w 52"/>
              <a:gd name="T25" fmla="*/ 2147483647 h 49"/>
              <a:gd name="T26" fmla="*/ 2147483647 w 52"/>
              <a:gd name="T27" fmla="*/ 2147483647 h 49"/>
              <a:gd name="T28" fmla="*/ 2147483647 w 52"/>
              <a:gd name="T29" fmla="*/ 0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2147483647 w 52"/>
              <a:gd name="T39" fmla="*/ 2147483647 h 49"/>
              <a:gd name="T40" fmla="*/ 2147483647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0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2147483647 w 52"/>
              <a:gd name="T75" fmla="*/ 2147483647 h 49"/>
              <a:gd name="T76" fmla="*/ 2147483647 w 52"/>
              <a:gd name="T77" fmla="*/ 2147483647 h 49"/>
              <a:gd name="T78" fmla="*/ 2147483647 w 52"/>
              <a:gd name="T79" fmla="*/ 2147483647 h 4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
              <a:gd name="T121" fmla="*/ 0 h 49"/>
              <a:gd name="T122" fmla="*/ 52 w 52"/>
              <a:gd name="T123" fmla="*/ 49 h 4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00B050"/>
          </a:solidFill>
          <a:ln w="9525">
            <a:solidFill>
              <a:srgbClr val="FFFF00"/>
            </a:solidFill>
            <a:round/>
            <a:headEnd/>
            <a:tailEnd/>
          </a:ln>
        </p:spPr>
        <p:txBody>
          <a:bodyPr/>
          <a:lstStyle/>
          <a:p>
            <a:endParaRPr lang="ru-RU"/>
          </a:p>
        </p:txBody>
      </p:sp>
      <p:sp>
        <p:nvSpPr>
          <p:cNvPr id="9255" name="Freeform 1336"/>
          <p:cNvSpPr>
            <a:spLocks/>
          </p:cNvSpPr>
          <p:nvPr/>
        </p:nvSpPr>
        <p:spPr bwMode="auto">
          <a:xfrm>
            <a:off x="6861176" y="1450975"/>
            <a:ext cx="434975" cy="446088"/>
          </a:xfrm>
          <a:custGeom>
            <a:avLst/>
            <a:gdLst>
              <a:gd name="T0" fmla="*/ 2147483647 w 553"/>
              <a:gd name="T1" fmla="*/ 2147483647 h 571"/>
              <a:gd name="T2" fmla="*/ 2147483647 w 553"/>
              <a:gd name="T3" fmla="*/ 2147483647 h 571"/>
              <a:gd name="T4" fmla="*/ 2147483647 w 553"/>
              <a:gd name="T5" fmla="*/ 2147483647 h 571"/>
              <a:gd name="T6" fmla="*/ 2147483647 w 553"/>
              <a:gd name="T7" fmla="*/ 2147483647 h 571"/>
              <a:gd name="T8" fmla="*/ 2147483647 w 553"/>
              <a:gd name="T9" fmla="*/ 2147483647 h 571"/>
              <a:gd name="T10" fmla="*/ 2147483647 w 553"/>
              <a:gd name="T11" fmla="*/ 2147483647 h 571"/>
              <a:gd name="T12" fmla="*/ 2147483647 w 553"/>
              <a:gd name="T13" fmla="*/ 2147483647 h 571"/>
              <a:gd name="T14" fmla="*/ 2147483647 w 553"/>
              <a:gd name="T15" fmla="*/ 2147483647 h 571"/>
              <a:gd name="T16" fmla="*/ 2147483647 w 553"/>
              <a:gd name="T17" fmla="*/ 2147483647 h 571"/>
              <a:gd name="T18" fmla="*/ 2147483647 w 553"/>
              <a:gd name="T19" fmla="*/ 2147483647 h 571"/>
              <a:gd name="T20" fmla="*/ 2147483647 w 553"/>
              <a:gd name="T21" fmla="*/ 2147483647 h 571"/>
              <a:gd name="T22" fmla="*/ 2147483647 w 553"/>
              <a:gd name="T23" fmla="*/ 2147483647 h 571"/>
              <a:gd name="T24" fmla="*/ 2147483647 w 553"/>
              <a:gd name="T25" fmla="*/ 0 h 571"/>
              <a:gd name="T26" fmla="*/ 2147483647 w 553"/>
              <a:gd name="T27" fmla="*/ 0 h 571"/>
              <a:gd name="T28" fmla="*/ 2147483647 w 553"/>
              <a:gd name="T29" fmla="*/ 2147483647 h 571"/>
              <a:gd name="T30" fmla="*/ 2147483647 w 553"/>
              <a:gd name="T31" fmla="*/ 2147483647 h 571"/>
              <a:gd name="T32" fmla="*/ 2147483647 w 553"/>
              <a:gd name="T33" fmla="*/ 2147483647 h 571"/>
              <a:gd name="T34" fmla="*/ 2147483647 w 553"/>
              <a:gd name="T35" fmla="*/ 2147483647 h 571"/>
              <a:gd name="T36" fmla="*/ 2147483647 w 553"/>
              <a:gd name="T37" fmla="*/ 2147483647 h 571"/>
              <a:gd name="T38" fmla="*/ 2147483647 w 553"/>
              <a:gd name="T39" fmla="*/ 2147483647 h 571"/>
              <a:gd name="T40" fmla="*/ 2147483647 w 553"/>
              <a:gd name="T41" fmla="*/ 2147483647 h 571"/>
              <a:gd name="T42" fmla="*/ 0 w 553"/>
              <a:gd name="T43" fmla="*/ 2147483647 h 571"/>
              <a:gd name="T44" fmla="*/ 2147483647 w 553"/>
              <a:gd name="T45" fmla="*/ 2147483647 h 571"/>
              <a:gd name="T46" fmla="*/ 2147483647 w 553"/>
              <a:gd name="T47" fmla="*/ 2147483647 h 571"/>
              <a:gd name="T48" fmla="*/ 2147483647 w 553"/>
              <a:gd name="T49" fmla="*/ 2147483647 h 571"/>
              <a:gd name="T50" fmla="*/ 2147483647 w 553"/>
              <a:gd name="T51" fmla="*/ 2147483647 h 571"/>
              <a:gd name="T52" fmla="*/ 2147483647 w 553"/>
              <a:gd name="T53" fmla="*/ 2147483647 h 571"/>
              <a:gd name="T54" fmla="*/ 2147483647 w 553"/>
              <a:gd name="T55" fmla="*/ 2147483647 h 571"/>
              <a:gd name="T56" fmla="*/ 2147483647 w 553"/>
              <a:gd name="T57" fmla="*/ 2147483647 h 571"/>
              <a:gd name="T58" fmla="*/ 2147483647 w 553"/>
              <a:gd name="T59" fmla="*/ 2147483647 h 571"/>
              <a:gd name="T60" fmla="*/ 2147483647 w 553"/>
              <a:gd name="T61" fmla="*/ 2147483647 h 571"/>
              <a:gd name="T62" fmla="*/ 2147483647 w 553"/>
              <a:gd name="T63" fmla="*/ 2147483647 h 571"/>
              <a:gd name="T64" fmla="*/ 2147483647 w 553"/>
              <a:gd name="T65" fmla="*/ 2147483647 h 571"/>
              <a:gd name="T66" fmla="*/ 2147483647 w 553"/>
              <a:gd name="T67" fmla="*/ 2147483647 h 571"/>
              <a:gd name="T68" fmla="*/ 2147483647 w 553"/>
              <a:gd name="T69" fmla="*/ 2147483647 h 571"/>
              <a:gd name="T70" fmla="*/ 2147483647 w 553"/>
              <a:gd name="T71" fmla="*/ 2147483647 h 571"/>
              <a:gd name="T72" fmla="*/ 2147483647 w 553"/>
              <a:gd name="T73" fmla="*/ 2147483647 h 571"/>
              <a:gd name="T74" fmla="*/ 2147483647 w 553"/>
              <a:gd name="T75" fmla="*/ 2147483647 h 5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3"/>
              <a:gd name="T115" fmla="*/ 0 h 571"/>
              <a:gd name="T116" fmla="*/ 553 w 553"/>
              <a:gd name="T117" fmla="*/ 571 h 5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3" h="571">
                <a:moveTo>
                  <a:pt x="493" y="252"/>
                </a:moveTo>
                <a:lnTo>
                  <a:pt x="511" y="234"/>
                </a:lnTo>
                <a:lnTo>
                  <a:pt x="523" y="198"/>
                </a:lnTo>
                <a:lnTo>
                  <a:pt x="547" y="180"/>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00B050"/>
          </a:solidFill>
          <a:ln w="9525">
            <a:solidFill>
              <a:srgbClr val="FFFF00"/>
            </a:solidFill>
            <a:round/>
            <a:headEnd/>
            <a:tailEnd/>
          </a:ln>
        </p:spPr>
        <p:txBody>
          <a:bodyPr/>
          <a:lstStyle/>
          <a:p>
            <a:endParaRPr lang="ru-RU"/>
          </a:p>
        </p:txBody>
      </p:sp>
      <p:sp>
        <p:nvSpPr>
          <p:cNvPr id="9256" name="Freeform 1337"/>
          <p:cNvSpPr>
            <a:spLocks/>
          </p:cNvSpPr>
          <p:nvPr/>
        </p:nvSpPr>
        <p:spPr bwMode="auto">
          <a:xfrm>
            <a:off x="6750050" y="1400175"/>
            <a:ext cx="215900" cy="158750"/>
          </a:xfrm>
          <a:custGeom>
            <a:avLst/>
            <a:gdLst>
              <a:gd name="T0" fmla="*/ 2147483647 w 46"/>
              <a:gd name="T1" fmla="*/ 2147483647 h 34"/>
              <a:gd name="T2" fmla="*/ 2147483647 w 46"/>
              <a:gd name="T3" fmla="*/ 2147483647 h 34"/>
              <a:gd name="T4" fmla="*/ 2147483647 w 46"/>
              <a:gd name="T5" fmla="*/ 2147483647 h 34"/>
              <a:gd name="T6" fmla="*/ 2147483647 w 46"/>
              <a:gd name="T7" fmla="*/ 2147483647 h 34"/>
              <a:gd name="T8" fmla="*/ 2147483647 w 46"/>
              <a:gd name="T9" fmla="*/ 0 h 34"/>
              <a:gd name="T10" fmla="*/ 2147483647 w 46"/>
              <a:gd name="T11" fmla="*/ 2147483647 h 34"/>
              <a:gd name="T12" fmla="*/ 2147483647 w 46"/>
              <a:gd name="T13" fmla="*/ 2147483647 h 34"/>
              <a:gd name="T14" fmla="*/ 2147483647 w 46"/>
              <a:gd name="T15" fmla="*/ 2147483647 h 34"/>
              <a:gd name="T16" fmla="*/ 2147483647 w 46"/>
              <a:gd name="T17" fmla="*/ 2147483647 h 34"/>
              <a:gd name="T18" fmla="*/ 2147483647 w 46"/>
              <a:gd name="T19" fmla="*/ 2147483647 h 34"/>
              <a:gd name="T20" fmla="*/ 2147483647 w 46"/>
              <a:gd name="T21" fmla="*/ 2147483647 h 34"/>
              <a:gd name="T22" fmla="*/ 2147483647 w 46"/>
              <a:gd name="T23" fmla="*/ 2147483647 h 34"/>
              <a:gd name="T24" fmla="*/ 2147483647 w 46"/>
              <a:gd name="T25" fmla="*/ 2147483647 h 34"/>
              <a:gd name="T26" fmla="*/ 2147483647 w 46"/>
              <a:gd name="T27" fmla="*/ 2147483647 h 34"/>
              <a:gd name="T28" fmla="*/ 2147483647 w 46"/>
              <a:gd name="T29" fmla="*/ 2147483647 h 34"/>
              <a:gd name="T30" fmla="*/ 2147483647 w 46"/>
              <a:gd name="T31" fmla="*/ 2147483647 h 34"/>
              <a:gd name="T32" fmla="*/ 2147483647 w 46"/>
              <a:gd name="T33" fmla="*/ 2147483647 h 34"/>
              <a:gd name="T34" fmla="*/ 0 w 46"/>
              <a:gd name="T35" fmla="*/ 2147483647 h 34"/>
              <a:gd name="T36" fmla="*/ 0 w 46"/>
              <a:gd name="T37" fmla="*/ 2147483647 h 34"/>
              <a:gd name="T38" fmla="*/ 2147483647 w 46"/>
              <a:gd name="T39" fmla="*/ 2147483647 h 34"/>
              <a:gd name="T40" fmla="*/ 2147483647 w 46"/>
              <a:gd name="T41" fmla="*/ 2147483647 h 34"/>
              <a:gd name="T42" fmla="*/ 2147483647 w 46"/>
              <a:gd name="T43" fmla="*/ 2147483647 h 34"/>
              <a:gd name="T44" fmla="*/ 2147483647 w 46"/>
              <a:gd name="T45" fmla="*/ 2147483647 h 34"/>
              <a:gd name="T46" fmla="*/ 2147483647 w 46"/>
              <a:gd name="T47" fmla="*/ 2147483647 h 34"/>
              <a:gd name="T48" fmla="*/ 2147483647 w 46"/>
              <a:gd name="T49" fmla="*/ 2147483647 h 34"/>
              <a:gd name="T50" fmla="*/ 2147483647 w 46"/>
              <a:gd name="T51" fmla="*/ 2147483647 h 34"/>
              <a:gd name="T52" fmla="*/ 2147483647 w 46"/>
              <a:gd name="T53" fmla="*/ 2147483647 h 34"/>
              <a:gd name="T54" fmla="*/ 2147483647 w 46"/>
              <a:gd name="T55" fmla="*/ 2147483647 h 34"/>
              <a:gd name="T56" fmla="*/ 2147483647 w 46"/>
              <a:gd name="T57" fmla="*/ 2147483647 h 34"/>
              <a:gd name="T58" fmla="*/ 2147483647 w 46"/>
              <a:gd name="T59" fmla="*/ 2147483647 h 34"/>
              <a:gd name="T60" fmla="*/ 2147483647 w 46"/>
              <a:gd name="T61" fmla="*/ 2147483647 h 34"/>
              <a:gd name="T62" fmla="*/ 2147483647 w 46"/>
              <a:gd name="T63" fmla="*/ 2147483647 h 34"/>
              <a:gd name="T64" fmla="*/ 2147483647 w 46"/>
              <a:gd name="T65" fmla="*/ 2147483647 h 34"/>
              <a:gd name="T66" fmla="*/ 2147483647 w 46"/>
              <a:gd name="T67" fmla="*/ 2147483647 h 34"/>
              <a:gd name="T68" fmla="*/ 2147483647 w 46"/>
              <a:gd name="T69" fmla="*/ 2147483647 h 34"/>
              <a:gd name="T70" fmla="*/ 2147483647 w 46"/>
              <a:gd name="T71" fmla="*/ 2147483647 h 34"/>
              <a:gd name="T72" fmla="*/ 2147483647 w 46"/>
              <a:gd name="T73" fmla="*/ 2147483647 h 34"/>
              <a:gd name="T74" fmla="*/ 2147483647 w 46"/>
              <a:gd name="T75" fmla="*/ 2147483647 h 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6"/>
              <a:gd name="T115" fmla="*/ 0 h 34"/>
              <a:gd name="T116" fmla="*/ 46 w 46"/>
              <a:gd name="T117" fmla="*/ 34 h 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00B050"/>
          </a:solidFill>
          <a:ln w="9525">
            <a:solidFill>
              <a:srgbClr val="FFFF00"/>
            </a:solidFill>
            <a:round/>
            <a:headEnd/>
            <a:tailEnd/>
          </a:ln>
        </p:spPr>
        <p:txBody>
          <a:bodyPr/>
          <a:lstStyle/>
          <a:p>
            <a:endParaRPr lang="ru-RU"/>
          </a:p>
        </p:txBody>
      </p:sp>
      <p:sp>
        <p:nvSpPr>
          <p:cNvPr id="9257" name="Freeform 1338"/>
          <p:cNvSpPr>
            <a:spLocks/>
          </p:cNvSpPr>
          <p:nvPr/>
        </p:nvSpPr>
        <p:spPr bwMode="auto">
          <a:xfrm>
            <a:off x="7154864" y="1617663"/>
            <a:ext cx="71437" cy="61912"/>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78"/>
              <a:gd name="T47" fmla="*/ 90 w 90"/>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00B050"/>
          </a:solidFill>
          <a:ln w="9525">
            <a:solidFill>
              <a:srgbClr val="FFFF00"/>
            </a:solidFill>
            <a:round/>
            <a:headEnd/>
            <a:tailEnd/>
          </a:ln>
        </p:spPr>
        <p:txBody>
          <a:bodyPr/>
          <a:lstStyle/>
          <a:p>
            <a:endParaRPr lang="ru-RU"/>
          </a:p>
        </p:txBody>
      </p:sp>
      <p:sp>
        <p:nvSpPr>
          <p:cNvPr id="9258" name="Freeform 1339"/>
          <p:cNvSpPr>
            <a:spLocks/>
          </p:cNvSpPr>
          <p:nvPr/>
        </p:nvSpPr>
        <p:spPr bwMode="auto">
          <a:xfrm>
            <a:off x="6154738" y="1001713"/>
            <a:ext cx="95250" cy="63500"/>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14"/>
              <a:gd name="T71" fmla="*/ 20 w 20"/>
              <a:gd name="T72" fmla="*/ 14 h 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00B050"/>
          </a:solidFill>
          <a:ln w="9525">
            <a:solidFill>
              <a:srgbClr val="FFFF00"/>
            </a:solidFill>
            <a:round/>
            <a:headEnd/>
            <a:tailEnd/>
          </a:ln>
        </p:spPr>
        <p:txBody>
          <a:bodyPr/>
          <a:lstStyle/>
          <a:p>
            <a:endParaRPr lang="ru-RU"/>
          </a:p>
        </p:txBody>
      </p:sp>
      <p:sp>
        <p:nvSpPr>
          <p:cNvPr id="9259" name="Freeform 1340"/>
          <p:cNvSpPr>
            <a:spLocks/>
          </p:cNvSpPr>
          <p:nvPr/>
        </p:nvSpPr>
        <p:spPr bwMode="auto">
          <a:xfrm>
            <a:off x="6197600" y="911226"/>
            <a:ext cx="71438" cy="61913"/>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
              <a:gd name="T49" fmla="*/ 0 h 78"/>
              <a:gd name="T50" fmla="*/ 90 w 90"/>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00B050"/>
          </a:solidFill>
          <a:ln w="9525">
            <a:solidFill>
              <a:srgbClr val="FFFF00"/>
            </a:solidFill>
            <a:round/>
            <a:headEnd/>
            <a:tailEnd/>
          </a:ln>
        </p:spPr>
        <p:txBody>
          <a:bodyPr/>
          <a:lstStyle/>
          <a:p>
            <a:endParaRPr lang="ru-RU"/>
          </a:p>
        </p:txBody>
      </p:sp>
      <p:sp>
        <p:nvSpPr>
          <p:cNvPr id="9260" name="Freeform 1341"/>
          <p:cNvSpPr>
            <a:spLocks/>
          </p:cNvSpPr>
          <p:nvPr/>
        </p:nvSpPr>
        <p:spPr bwMode="auto">
          <a:xfrm>
            <a:off x="6194425" y="1006476"/>
            <a:ext cx="139700" cy="125413"/>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
              <a:gd name="T88" fmla="*/ 0 h 27"/>
              <a:gd name="T89" fmla="*/ 30 w 30"/>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00B050"/>
          </a:solidFill>
          <a:ln w="9525">
            <a:solidFill>
              <a:srgbClr val="FFFF00"/>
            </a:solidFill>
            <a:round/>
            <a:headEnd/>
            <a:tailEnd/>
          </a:ln>
        </p:spPr>
        <p:txBody>
          <a:bodyPr/>
          <a:lstStyle/>
          <a:p>
            <a:endParaRPr lang="ru-RU"/>
          </a:p>
        </p:txBody>
      </p:sp>
      <p:sp>
        <p:nvSpPr>
          <p:cNvPr id="9261" name="Freeform 1342"/>
          <p:cNvSpPr>
            <a:spLocks/>
          </p:cNvSpPr>
          <p:nvPr/>
        </p:nvSpPr>
        <p:spPr bwMode="auto">
          <a:xfrm>
            <a:off x="6159500" y="954089"/>
            <a:ext cx="114300" cy="65087"/>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14"/>
              <a:gd name="T65" fmla="*/ 24 w 24"/>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00B050"/>
          </a:solidFill>
          <a:ln w="9525">
            <a:solidFill>
              <a:srgbClr val="FFFF00"/>
            </a:solidFill>
            <a:round/>
            <a:headEnd/>
            <a:tailEnd/>
          </a:ln>
        </p:spPr>
        <p:txBody>
          <a:bodyPr/>
          <a:lstStyle/>
          <a:p>
            <a:endParaRPr lang="ru-RU"/>
          </a:p>
        </p:txBody>
      </p:sp>
      <p:sp>
        <p:nvSpPr>
          <p:cNvPr id="9262" name="Freeform 1343"/>
          <p:cNvSpPr>
            <a:spLocks/>
          </p:cNvSpPr>
          <p:nvPr/>
        </p:nvSpPr>
        <p:spPr bwMode="auto">
          <a:xfrm>
            <a:off x="5618163" y="1825625"/>
            <a:ext cx="114300" cy="84138"/>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18"/>
              <a:gd name="T80" fmla="*/ 24 w 24"/>
              <a:gd name="T81" fmla="*/ 18 h 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00B050"/>
          </a:solidFill>
          <a:ln w="9525">
            <a:solidFill>
              <a:srgbClr val="FFFF00"/>
            </a:solidFill>
            <a:round/>
            <a:headEnd/>
            <a:tailEnd/>
          </a:ln>
        </p:spPr>
        <p:txBody>
          <a:bodyPr/>
          <a:lstStyle/>
          <a:p>
            <a:endParaRPr lang="ru-RU"/>
          </a:p>
        </p:txBody>
      </p:sp>
      <p:sp>
        <p:nvSpPr>
          <p:cNvPr id="9263" name="Freeform 1344"/>
          <p:cNvSpPr>
            <a:spLocks/>
          </p:cNvSpPr>
          <p:nvPr/>
        </p:nvSpPr>
        <p:spPr bwMode="auto">
          <a:xfrm>
            <a:off x="5591175" y="1763714"/>
            <a:ext cx="88900" cy="66675"/>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85"/>
              <a:gd name="T59" fmla="*/ 114 w 114"/>
              <a:gd name="T60" fmla="*/ 85 h 8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00B050"/>
          </a:solidFill>
          <a:ln w="9525">
            <a:solidFill>
              <a:srgbClr val="FFFF00"/>
            </a:solidFill>
            <a:round/>
            <a:headEnd/>
            <a:tailEnd/>
          </a:ln>
        </p:spPr>
        <p:txBody>
          <a:bodyPr/>
          <a:lstStyle/>
          <a:p>
            <a:endParaRPr lang="ru-RU"/>
          </a:p>
        </p:txBody>
      </p:sp>
      <p:sp>
        <p:nvSpPr>
          <p:cNvPr id="9264" name="Freeform 1345"/>
          <p:cNvSpPr>
            <a:spLocks/>
          </p:cNvSpPr>
          <p:nvPr/>
        </p:nvSpPr>
        <p:spPr bwMode="auto">
          <a:xfrm>
            <a:off x="5595939" y="1601788"/>
            <a:ext cx="179387" cy="19050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8"/>
              <a:gd name="T79" fmla="*/ 0 h 41"/>
              <a:gd name="T80" fmla="*/ 38 w 38"/>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00B050"/>
          </a:solidFill>
          <a:ln w="9525">
            <a:solidFill>
              <a:srgbClr val="FFFF00"/>
            </a:solidFill>
            <a:round/>
            <a:headEnd/>
            <a:tailEnd/>
          </a:ln>
        </p:spPr>
        <p:txBody>
          <a:bodyPr/>
          <a:lstStyle/>
          <a:p>
            <a:endParaRPr lang="ru-RU"/>
          </a:p>
        </p:txBody>
      </p:sp>
      <p:sp>
        <p:nvSpPr>
          <p:cNvPr id="9265" name="Freeform 1346"/>
          <p:cNvSpPr>
            <a:spLocks/>
          </p:cNvSpPr>
          <p:nvPr/>
        </p:nvSpPr>
        <p:spPr bwMode="auto">
          <a:xfrm>
            <a:off x="6211888" y="1520826"/>
            <a:ext cx="169862" cy="163513"/>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6"/>
              <a:gd name="T73" fmla="*/ 0 h 35"/>
              <a:gd name="T74" fmla="*/ 36 w 36"/>
              <a:gd name="T75" fmla="*/ 35 h 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00B050"/>
          </a:solidFill>
          <a:ln w="9525">
            <a:solidFill>
              <a:srgbClr val="FFFF00"/>
            </a:solidFill>
            <a:round/>
            <a:headEnd/>
            <a:tailEnd/>
          </a:ln>
        </p:spPr>
        <p:txBody>
          <a:bodyPr/>
          <a:lstStyle/>
          <a:p>
            <a:endParaRPr lang="ru-RU"/>
          </a:p>
        </p:txBody>
      </p:sp>
      <p:sp>
        <p:nvSpPr>
          <p:cNvPr id="9266" name="Freeform 1347"/>
          <p:cNvSpPr>
            <a:spLocks/>
          </p:cNvSpPr>
          <p:nvPr/>
        </p:nvSpPr>
        <p:spPr bwMode="auto">
          <a:xfrm>
            <a:off x="5980113" y="1492251"/>
            <a:ext cx="246062" cy="233363"/>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
              <a:gd name="T109" fmla="*/ 0 h 50"/>
              <a:gd name="T110" fmla="*/ 52 w 52"/>
              <a:gd name="T111" fmla="*/ 50 h 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00B050"/>
          </a:solidFill>
          <a:ln w="9525">
            <a:solidFill>
              <a:srgbClr val="FFFF00"/>
            </a:solidFill>
            <a:round/>
            <a:headEnd/>
            <a:tailEnd/>
          </a:ln>
        </p:spPr>
        <p:txBody>
          <a:bodyPr/>
          <a:lstStyle/>
          <a:p>
            <a:endParaRPr lang="ru-RU"/>
          </a:p>
        </p:txBody>
      </p:sp>
      <p:sp>
        <p:nvSpPr>
          <p:cNvPr id="9267" name="Freeform 1348"/>
          <p:cNvSpPr>
            <a:spLocks/>
          </p:cNvSpPr>
          <p:nvPr/>
        </p:nvSpPr>
        <p:spPr bwMode="auto">
          <a:xfrm>
            <a:off x="5956301" y="1422401"/>
            <a:ext cx="61913" cy="117475"/>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8"/>
              <a:gd name="T67" fmla="*/ 0 h 150"/>
              <a:gd name="T68" fmla="*/ 78 w 78"/>
              <a:gd name="T69" fmla="*/ 150 h 15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00B050"/>
          </a:solidFill>
          <a:ln w="9525">
            <a:solidFill>
              <a:srgbClr val="FFFF00"/>
            </a:solidFill>
            <a:round/>
            <a:headEnd/>
            <a:tailEnd/>
          </a:ln>
        </p:spPr>
        <p:txBody>
          <a:bodyPr/>
          <a:lstStyle/>
          <a:p>
            <a:endParaRPr lang="ru-RU"/>
          </a:p>
        </p:txBody>
      </p:sp>
      <p:sp>
        <p:nvSpPr>
          <p:cNvPr id="9268" name="Freeform 1349"/>
          <p:cNvSpPr>
            <a:spLocks/>
          </p:cNvSpPr>
          <p:nvPr/>
        </p:nvSpPr>
        <p:spPr bwMode="auto">
          <a:xfrm>
            <a:off x="5653088" y="1450976"/>
            <a:ext cx="177800" cy="136525"/>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8"/>
              <a:gd name="T67" fmla="*/ 0 h 174"/>
              <a:gd name="T68" fmla="*/ 228 w 228"/>
              <a:gd name="T69" fmla="*/ 174 h 1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00B050"/>
          </a:solidFill>
          <a:ln w="9525">
            <a:solidFill>
              <a:srgbClr val="FFFF00"/>
            </a:solidFill>
            <a:round/>
            <a:headEnd/>
            <a:tailEnd/>
          </a:ln>
        </p:spPr>
        <p:txBody>
          <a:bodyPr/>
          <a:lstStyle/>
          <a:p>
            <a:endParaRPr lang="ru-RU"/>
          </a:p>
        </p:txBody>
      </p:sp>
      <p:sp>
        <p:nvSpPr>
          <p:cNvPr id="9269" name="Freeform 1350"/>
          <p:cNvSpPr>
            <a:spLocks/>
          </p:cNvSpPr>
          <p:nvPr/>
        </p:nvSpPr>
        <p:spPr bwMode="auto">
          <a:xfrm>
            <a:off x="5599114" y="1587501"/>
            <a:ext cx="123825" cy="106363"/>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23"/>
              <a:gd name="T41" fmla="*/ 26 w 26"/>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00B050"/>
          </a:solidFill>
          <a:ln w="9525">
            <a:solidFill>
              <a:srgbClr val="FFFF00"/>
            </a:solidFill>
            <a:round/>
            <a:headEnd/>
            <a:tailEnd/>
          </a:ln>
        </p:spPr>
        <p:txBody>
          <a:bodyPr/>
          <a:lstStyle/>
          <a:p>
            <a:endParaRPr lang="ru-RU"/>
          </a:p>
        </p:txBody>
      </p:sp>
      <p:sp>
        <p:nvSpPr>
          <p:cNvPr id="9270" name="Freeform 1351"/>
          <p:cNvSpPr>
            <a:spLocks/>
          </p:cNvSpPr>
          <p:nvPr/>
        </p:nvSpPr>
        <p:spPr bwMode="auto">
          <a:xfrm>
            <a:off x="5605463" y="1825626"/>
            <a:ext cx="36512" cy="28575"/>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36"/>
              <a:gd name="T29" fmla="*/ 48 w 48"/>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00B050"/>
          </a:solidFill>
          <a:ln w="9525">
            <a:solidFill>
              <a:srgbClr val="FFFF00"/>
            </a:solidFill>
            <a:round/>
            <a:headEnd/>
            <a:tailEnd/>
          </a:ln>
        </p:spPr>
        <p:txBody>
          <a:bodyPr/>
          <a:lstStyle/>
          <a:p>
            <a:endParaRPr lang="ru-RU"/>
          </a:p>
        </p:txBody>
      </p:sp>
      <p:sp>
        <p:nvSpPr>
          <p:cNvPr id="9271" name="Freeform 1352"/>
          <p:cNvSpPr>
            <a:spLocks/>
          </p:cNvSpPr>
          <p:nvPr/>
        </p:nvSpPr>
        <p:spPr bwMode="auto">
          <a:xfrm>
            <a:off x="6175375" y="1662113"/>
            <a:ext cx="242888" cy="298450"/>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2"/>
              <a:gd name="T115" fmla="*/ 0 h 64"/>
              <a:gd name="T116" fmla="*/ 52 w 52"/>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00B050"/>
          </a:solidFill>
          <a:ln w="9525">
            <a:solidFill>
              <a:srgbClr val="FFFF00"/>
            </a:solidFill>
            <a:round/>
            <a:headEnd/>
            <a:tailEnd/>
          </a:ln>
        </p:spPr>
        <p:txBody>
          <a:bodyPr/>
          <a:lstStyle/>
          <a:p>
            <a:endParaRPr lang="ru-RU"/>
          </a:p>
        </p:txBody>
      </p:sp>
      <p:sp>
        <p:nvSpPr>
          <p:cNvPr id="9272" name="Freeform 1353"/>
          <p:cNvSpPr>
            <a:spLocks/>
          </p:cNvSpPr>
          <p:nvPr/>
        </p:nvSpPr>
        <p:spPr bwMode="auto">
          <a:xfrm>
            <a:off x="5722938" y="1858963"/>
            <a:ext cx="88900" cy="87312"/>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19"/>
              <a:gd name="T71" fmla="*/ 19 w 19"/>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00B050"/>
          </a:solidFill>
          <a:ln w="9525">
            <a:solidFill>
              <a:srgbClr val="FFFF00"/>
            </a:solidFill>
            <a:round/>
            <a:headEnd/>
            <a:tailEnd/>
          </a:ln>
        </p:spPr>
        <p:txBody>
          <a:bodyPr/>
          <a:lstStyle/>
          <a:p>
            <a:endParaRPr lang="ru-RU"/>
          </a:p>
        </p:txBody>
      </p:sp>
      <p:sp>
        <p:nvSpPr>
          <p:cNvPr id="9273" name="Freeform 1354"/>
          <p:cNvSpPr>
            <a:spLocks/>
          </p:cNvSpPr>
          <p:nvPr/>
        </p:nvSpPr>
        <p:spPr bwMode="auto">
          <a:xfrm>
            <a:off x="5676900" y="1892301"/>
            <a:ext cx="63500" cy="5397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12"/>
              <a:gd name="T44" fmla="*/ 14 w 14"/>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00B050"/>
          </a:solidFill>
          <a:ln w="9525">
            <a:solidFill>
              <a:srgbClr val="FFFF00"/>
            </a:solidFill>
            <a:round/>
            <a:headEnd/>
            <a:tailEnd/>
          </a:ln>
        </p:spPr>
        <p:txBody>
          <a:bodyPr/>
          <a:lstStyle/>
          <a:p>
            <a:endParaRPr lang="ru-RU"/>
          </a:p>
        </p:txBody>
      </p:sp>
      <p:sp>
        <p:nvSpPr>
          <p:cNvPr id="9274" name="Freeform 1355"/>
          <p:cNvSpPr>
            <a:spLocks/>
          </p:cNvSpPr>
          <p:nvPr/>
        </p:nvSpPr>
        <p:spPr bwMode="auto">
          <a:xfrm>
            <a:off x="5646739" y="1873251"/>
            <a:ext cx="47625" cy="41275"/>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54"/>
              <a:gd name="T35" fmla="*/ 60 w 60"/>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00B050"/>
          </a:solidFill>
          <a:ln w="9525">
            <a:solidFill>
              <a:srgbClr val="FFFF00"/>
            </a:solidFill>
            <a:round/>
            <a:headEnd/>
            <a:tailEnd/>
          </a:ln>
        </p:spPr>
        <p:txBody>
          <a:bodyPr/>
          <a:lstStyle/>
          <a:p>
            <a:endParaRPr lang="ru-RU"/>
          </a:p>
        </p:txBody>
      </p:sp>
      <p:sp>
        <p:nvSpPr>
          <p:cNvPr id="9275" name="Rectangle 1356"/>
          <p:cNvSpPr>
            <a:spLocks noChangeArrowheads="1"/>
          </p:cNvSpPr>
          <p:nvPr/>
        </p:nvSpPr>
        <p:spPr bwMode="auto">
          <a:xfrm>
            <a:off x="5716588" y="1587500"/>
            <a:ext cx="6350" cy="14288"/>
          </a:xfrm>
          <a:prstGeom prst="rect">
            <a:avLst/>
          </a:prstGeom>
          <a:solidFill>
            <a:srgbClr val="00B050"/>
          </a:solidFill>
          <a:ln w="9525">
            <a:solidFill>
              <a:srgbClr val="FFFF00"/>
            </a:solidFill>
            <a:miter lim="800000"/>
            <a:headEnd/>
            <a:tailEnd/>
          </a:ln>
        </p:spPr>
        <p:txBody>
          <a:bodyPr/>
          <a:lstStyle/>
          <a:p>
            <a:endParaRPr lang="ru-RU">
              <a:latin typeface="Calibri" pitchFamily="34" charset="0"/>
              <a:cs typeface="Arial" charset="0"/>
            </a:endParaRPr>
          </a:p>
        </p:txBody>
      </p:sp>
      <p:sp>
        <p:nvSpPr>
          <p:cNvPr id="9276" name="Freeform 1357"/>
          <p:cNvSpPr>
            <a:spLocks/>
          </p:cNvSpPr>
          <p:nvPr/>
        </p:nvSpPr>
        <p:spPr bwMode="auto">
          <a:xfrm>
            <a:off x="5716589" y="1422401"/>
            <a:ext cx="307975" cy="303213"/>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0"/>
              <a:gd name="T130" fmla="*/ 0 h 390"/>
              <a:gd name="T131" fmla="*/ 390 w 390"/>
              <a:gd name="T132" fmla="*/ 390 h 3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00B050"/>
          </a:solidFill>
          <a:ln w="9525">
            <a:solidFill>
              <a:srgbClr val="FFFF00"/>
            </a:solidFill>
            <a:round/>
            <a:headEnd/>
            <a:tailEnd/>
          </a:ln>
        </p:spPr>
        <p:txBody>
          <a:bodyPr/>
          <a:lstStyle/>
          <a:p>
            <a:endParaRPr lang="ru-RU"/>
          </a:p>
        </p:txBody>
      </p:sp>
      <p:sp>
        <p:nvSpPr>
          <p:cNvPr id="9277" name="Freeform 1358"/>
          <p:cNvSpPr>
            <a:spLocks/>
          </p:cNvSpPr>
          <p:nvPr/>
        </p:nvSpPr>
        <p:spPr bwMode="auto">
          <a:xfrm>
            <a:off x="5716589" y="1422401"/>
            <a:ext cx="307975" cy="303213"/>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0"/>
              <a:gd name="T130" fmla="*/ 0 h 390"/>
              <a:gd name="T131" fmla="*/ 390 w 390"/>
              <a:gd name="T132" fmla="*/ 390 h 3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00B050"/>
          </a:solidFill>
          <a:ln w="9525">
            <a:solidFill>
              <a:srgbClr val="FFFF00"/>
            </a:solidFill>
            <a:round/>
            <a:headEnd/>
            <a:tailEnd/>
          </a:ln>
        </p:spPr>
        <p:txBody>
          <a:bodyPr/>
          <a:lstStyle/>
          <a:p>
            <a:endParaRPr lang="ru-RU"/>
          </a:p>
        </p:txBody>
      </p:sp>
      <p:sp>
        <p:nvSpPr>
          <p:cNvPr id="9278" name="Freeform 1359"/>
          <p:cNvSpPr>
            <a:spLocks/>
          </p:cNvSpPr>
          <p:nvPr/>
        </p:nvSpPr>
        <p:spPr bwMode="auto">
          <a:xfrm>
            <a:off x="5740400" y="1400176"/>
            <a:ext cx="6350" cy="3175"/>
          </a:xfrm>
          <a:custGeom>
            <a:avLst/>
            <a:gdLst>
              <a:gd name="T0" fmla="*/ 2147483647 w 6"/>
              <a:gd name="T1" fmla="*/ 0 h 6"/>
              <a:gd name="T2" fmla="*/ 0 w 6"/>
              <a:gd name="T3" fmla="*/ 0 h 6"/>
              <a:gd name="T4" fmla="*/ 0 w 6"/>
              <a:gd name="T5" fmla="*/ 2147483647 h 6"/>
              <a:gd name="T6" fmla="*/ 2147483647 w 6"/>
              <a:gd name="T7" fmla="*/ 0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6" y="0"/>
                </a:moveTo>
                <a:lnTo>
                  <a:pt x="0" y="0"/>
                </a:lnTo>
                <a:lnTo>
                  <a:pt x="0" y="6"/>
                </a:lnTo>
                <a:lnTo>
                  <a:pt x="6" y="0"/>
                </a:lnTo>
                <a:close/>
              </a:path>
            </a:pathLst>
          </a:custGeom>
          <a:solidFill>
            <a:srgbClr val="00B050"/>
          </a:solidFill>
          <a:ln w="9525">
            <a:solidFill>
              <a:srgbClr val="FFFF00"/>
            </a:solidFill>
            <a:round/>
            <a:headEnd/>
            <a:tailEnd/>
          </a:ln>
        </p:spPr>
        <p:txBody>
          <a:bodyPr/>
          <a:lstStyle/>
          <a:p>
            <a:endParaRPr lang="ru-RU"/>
          </a:p>
        </p:txBody>
      </p:sp>
      <p:sp>
        <p:nvSpPr>
          <p:cNvPr id="9279" name="Freeform 1360"/>
          <p:cNvSpPr>
            <a:spLocks/>
          </p:cNvSpPr>
          <p:nvPr/>
        </p:nvSpPr>
        <p:spPr bwMode="auto">
          <a:xfrm>
            <a:off x="5751513" y="1333501"/>
            <a:ext cx="4762" cy="4763"/>
          </a:xfrm>
          <a:custGeom>
            <a:avLst/>
            <a:gdLst>
              <a:gd name="T0" fmla="*/ 0 w 6"/>
              <a:gd name="T1" fmla="*/ 0 h 6"/>
              <a:gd name="T2" fmla="*/ 0 w 6"/>
              <a:gd name="T3" fmla="*/ 0 h 6"/>
              <a:gd name="T4" fmla="*/ 2147483647 w 6"/>
              <a:gd name="T5" fmla="*/ 2147483647 h 6"/>
              <a:gd name="T6" fmla="*/ 0 w 6"/>
              <a:gd name="T7" fmla="*/ 0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0"/>
                </a:moveTo>
                <a:lnTo>
                  <a:pt x="0" y="0"/>
                </a:lnTo>
                <a:lnTo>
                  <a:pt x="6" y="6"/>
                </a:lnTo>
                <a:lnTo>
                  <a:pt x="0" y="0"/>
                </a:lnTo>
                <a:close/>
              </a:path>
            </a:pathLst>
          </a:custGeom>
          <a:solidFill>
            <a:srgbClr val="00B050"/>
          </a:solidFill>
          <a:ln w="9525">
            <a:solidFill>
              <a:srgbClr val="FFFF00"/>
            </a:solidFill>
            <a:round/>
            <a:headEnd/>
            <a:tailEnd/>
          </a:ln>
        </p:spPr>
        <p:txBody>
          <a:bodyPr/>
          <a:lstStyle/>
          <a:p>
            <a:endParaRPr lang="ru-RU"/>
          </a:p>
        </p:txBody>
      </p:sp>
      <p:sp>
        <p:nvSpPr>
          <p:cNvPr id="9280" name="Freeform 1361"/>
          <p:cNvSpPr>
            <a:spLocks/>
          </p:cNvSpPr>
          <p:nvPr/>
        </p:nvSpPr>
        <p:spPr bwMode="auto">
          <a:xfrm>
            <a:off x="5708650" y="1293814"/>
            <a:ext cx="184150" cy="142875"/>
          </a:xfrm>
          <a:custGeom>
            <a:avLst/>
            <a:gdLst>
              <a:gd name="T0" fmla="*/ 2147483647 w 39"/>
              <a:gd name="T1" fmla="*/ 2147483647 h 30"/>
              <a:gd name="T2" fmla="*/ 2147483647 w 39"/>
              <a:gd name="T3" fmla="*/ 2147483647 h 30"/>
              <a:gd name="T4" fmla="*/ 2147483647 w 39"/>
              <a:gd name="T5" fmla="*/ 2147483647 h 30"/>
              <a:gd name="T6" fmla="*/ 2147483647 w 39"/>
              <a:gd name="T7" fmla="*/ 2147483647 h 30"/>
              <a:gd name="T8" fmla="*/ 2147483647 w 39"/>
              <a:gd name="T9" fmla="*/ 2147483647 h 30"/>
              <a:gd name="T10" fmla="*/ 2147483647 w 39"/>
              <a:gd name="T11" fmla="*/ 2147483647 h 30"/>
              <a:gd name="T12" fmla="*/ 2147483647 w 39"/>
              <a:gd name="T13" fmla="*/ 0 h 30"/>
              <a:gd name="T14" fmla="*/ 2147483647 w 39"/>
              <a:gd name="T15" fmla="*/ 2147483647 h 30"/>
              <a:gd name="T16" fmla="*/ 2147483647 w 39"/>
              <a:gd name="T17" fmla="*/ 0 h 30"/>
              <a:gd name="T18" fmla="*/ 2147483647 w 39"/>
              <a:gd name="T19" fmla="*/ 2147483647 h 30"/>
              <a:gd name="T20" fmla="*/ 0 w 39"/>
              <a:gd name="T21" fmla="*/ 2147483647 h 30"/>
              <a:gd name="T22" fmla="*/ 2147483647 w 39"/>
              <a:gd name="T23" fmla="*/ 2147483647 h 30"/>
              <a:gd name="T24" fmla="*/ 2147483647 w 39"/>
              <a:gd name="T25" fmla="*/ 2147483647 h 30"/>
              <a:gd name="T26" fmla="*/ 2147483647 w 39"/>
              <a:gd name="T27" fmla="*/ 2147483647 h 30"/>
              <a:gd name="T28" fmla="*/ 2147483647 w 39"/>
              <a:gd name="T29" fmla="*/ 2147483647 h 30"/>
              <a:gd name="T30" fmla="*/ 2147483647 w 39"/>
              <a:gd name="T31" fmla="*/ 2147483647 h 30"/>
              <a:gd name="T32" fmla="*/ 2147483647 w 39"/>
              <a:gd name="T33" fmla="*/ 2147483647 h 30"/>
              <a:gd name="T34" fmla="*/ 2147483647 w 39"/>
              <a:gd name="T35" fmla="*/ 2147483647 h 30"/>
              <a:gd name="T36" fmla="*/ 2147483647 w 39"/>
              <a:gd name="T37" fmla="*/ 2147483647 h 30"/>
              <a:gd name="T38" fmla="*/ 2147483647 w 39"/>
              <a:gd name="T39" fmla="*/ 2147483647 h 30"/>
              <a:gd name="T40" fmla="*/ 2147483647 w 39"/>
              <a:gd name="T41" fmla="*/ 2147483647 h 30"/>
              <a:gd name="T42" fmla="*/ 2147483647 w 39"/>
              <a:gd name="T43" fmla="*/ 2147483647 h 30"/>
              <a:gd name="T44" fmla="*/ 2147483647 w 39"/>
              <a:gd name="T45" fmla="*/ 2147483647 h 30"/>
              <a:gd name="T46" fmla="*/ 2147483647 w 39"/>
              <a:gd name="T47" fmla="*/ 2147483647 h 30"/>
              <a:gd name="T48" fmla="*/ 2147483647 w 39"/>
              <a:gd name="T49" fmla="*/ 2147483647 h 30"/>
              <a:gd name="T50" fmla="*/ 2147483647 w 39"/>
              <a:gd name="T51" fmla="*/ 2147483647 h 30"/>
              <a:gd name="T52" fmla="*/ 2147483647 w 39"/>
              <a:gd name="T53" fmla="*/ 2147483647 h 30"/>
              <a:gd name="T54" fmla="*/ 2147483647 w 39"/>
              <a:gd name="T55" fmla="*/ 2147483647 h 30"/>
              <a:gd name="T56" fmla="*/ 2147483647 w 39"/>
              <a:gd name="T57" fmla="*/ 2147483647 h 30"/>
              <a:gd name="T58" fmla="*/ 2147483647 w 39"/>
              <a:gd name="T59" fmla="*/ 2147483647 h 30"/>
              <a:gd name="T60" fmla="*/ 2147483647 w 39"/>
              <a:gd name="T61" fmla="*/ 2147483647 h 30"/>
              <a:gd name="T62" fmla="*/ 2147483647 w 39"/>
              <a:gd name="T63" fmla="*/ 2147483647 h 30"/>
              <a:gd name="T64" fmla="*/ 2147483647 w 39"/>
              <a:gd name="T65" fmla="*/ 2147483647 h 30"/>
              <a:gd name="T66" fmla="*/ 2147483647 w 39"/>
              <a:gd name="T67" fmla="*/ 2147483647 h 30"/>
              <a:gd name="T68" fmla="*/ 2147483647 w 39"/>
              <a:gd name="T69" fmla="*/ 2147483647 h 30"/>
              <a:gd name="T70" fmla="*/ 2147483647 w 39"/>
              <a:gd name="T71" fmla="*/ 2147483647 h 30"/>
              <a:gd name="T72" fmla="*/ 2147483647 w 39"/>
              <a:gd name="T73" fmla="*/ 2147483647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
              <a:gd name="T112" fmla="*/ 0 h 30"/>
              <a:gd name="T113" fmla="*/ 39 w 39"/>
              <a:gd name="T114" fmla="*/ 30 h 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00B050"/>
          </a:solidFill>
          <a:ln w="9525">
            <a:solidFill>
              <a:srgbClr val="FFFF00"/>
            </a:solidFill>
            <a:round/>
            <a:headEnd/>
            <a:tailEnd/>
          </a:ln>
        </p:spPr>
        <p:txBody>
          <a:bodyPr/>
          <a:lstStyle/>
          <a:p>
            <a:endParaRPr lang="ru-RU"/>
          </a:p>
        </p:txBody>
      </p:sp>
      <p:sp>
        <p:nvSpPr>
          <p:cNvPr id="9281" name="Freeform 1362"/>
          <p:cNvSpPr>
            <a:spLocks/>
          </p:cNvSpPr>
          <p:nvPr/>
        </p:nvSpPr>
        <p:spPr bwMode="auto">
          <a:xfrm>
            <a:off x="5708651" y="1322388"/>
            <a:ext cx="47625" cy="100012"/>
          </a:xfrm>
          <a:custGeom>
            <a:avLst/>
            <a:gdLst>
              <a:gd name="T0" fmla="*/ 2147483647 w 60"/>
              <a:gd name="T1" fmla="*/ 2147483647 h 127"/>
              <a:gd name="T2" fmla="*/ 2147483647 w 60"/>
              <a:gd name="T3" fmla="*/ 2147483647 h 127"/>
              <a:gd name="T4" fmla="*/ 2147483647 w 60"/>
              <a:gd name="T5" fmla="*/ 2147483647 h 127"/>
              <a:gd name="T6" fmla="*/ 2147483647 w 60"/>
              <a:gd name="T7" fmla="*/ 2147483647 h 127"/>
              <a:gd name="T8" fmla="*/ 2147483647 w 60"/>
              <a:gd name="T9" fmla="*/ 2147483647 h 127"/>
              <a:gd name="T10" fmla="*/ 2147483647 w 60"/>
              <a:gd name="T11" fmla="*/ 2147483647 h 127"/>
              <a:gd name="T12" fmla="*/ 2147483647 w 60"/>
              <a:gd name="T13" fmla="*/ 2147483647 h 127"/>
              <a:gd name="T14" fmla="*/ 2147483647 w 60"/>
              <a:gd name="T15" fmla="*/ 2147483647 h 127"/>
              <a:gd name="T16" fmla="*/ 2147483647 w 60"/>
              <a:gd name="T17" fmla="*/ 2147483647 h 127"/>
              <a:gd name="T18" fmla="*/ 2147483647 w 60"/>
              <a:gd name="T19" fmla="*/ 2147483647 h 127"/>
              <a:gd name="T20" fmla="*/ 2147483647 w 60"/>
              <a:gd name="T21" fmla="*/ 2147483647 h 127"/>
              <a:gd name="T22" fmla="*/ 2147483647 w 60"/>
              <a:gd name="T23" fmla="*/ 2147483647 h 127"/>
              <a:gd name="T24" fmla="*/ 2147483647 w 60"/>
              <a:gd name="T25" fmla="*/ 0 h 127"/>
              <a:gd name="T26" fmla="*/ 2147483647 w 60"/>
              <a:gd name="T27" fmla="*/ 2147483647 h 127"/>
              <a:gd name="T28" fmla="*/ 2147483647 w 60"/>
              <a:gd name="T29" fmla="*/ 2147483647 h 127"/>
              <a:gd name="T30" fmla="*/ 2147483647 w 60"/>
              <a:gd name="T31" fmla="*/ 2147483647 h 127"/>
              <a:gd name="T32" fmla="*/ 2147483647 w 60"/>
              <a:gd name="T33" fmla="*/ 2147483647 h 127"/>
              <a:gd name="T34" fmla="*/ 2147483647 w 60"/>
              <a:gd name="T35" fmla="*/ 2147483647 h 127"/>
              <a:gd name="T36" fmla="*/ 2147483647 w 60"/>
              <a:gd name="T37" fmla="*/ 2147483647 h 127"/>
              <a:gd name="T38" fmla="*/ 0 w 60"/>
              <a:gd name="T39" fmla="*/ 2147483647 h 127"/>
              <a:gd name="T40" fmla="*/ 2147483647 w 60"/>
              <a:gd name="T41" fmla="*/ 2147483647 h 127"/>
              <a:gd name="T42" fmla="*/ 2147483647 w 60"/>
              <a:gd name="T43" fmla="*/ 2147483647 h 127"/>
              <a:gd name="T44" fmla="*/ 2147483647 w 60"/>
              <a:gd name="T45" fmla="*/ 2147483647 h 127"/>
              <a:gd name="T46" fmla="*/ 2147483647 w 60"/>
              <a:gd name="T47" fmla="*/ 2147483647 h 127"/>
              <a:gd name="T48" fmla="*/ 2147483647 w 60"/>
              <a:gd name="T49" fmla="*/ 2147483647 h 1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127"/>
              <a:gd name="T77" fmla="*/ 60 w 60"/>
              <a:gd name="T78" fmla="*/ 127 h 1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127">
                <a:moveTo>
                  <a:pt x="42" y="103"/>
                </a:move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00B050"/>
          </a:solidFill>
          <a:ln w="9525">
            <a:solidFill>
              <a:srgbClr val="FFFF00"/>
            </a:solidFill>
            <a:round/>
            <a:headEnd/>
            <a:tailEnd/>
          </a:ln>
        </p:spPr>
        <p:txBody>
          <a:bodyPr/>
          <a:lstStyle/>
          <a:p>
            <a:endParaRPr lang="ru-RU"/>
          </a:p>
        </p:txBody>
      </p:sp>
      <p:sp>
        <p:nvSpPr>
          <p:cNvPr id="9282" name="Freeform 1363"/>
          <p:cNvSpPr>
            <a:spLocks/>
          </p:cNvSpPr>
          <p:nvPr/>
        </p:nvSpPr>
        <p:spPr bwMode="auto">
          <a:xfrm>
            <a:off x="5746751" y="1338263"/>
            <a:ext cx="9525" cy="38100"/>
          </a:xfrm>
          <a:custGeom>
            <a:avLst/>
            <a:gdLst>
              <a:gd name="T0" fmla="*/ 2147483647 w 12"/>
              <a:gd name="T1" fmla="*/ 2147483647 h 48"/>
              <a:gd name="T2" fmla="*/ 0 w 12"/>
              <a:gd name="T3" fmla="*/ 2147483647 h 48"/>
              <a:gd name="T4" fmla="*/ 0 w 12"/>
              <a:gd name="T5" fmla="*/ 2147483647 h 48"/>
              <a:gd name="T6" fmla="*/ 2147483647 w 12"/>
              <a:gd name="T7" fmla="*/ 2147483647 h 48"/>
              <a:gd name="T8" fmla="*/ 2147483647 w 12"/>
              <a:gd name="T9" fmla="*/ 0 h 48"/>
              <a:gd name="T10" fmla="*/ 2147483647 w 12"/>
              <a:gd name="T11" fmla="*/ 2147483647 h 48"/>
              <a:gd name="T12" fmla="*/ 2147483647 w 12"/>
              <a:gd name="T13" fmla="*/ 2147483647 h 48"/>
              <a:gd name="T14" fmla="*/ 0 60000 65536"/>
              <a:gd name="T15" fmla="*/ 0 60000 65536"/>
              <a:gd name="T16" fmla="*/ 0 60000 65536"/>
              <a:gd name="T17" fmla="*/ 0 60000 65536"/>
              <a:gd name="T18" fmla="*/ 0 60000 65536"/>
              <a:gd name="T19" fmla="*/ 0 60000 65536"/>
              <a:gd name="T20" fmla="*/ 0 60000 65536"/>
              <a:gd name="T21" fmla="*/ 0 w 12"/>
              <a:gd name="T22" fmla="*/ 0 h 48"/>
              <a:gd name="T23" fmla="*/ 12 w 12"/>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48">
                <a:moveTo>
                  <a:pt x="6" y="24"/>
                </a:moveTo>
                <a:lnTo>
                  <a:pt x="0" y="30"/>
                </a:lnTo>
                <a:lnTo>
                  <a:pt x="0" y="48"/>
                </a:lnTo>
                <a:lnTo>
                  <a:pt x="6" y="18"/>
                </a:lnTo>
                <a:lnTo>
                  <a:pt x="12" y="0"/>
                </a:lnTo>
                <a:lnTo>
                  <a:pt x="6" y="12"/>
                </a:lnTo>
                <a:lnTo>
                  <a:pt x="6" y="24"/>
                </a:lnTo>
                <a:close/>
              </a:path>
            </a:pathLst>
          </a:custGeom>
          <a:solidFill>
            <a:srgbClr val="00B050"/>
          </a:solidFill>
          <a:ln w="9525">
            <a:solidFill>
              <a:srgbClr val="FFFF00"/>
            </a:solidFill>
            <a:round/>
            <a:headEnd/>
            <a:tailEnd/>
          </a:ln>
        </p:spPr>
        <p:txBody>
          <a:bodyPr/>
          <a:lstStyle/>
          <a:p>
            <a:endParaRPr lang="ru-RU"/>
          </a:p>
        </p:txBody>
      </p:sp>
      <p:sp>
        <p:nvSpPr>
          <p:cNvPr id="9283" name="Freeform 1364"/>
          <p:cNvSpPr>
            <a:spLocks/>
          </p:cNvSpPr>
          <p:nvPr/>
        </p:nvSpPr>
        <p:spPr bwMode="auto">
          <a:xfrm>
            <a:off x="5737226" y="1403350"/>
            <a:ext cx="3175" cy="19050"/>
          </a:xfrm>
          <a:custGeom>
            <a:avLst/>
            <a:gdLst>
              <a:gd name="T0" fmla="*/ 2147483647 w 6"/>
              <a:gd name="T1" fmla="*/ 0 h 24"/>
              <a:gd name="T2" fmla="*/ 2147483647 w 6"/>
              <a:gd name="T3" fmla="*/ 2147483647 h 24"/>
              <a:gd name="T4" fmla="*/ 0 w 6"/>
              <a:gd name="T5" fmla="*/ 2147483647 h 24"/>
              <a:gd name="T6" fmla="*/ 2147483647 w 6"/>
              <a:gd name="T7" fmla="*/ 2147483647 h 24"/>
              <a:gd name="T8" fmla="*/ 2147483647 w 6"/>
              <a:gd name="T9" fmla="*/ 0 h 24"/>
              <a:gd name="T10" fmla="*/ 0 60000 65536"/>
              <a:gd name="T11" fmla="*/ 0 60000 65536"/>
              <a:gd name="T12" fmla="*/ 0 60000 65536"/>
              <a:gd name="T13" fmla="*/ 0 60000 65536"/>
              <a:gd name="T14" fmla="*/ 0 60000 65536"/>
              <a:gd name="T15" fmla="*/ 0 w 6"/>
              <a:gd name="T16" fmla="*/ 0 h 24"/>
              <a:gd name="T17" fmla="*/ 6 w 6"/>
              <a:gd name="T18" fmla="*/ 24 h 24"/>
            </a:gdLst>
            <a:ahLst/>
            <a:cxnLst>
              <a:cxn ang="T10">
                <a:pos x="T0" y="T1"/>
              </a:cxn>
              <a:cxn ang="T11">
                <a:pos x="T2" y="T3"/>
              </a:cxn>
              <a:cxn ang="T12">
                <a:pos x="T4" y="T5"/>
              </a:cxn>
              <a:cxn ang="T13">
                <a:pos x="T6" y="T7"/>
              </a:cxn>
              <a:cxn ang="T14">
                <a:pos x="T8" y="T9"/>
              </a:cxn>
            </a:cxnLst>
            <a:rect l="T15" t="T16" r="T17" b="T18"/>
            <a:pathLst>
              <a:path w="6" h="24">
                <a:moveTo>
                  <a:pt x="6" y="0"/>
                </a:moveTo>
                <a:lnTo>
                  <a:pt x="6" y="12"/>
                </a:lnTo>
                <a:lnTo>
                  <a:pt x="0" y="24"/>
                </a:lnTo>
                <a:lnTo>
                  <a:pt x="6" y="6"/>
                </a:lnTo>
                <a:lnTo>
                  <a:pt x="6" y="0"/>
                </a:lnTo>
                <a:close/>
              </a:path>
            </a:pathLst>
          </a:custGeom>
          <a:solidFill>
            <a:srgbClr val="00B050"/>
          </a:solidFill>
          <a:ln w="9525">
            <a:solidFill>
              <a:srgbClr val="FFFF00"/>
            </a:solidFill>
            <a:round/>
            <a:headEnd/>
            <a:tailEnd/>
          </a:ln>
        </p:spPr>
        <p:txBody>
          <a:bodyPr/>
          <a:lstStyle/>
          <a:p>
            <a:endParaRPr lang="ru-RU"/>
          </a:p>
        </p:txBody>
      </p:sp>
      <p:sp>
        <p:nvSpPr>
          <p:cNvPr id="9284" name="Freeform 1365"/>
          <p:cNvSpPr>
            <a:spLocks/>
          </p:cNvSpPr>
          <p:nvPr/>
        </p:nvSpPr>
        <p:spPr bwMode="auto">
          <a:xfrm>
            <a:off x="5740400" y="1376363"/>
            <a:ext cx="6350" cy="12700"/>
          </a:xfrm>
          <a:custGeom>
            <a:avLst/>
            <a:gdLst>
              <a:gd name="T0" fmla="*/ 0 w 6"/>
              <a:gd name="T1" fmla="*/ 2147483647 h 18"/>
              <a:gd name="T2" fmla="*/ 2147483647 w 6"/>
              <a:gd name="T3" fmla="*/ 0 h 18"/>
              <a:gd name="T4" fmla="*/ 2147483647 w 6"/>
              <a:gd name="T5" fmla="*/ 2147483647 h 18"/>
              <a:gd name="T6" fmla="*/ 0 w 6"/>
              <a:gd name="T7" fmla="*/ 2147483647 h 18"/>
              <a:gd name="T8" fmla="*/ 0 60000 65536"/>
              <a:gd name="T9" fmla="*/ 0 60000 65536"/>
              <a:gd name="T10" fmla="*/ 0 60000 65536"/>
              <a:gd name="T11" fmla="*/ 0 60000 65536"/>
              <a:gd name="T12" fmla="*/ 0 w 6"/>
              <a:gd name="T13" fmla="*/ 0 h 18"/>
              <a:gd name="T14" fmla="*/ 6 w 6"/>
              <a:gd name="T15" fmla="*/ 18 h 18"/>
            </a:gdLst>
            <a:ahLst/>
            <a:cxnLst>
              <a:cxn ang="T8">
                <a:pos x="T0" y="T1"/>
              </a:cxn>
              <a:cxn ang="T9">
                <a:pos x="T2" y="T3"/>
              </a:cxn>
              <a:cxn ang="T10">
                <a:pos x="T4" y="T5"/>
              </a:cxn>
              <a:cxn ang="T11">
                <a:pos x="T6" y="T7"/>
              </a:cxn>
            </a:cxnLst>
            <a:rect l="T12" t="T13" r="T14" b="T15"/>
            <a:pathLst>
              <a:path w="6" h="18">
                <a:moveTo>
                  <a:pt x="0" y="18"/>
                </a:moveTo>
                <a:lnTo>
                  <a:pt x="6" y="0"/>
                </a:lnTo>
                <a:lnTo>
                  <a:pt x="6" y="12"/>
                </a:lnTo>
                <a:lnTo>
                  <a:pt x="0" y="18"/>
                </a:lnTo>
                <a:close/>
              </a:path>
            </a:pathLst>
          </a:custGeom>
          <a:solidFill>
            <a:srgbClr val="00B050"/>
          </a:solidFill>
          <a:ln w="9525">
            <a:solidFill>
              <a:srgbClr val="FFFF00"/>
            </a:solidFill>
            <a:round/>
            <a:headEnd/>
            <a:tailEnd/>
          </a:ln>
        </p:spPr>
        <p:txBody>
          <a:bodyPr/>
          <a:lstStyle/>
          <a:p>
            <a:endParaRPr lang="ru-RU"/>
          </a:p>
        </p:txBody>
      </p:sp>
      <p:sp>
        <p:nvSpPr>
          <p:cNvPr id="9285" name="Freeform 1366"/>
          <p:cNvSpPr>
            <a:spLocks/>
          </p:cNvSpPr>
          <p:nvPr/>
        </p:nvSpPr>
        <p:spPr bwMode="auto">
          <a:xfrm>
            <a:off x="5740400" y="1389063"/>
            <a:ext cx="0" cy="11112"/>
          </a:xfrm>
          <a:custGeom>
            <a:avLst/>
            <a:gdLst>
              <a:gd name="T0" fmla="*/ 2147483647 h 12"/>
              <a:gd name="T1" fmla="*/ 0 h 12"/>
              <a:gd name="T2" fmla="*/ 2147483647 h 12"/>
              <a:gd name="T3" fmla="*/ 2147483647 h 12"/>
              <a:gd name="T4" fmla="*/ 0 60000 65536"/>
              <a:gd name="T5" fmla="*/ 0 60000 65536"/>
              <a:gd name="T6" fmla="*/ 0 60000 65536"/>
              <a:gd name="T7" fmla="*/ 0 60000 65536"/>
              <a:gd name="T8" fmla="*/ 0 h 12"/>
              <a:gd name="T9" fmla="*/ 12 h 12"/>
            </a:gdLst>
            <a:ahLst/>
            <a:cxnLst>
              <a:cxn ang="T4">
                <a:pos x="0" y="T0"/>
              </a:cxn>
              <a:cxn ang="T5">
                <a:pos x="0" y="T1"/>
              </a:cxn>
              <a:cxn ang="T6">
                <a:pos x="0" y="T2"/>
              </a:cxn>
              <a:cxn ang="T7">
                <a:pos x="0" y="T3"/>
              </a:cxn>
            </a:cxnLst>
            <a:rect l="0" t="T8" r="0" b="T9"/>
            <a:pathLst>
              <a:path h="12">
                <a:moveTo>
                  <a:pt x="0" y="12"/>
                </a:moveTo>
                <a:lnTo>
                  <a:pt x="0" y="0"/>
                </a:lnTo>
                <a:lnTo>
                  <a:pt x="0" y="12"/>
                </a:lnTo>
                <a:close/>
              </a:path>
            </a:pathLst>
          </a:custGeom>
          <a:solidFill>
            <a:srgbClr val="00B050"/>
          </a:solidFill>
          <a:ln w="9525">
            <a:solidFill>
              <a:srgbClr val="FFFF00"/>
            </a:solidFill>
            <a:round/>
            <a:headEnd/>
            <a:tailEnd/>
          </a:ln>
        </p:spPr>
        <p:txBody>
          <a:bodyPr/>
          <a:lstStyle/>
          <a:p>
            <a:endParaRPr lang="ru-RU"/>
          </a:p>
        </p:txBody>
      </p:sp>
      <p:sp>
        <p:nvSpPr>
          <p:cNvPr id="9286" name="Freeform 1367"/>
          <p:cNvSpPr>
            <a:spLocks/>
          </p:cNvSpPr>
          <p:nvPr/>
        </p:nvSpPr>
        <p:spPr bwMode="auto">
          <a:xfrm>
            <a:off x="6592889" y="1417639"/>
            <a:ext cx="15875" cy="9525"/>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18" y="12"/>
                </a:lnTo>
                <a:lnTo>
                  <a:pt x="6" y="0"/>
                </a:lnTo>
                <a:lnTo>
                  <a:pt x="0" y="0"/>
                </a:lnTo>
                <a:close/>
              </a:path>
            </a:pathLst>
          </a:custGeom>
          <a:solidFill>
            <a:srgbClr val="00B050"/>
          </a:solidFill>
          <a:ln w="9525">
            <a:solidFill>
              <a:srgbClr val="FFFF00"/>
            </a:solidFill>
            <a:round/>
            <a:headEnd/>
            <a:tailEnd/>
          </a:ln>
        </p:spPr>
        <p:txBody>
          <a:bodyPr/>
          <a:lstStyle/>
          <a:p>
            <a:endParaRPr lang="ru-RU"/>
          </a:p>
        </p:txBody>
      </p:sp>
      <p:sp>
        <p:nvSpPr>
          <p:cNvPr id="9287" name="Freeform 1368"/>
          <p:cNvSpPr>
            <a:spLocks/>
          </p:cNvSpPr>
          <p:nvPr/>
        </p:nvSpPr>
        <p:spPr bwMode="auto">
          <a:xfrm>
            <a:off x="6570664" y="1393825"/>
            <a:ext cx="9525" cy="14288"/>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 name="T12" fmla="*/ 0 w 12"/>
              <a:gd name="T13" fmla="*/ 0 h 18"/>
              <a:gd name="T14" fmla="*/ 12 w 12"/>
              <a:gd name="T15" fmla="*/ 18 h 18"/>
            </a:gdLst>
            <a:ahLst/>
            <a:cxnLst>
              <a:cxn ang="T8">
                <a:pos x="T0" y="T1"/>
              </a:cxn>
              <a:cxn ang="T9">
                <a:pos x="T2" y="T3"/>
              </a:cxn>
              <a:cxn ang="T10">
                <a:pos x="T4" y="T5"/>
              </a:cxn>
              <a:cxn ang="T11">
                <a:pos x="T6" y="T7"/>
              </a:cxn>
            </a:cxnLst>
            <a:rect l="T12" t="T13" r="T14" b="T15"/>
            <a:pathLst>
              <a:path w="12" h="18">
                <a:moveTo>
                  <a:pt x="0" y="0"/>
                </a:moveTo>
                <a:lnTo>
                  <a:pt x="12" y="18"/>
                </a:lnTo>
                <a:lnTo>
                  <a:pt x="12" y="12"/>
                </a:lnTo>
                <a:lnTo>
                  <a:pt x="0" y="0"/>
                </a:lnTo>
                <a:close/>
              </a:path>
            </a:pathLst>
          </a:custGeom>
          <a:solidFill>
            <a:srgbClr val="00B050"/>
          </a:solidFill>
          <a:ln w="9525">
            <a:solidFill>
              <a:srgbClr val="FFFF00"/>
            </a:solidFill>
            <a:round/>
            <a:headEnd/>
            <a:tailEnd/>
          </a:ln>
        </p:spPr>
        <p:txBody>
          <a:bodyPr/>
          <a:lstStyle/>
          <a:p>
            <a:endParaRPr lang="ru-RU"/>
          </a:p>
        </p:txBody>
      </p:sp>
      <p:sp>
        <p:nvSpPr>
          <p:cNvPr id="9288" name="Freeform 1369"/>
          <p:cNvSpPr>
            <a:spLocks/>
          </p:cNvSpPr>
          <p:nvPr/>
        </p:nvSpPr>
        <p:spPr bwMode="auto">
          <a:xfrm>
            <a:off x="7342188" y="1684339"/>
            <a:ext cx="107950" cy="174625"/>
          </a:xfrm>
          <a:custGeom>
            <a:avLst/>
            <a:gdLst>
              <a:gd name="T0" fmla="*/ 2147483647 w 138"/>
              <a:gd name="T1" fmla="*/ 2147483647 h 223"/>
              <a:gd name="T2" fmla="*/ 2147483647 w 138"/>
              <a:gd name="T3" fmla="*/ 2147483647 h 223"/>
              <a:gd name="T4" fmla="*/ 2147483647 w 138"/>
              <a:gd name="T5" fmla="*/ 2147483647 h 223"/>
              <a:gd name="T6" fmla="*/ 2147483647 w 138"/>
              <a:gd name="T7" fmla="*/ 2147483647 h 223"/>
              <a:gd name="T8" fmla="*/ 2147483647 w 138"/>
              <a:gd name="T9" fmla="*/ 2147483647 h 223"/>
              <a:gd name="T10" fmla="*/ 2147483647 w 138"/>
              <a:gd name="T11" fmla="*/ 2147483647 h 223"/>
              <a:gd name="T12" fmla="*/ 2147483647 w 138"/>
              <a:gd name="T13" fmla="*/ 2147483647 h 223"/>
              <a:gd name="T14" fmla="*/ 2147483647 w 138"/>
              <a:gd name="T15" fmla="*/ 2147483647 h 223"/>
              <a:gd name="T16" fmla="*/ 2147483647 w 138"/>
              <a:gd name="T17" fmla="*/ 2147483647 h 223"/>
              <a:gd name="T18" fmla="*/ 2147483647 w 138"/>
              <a:gd name="T19" fmla="*/ 2147483647 h 223"/>
              <a:gd name="T20" fmla="*/ 2147483647 w 138"/>
              <a:gd name="T21" fmla="*/ 2147483647 h 223"/>
              <a:gd name="T22" fmla="*/ 2147483647 w 138"/>
              <a:gd name="T23" fmla="*/ 0 h 223"/>
              <a:gd name="T24" fmla="*/ 2147483647 w 138"/>
              <a:gd name="T25" fmla="*/ 0 h 223"/>
              <a:gd name="T26" fmla="*/ 2147483647 w 138"/>
              <a:gd name="T27" fmla="*/ 2147483647 h 223"/>
              <a:gd name="T28" fmla="*/ 0 w 138"/>
              <a:gd name="T29" fmla="*/ 2147483647 h 223"/>
              <a:gd name="T30" fmla="*/ 0 w 138"/>
              <a:gd name="T31" fmla="*/ 2147483647 h 223"/>
              <a:gd name="T32" fmla="*/ 2147483647 w 138"/>
              <a:gd name="T33" fmla="*/ 2147483647 h 223"/>
              <a:gd name="T34" fmla="*/ 2147483647 w 138"/>
              <a:gd name="T35" fmla="*/ 2147483647 h 223"/>
              <a:gd name="T36" fmla="*/ 2147483647 w 138"/>
              <a:gd name="T37" fmla="*/ 2147483647 h 223"/>
              <a:gd name="T38" fmla="*/ 2147483647 w 138"/>
              <a:gd name="T39" fmla="*/ 2147483647 h 223"/>
              <a:gd name="T40" fmla="*/ 2147483647 w 138"/>
              <a:gd name="T41" fmla="*/ 2147483647 h 223"/>
              <a:gd name="T42" fmla="*/ 2147483647 w 138"/>
              <a:gd name="T43" fmla="*/ 2147483647 h 223"/>
              <a:gd name="T44" fmla="*/ 2147483647 w 138"/>
              <a:gd name="T45" fmla="*/ 2147483647 h 223"/>
              <a:gd name="T46" fmla="*/ 2147483647 w 138"/>
              <a:gd name="T47" fmla="*/ 2147483647 h 223"/>
              <a:gd name="T48" fmla="*/ 2147483647 w 138"/>
              <a:gd name="T49" fmla="*/ 2147483647 h 223"/>
              <a:gd name="T50" fmla="*/ 2147483647 w 138"/>
              <a:gd name="T51" fmla="*/ 2147483647 h 223"/>
              <a:gd name="T52" fmla="*/ 2147483647 w 138"/>
              <a:gd name="T53" fmla="*/ 2147483647 h 223"/>
              <a:gd name="T54" fmla="*/ 2147483647 w 138"/>
              <a:gd name="T55" fmla="*/ 2147483647 h 223"/>
              <a:gd name="T56" fmla="*/ 2147483647 w 138"/>
              <a:gd name="T57" fmla="*/ 2147483647 h 2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8"/>
              <a:gd name="T88" fmla="*/ 0 h 223"/>
              <a:gd name="T89" fmla="*/ 138 w 138"/>
              <a:gd name="T90" fmla="*/ 223 h 22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00B050"/>
          </a:solidFill>
          <a:ln w="9525">
            <a:solidFill>
              <a:srgbClr val="FFFF00"/>
            </a:solidFill>
            <a:round/>
            <a:headEnd/>
            <a:tailEnd/>
          </a:ln>
        </p:spPr>
        <p:txBody>
          <a:bodyPr/>
          <a:lstStyle/>
          <a:p>
            <a:endParaRPr lang="ru-RU"/>
          </a:p>
        </p:txBody>
      </p:sp>
      <p:sp>
        <p:nvSpPr>
          <p:cNvPr id="9289" name="Freeform 1370"/>
          <p:cNvSpPr>
            <a:spLocks/>
          </p:cNvSpPr>
          <p:nvPr/>
        </p:nvSpPr>
        <p:spPr bwMode="auto">
          <a:xfrm>
            <a:off x="7375525" y="1665289"/>
            <a:ext cx="109538" cy="212725"/>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8"/>
              <a:gd name="T88" fmla="*/ 0 h 271"/>
              <a:gd name="T89" fmla="*/ 138 w 138"/>
              <a:gd name="T90" fmla="*/ 271 h 27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00B050"/>
          </a:solidFill>
          <a:ln w="9525">
            <a:solidFill>
              <a:srgbClr val="FFFF00"/>
            </a:solidFill>
            <a:round/>
            <a:headEnd/>
            <a:tailEnd/>
          </a:ln>
        </p:spPr>
        <p:txBody>
          <a:bodyPr/>
          <a:lstStyle/>
          <a:p>
            <a:endParaRPr lang="ru-RU"/>
          </a:p>
        </p:txBody>
      </p:sp>
      <p:sp>
        <p:nvSpPr>
          <p:cNvPr id="9290" name="Freeform 1371"/>
          <p:cNvSpPr>
            <a:spLocks/>
          </p:cNvSpPr>
          <p:nvPr/>
        </p:nvSpPr>
        <p:spPr bwMode="auto">
          <a:xfrm>
            <a:off x="7040563" y="1549401"/>
            <a:ext cx="119062" cy="55563"/>
          </a:xfrm>
          <a:custGeom>
            <a:avLst/>
            <a:gdLst>
              <a:gd name="T0" fmla="*/ 2147483647 w 150"/>
              <a:gd name="T1" fmla="*/ 2147483647 h 72"/>
              <a:gd name="T2" fmla="*/ 2147483647 w 150"/>
              <a:gd name="T3" fmla="*/ 2147483647 h 72"/>
              <a:gd name="T4" fmla="*/ 2147483647 w 150"/>
              <a:gd name="T5" fmla="*/ 0 h 72"/>
              <a:gd name="T6" fmla="*/ 2147483647 w 150"/>
              <a:gd name="T7" fmla="*/ 0 h 72"/>
              <a:gd name="T8" fmla="*/ 0 w 150"/>
              <a:gd name="T9" fmla="*/ 2147483647 h 72"/>
              <a:gd name="T10" fmla="*/ 2147483647 w 150"/>
              <a:gd name="T11" fmla="*/ 2147483647 h 72"/>
              <a:gd name="T12" fmla="*/ 2147483647 w 150"/>
              <a:gd name="T13" fmla="*/ 2147483647 h 72"/>
              <a:gd name="T14" fmla="*/ 2147483647 w 150"/>
              <a:gd name="T15" fmla="*/ 2147483647 h 72"/>
              <a:gd name="T16" fmla="*/ 2147483647 w 150"/>
              <a:gd name="T17" fmla="*/ 2147483647 h 72"/>
              <a:gd name="T18" fmla="*/ 2147483647 w 150"/>
              <a:gd name="T19" fmla="*/ 2147483647 h 72"/>
              <a:gd name="T20" fmla="*/ 2147483647 w 150"/>
              <a:gd name="T21" fmla="*/ 2147483647 h 72"/>
              <a:gd name="T22" fmla="*/ 2147483647 w 150"/>
              <a:gd name="T23" fmla="*/ 2147483647 h 72"/>
              <a:gd name="T24" fmla="*/ 2147483647 w 150"/>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0"/>
              <a:gd name="T40" fmla="*/ 0 h 72"/>
              <a:gd name="T41" fmla="*/ 150 w 150"/>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38" y="42"/>
                </a:lnTo>
                <a:lnTo>
                  <a:pt x="102" y="36"/>
                </a:lnTo>
                <a:close/>
              </a:path>
            </a:pathLst>
          </a:custGeom>
          <a:solidFill>
            <a:srgbClr val="00B050"/>
          </a:solidFill>
          <a:ln w="9525">
            <a:solidFill>
              <a:srgbClr val="FFFF00"/>
            </a:solidFill>
            <a:round/>
            <a:headEnd/>
            <a:tailEnd/>
          </a:ln>
        </p:spPr>
        <p:txBody>
          <a:bodyPr/>
          <a:lstStyle/>
          <a:p>
            <a:endParaRPr lang="ru-RU"/>
          </a:p>
        </p:txBody>
      </p:sp>
      <p:sp>
        <p:nvSpPr>
          <p:cNvPr id="9291" name="Freeform 1373"/>
          <p:cNvSpPr>
            <a:spLocks/>
          </p:cNvSpPr>
          <p:nvPr/>
        </p:nvSpPr>
        <p:spPr bwMode="auto">
          <a:xfrm>
            <a:off x="7162801" y="1108075"/>
            <a:ext cx="466725" cy="23495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95"/>
              <a:gd name="T91" fmla="*/ 0 h 301"/>
              <a:gd name="T92" fmla="*/ 595 w 595"/>
              <a:gd name="T93" fmla="*/ 301 h 30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00B050"/>
          </a:solidFill>
          <a:ln w="9525">
            <a:solidFill>
              <a:srgbClr val="FFFF00"/>
            </a:solidFill>
            <a:round/>
            <a:headEnd/>
            <a:tailEnd/>
          </a:ln>
        </p:spPr>
        <p:txBody>
          <a:bodyPr/>
          <a:lstStyle/>
          <a:p>
            <a:endParaRPr lang="ru-RU"/>
          </a:p>
        </p:txBody>
      </p:sp>
      <p:sp>
        <p:nvSpPr>
          <p:cNvPr id="9292" name="Freeform 1374"/>
          <p:cNvSpPr>
            <a:spLocks/>
          </p:cNvSpPr>
          <p:nvPr/>
        </p:nvSpPr>
        <p:spPr bwMode="auto">
          <a:xfrm>
            <a:off x="6154739" y="546101"/>
            <a:ext cx="160337" cy="352425"/>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
              <a:gd name="T175" fmla="*/ 0 h 75"/>
              <a:gd name="T176" fmla="*/ 34 w 34"/>
              <a:gd name="T177" fmla="*/ 75 h 7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00B050"/>
          </a:solidFill>
          <a:ln w="9525">
            <a:solidFill>
              <a:srgbClr val="FFFF00"/>
            </a:solidFill>
            <a:round/>
            <a:headEnd/>
            <a:tailEnd/>
          </a:ln>
        </p:spPr>
        <p:txBody>
          <a:bodyPr/>
          <a:lstStyle/>
          <a:p>
            <a:endParaRPr lang="ru-RU"/>
          </a:p>
        </p:txBody>
      </p:sp>
      <p:sp>
        <p:nvSpPr>
          <p:cNvPr id="9293" name="Freeform 1375"/>
          <p:cNvSpPr>
            <a:spLocks/>
          </p:cNvSpPr>
          <p:nvPr/>
        </p:nvSpPr>
        <p:spPr bwMode="auto">
          <a:xfrm>
            <a:off x="6319839" y="1103313"/>
            <a:ext cx="9525" cy="4762"/>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 name="T12" fmla="*/ 0 w 12"/>
              <a:gd name="T13" fmla="*/ 0 h 6"/>
              <a:gd name="T14" fmla="*/ 12 w 12"/>
              <a:gd name="T15" fmla="*/ 6 h 6"/>
            </a:gdLst>
            <a:ahLst/>
            <a:cxnLst>
              <a:cxn ang="T8">
                <a:pos x="T0" y="T1"/>
              </a:cxn>
              <a:cxn ang="T9">
                <a:pos x="T2" y="T3"/>
              </a:cxn>
              <a:cxn ang="T10">
                <a:pos x="T4" y="T5"/>
              </a:cxn>
              <a:cxn ang="T11">
                <a:pos x="T6" y="T7"/>
              </a:cxn>
            </a:cxnLst>
            <a:rect l="T12" t="T13" r="T14" b="T15"/>
            <a:pathLst>
              <a:path w="12" h="6">
                <a:moveTo>
                  <a:pt x="12" y="6"/>
                </a:moveTo>
                <a:lnTo>
                  <a:pt x="0" y="0"/>
                </a:lnTo>
                <a:lnTo>
                  <a:pt x="0" y="6"/>
                </a:lnTo>
                <a:lnTo>
                  <a:pt x="12" y="6"/>
                </a:lnTo>
                <a:close/>
              </a:path>
            </a:pathLst>
          </a:custGeom>
          <a:solidFill>
            <a:srgbClr val="00B050"/>
          </a:solidFill>
          <a:ln w="9525">
            <a:solidFill>
              <a:srgbClr val="FFFF00"/>
            </a:solidFill>
            <a:round/>
            <a:headEnd/>
            <a:tailEnd/>
          </a:ln>
        </p:spPr>
        <p:txBody>
          <a:bodyPr/>
          <a:lstStyle/>
          <a:p>
            <a:endParaRPr lang="ru-RU"/>
          </a:p>
        </p:txBody>
      </p:sp>
      <p:sp>
        <p:nvSpPr>
          <p:cNvPr id="9294" name="Freeform 1376"/>
          <p:cNvSpPr>
            <a:spLocks/>
          </p:cNvSpPr>
          <p:nvPr/>
        </p:nvSpPr>
        <p:spPr bwMode="auto">
          <a:xfrm>
            <a:off x="6259514" y="152401"/>
            <a:ext cx="2274887" cy="1217613"/>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83"/>
              <a:gd name="T187" fmla="*/ 0 h 260"/>
              <a:gd name="T188" fmla="*/ 483 w 483"/>
              <a:gd name="T189" fmla="*/ 260 h 2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00B050"/>
          </a:solidFill>
          <a:ln w="9525">
            <a:solidFill>
              <a:srgbClr val="FFFF00"/>
            </a:solidFill>
            <a:round/>
            <a:headEnd/>
            <a:tailEnd/>
          </a:ln>
        </p:spPr>
        <p:txBody>
          <a:bodyPr/>
          <a:lstStyle/>
          <a:p>
            <a:endParaRPr lang="ru-RU"/>
          </a:p>
        </p:txBody>
      </p:sp>
      <p:sp>
        <p:nvSpPr>
          <p:cNvPr id="9295" name="Freeform 1377"/>
          <p:cNvSpPr>
            <a:spLocks/>
          </p:cNvSpPr>
          <p:nvPr/>
        </p:nvSpPr>
        <p:spPr bwMode="auto">
          <a:xfrm>
            <a:off x="6608763" y="1422401"/>
            <a:ext cx="42862" cy="4763"/>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 name="T15" fmla="*/ 0 w 54"/>
              <a:gd name="T16" fmla="*/ 0 h 6"/>
              <a:gd name="T17" fmla="*/ 54 w 54"/>
              <a:gd name="T18" fmla="*/ 6 h 6"/>
            </a:gdLst>
            <a:ahLst/>
            <a:cxnLst>
              <a:cxn ang="T10">
                <a:pos x="T0" y="T1"/>
              </a:cxn>
              <a:cxn ang="T11">
                <a:pos x="T2" y="T3"/>
              </a:cxn>
              <a:cxn ang="T12">
                <a:pos x="T4" y="T5"/>
              </a:cxn>
              <a:cxn ang="T13">
                <a:pos x="T6" y="T7"/>
              </a:cxn>
              <a:cxn ang="T14">
                <a:pos x="T8" y="T9"/>
              </a:cxn>
            </a:cxnLst>
            <a:rect l="T15" t="T16" r="T17" b="T18"/>
            <a:pathLst>
              <a:path w="54" h="6">
                <a:moveTo>
                  <a:pt x="6" y="6"/>
                </a:moveTo>
                <a:lnTo>
                  <a:pt x="30" y="6"/>
                </a:lnTo>
                <a:lnTo>
                  <a:pt x="54" y="0"/>
                </a:lnTo>
                <a:lnTo>
                  <a:pt x="0" y="6"/>
                </a:lnTo>
                <a:lnTo>
                  <a:pt x="6" y="6"/>
                </a:lnTo>
                <a:close/>
              </a:path>
            </a:pathLst>
          </a:custGeom>
          <a:solidFill>
            <a:srgbClr val="00B050"/>
          </a:solidFill>
          <a:ln w="9525">
            <a:solidFill>
              <a:srgbClr val="FFFF00"/>
            </a:solidFill>
            <a:round/>
            <a:headEnd/>
            <a:tailEnd/>
          </a:ln>
        </p:spPr>
        <p:txBody>
          <a:bodyPr/>
          <a:lstStyle/>
          <a:p>
            <a:endParaRPr lang="ru-RU"/>
          </a:p>
        </p:txBody>
      </p:sp>
      <p:sp>
        <p:nvSpPr>
          <p:cNvPr id="9296" name="Freeform 1378"/>
          <p:cNvSpPr>
            <a:spLocks/>
          </p:cNvSpPr>
          <p:nvPr/>
        </p:nvSpPr>
        <p:spPr bwMode="auto">
          <a:xfrm>
            <a:off x="6542088" y="1028700"/>
            <a:ext cx="608012" cy="425450"/>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9"/>
              <a:gd name="T106" fmla="*/ 0 h 91"/>
              <a:gd name="T107" fmla="*/ 129 w 129"/>
              <a:gd name="T108" fmla="*/ 91 h 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00B050"/>
          </a:solidFill>
          <a:ln w="9525">
            <a:solidFill>
              <a:srgbClr val="FFFF00"/>
            </a:solidFill>
            <a:round/>
            <a:headEnd/>
            <a:tailEnd/>
          </a:ln>
        </p:spPr>
        <p:txBody>
          <a:bodyPr/>
          <a:lstStyle/>
          <a:p>
            <a:endParaRPr lang="ru-RU"/>
          </a:p>
        </p:txBody>
      </p:sp>
      <p:sp>
        <p:nvSpPr>
          <p:cNvPr id="9297" name="Freeform 1379"/>
          <p:cNvSpPr>
            <a:spLocks/>
          </p:cNvSpPr>
          <p:nvPr/>
        </p:nvSpPr>
        <p:spPr bwMode="auto">
          <a:xfrm>
            <a:off x="6580188" y="1408114"/>
            <a:ext cx="12700" cy="9525"/>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0" y="12"/>
                </a:lnTo>
                <a:lnTo>
                  <a:pt x="18" y="12"/>
                </a:lnTo>
                <a:lnTo>
                  <a:pt x="12" y="12"/>
                </a:lnTo>
                <a:lnTo>
                  <a:pt x="0" y="0"/>
                </a:lnTo>
                <a:close/>
              </a:path>
            </a:pathLst>
          </a:custGeom>
          <a:solidFill>
            <a:srgbClr val="00B050"/>
          </a:solidFill>
          <a:ln w="9525">
            <a:solidFill>
              <a:srgbClr val="FFFF00"/>
            </a:solidFill>
            <a:round/>
            <a:headEnd/>
            <a:tailEnd/>
          </a:ln>
        </p:spPr>
        <p:txBody>
          <a:bodyPr/>
          <a:lstStyle/>
          <a:p>
            <a:endParaRPr lang="ru-RU"/>
          </a:p>
        </p:txBody>
      </p:sp>
      <p:sp>
        <p:nvSpPr>
          <p:cNvPr id="9298" name="Rectangle 1380"/>
          <p:cNvSpPr>
            <a:spLocks noChangeArrowheads="1"/>
          </p:cNvSpPr>
          <p:nvPr/>
        </p:nvSpPr>
        <p:spPr bwMode="auto">
          <a:xfrm>
            <a:off x="6089651" y="1187450"/>
            <a:ext cx="4763" cy="1588"/>
          </a:xfrm>
          <a:prstGeom prst="rect">
            <a:avLst/>
          </a:prstGeom>
          <a:solidFill>
            <a:srgbClr val="00B050"/>
          </a:solidFill>
          <a:ln w="9525">
            <a:solidFill>
              <a:srgbClr val="FFFF00"/>
            </a:solidFill>
            <a:miter lim="800000"/>
            <a:headEnd/>
            <a:tailEnd/>
          </a:ln>
        </p:spPr>
        <p:txBody>
          <a:bodyPr/>
          <a:lstStyle/>
          <a:p>
            <a:endParaRPr lang="ru-RU">
              <a:latin typeface="Calibri" pitchFamily="34" charset="0"/>
              <a:cs typeface="Arial" charset="0"/>
            </a:endParaRPr>
          </a:p>
        </p:txBody>
      </p:sp>
      <p:sp>
        <p:nvSpPr>
          <p:cNvPr id="9299" name="Freeform 1381"/>
          <p:cNvSpPr>
            <a:spLocks/>
          </p:cNvSpPr>
          <p:nvPr/>
        </p:nvSpPr>
        <p:spPr bwMode="auto">
          <a:xfrm>
            <a:off x="5986463" y="1182689"/>
            <a:ext cx="112712" cy="52387"/>
          </a:xfrm>
          <a:custGeom>
            <a:avLst/>
            <a:gdLst>
              <a:gd name="T0" fmla="*/ 2147483647 w 24"/>
              <a:gd name="T1" fmla="*/ 2147483647 h 11"/>
              <a:gd name="T2" fmla="*/ 2147483647 w 24"/>
              <a:gd name="T3" fmla="*/ 2147483647 h 11"/>
              <a:gd name="T4" fmla="*/ 2147483647 w 24"/>
              <a:gd name="T5" fmla="*/ 2147483647 h 11"/>
              <a:gd name="T6" fmla="*/ 2147483647 w 24"/>
              <a:gd name="T7" fmla="*/ 2147483647 h 11"/>
              <a:gd name="T8" fmla="*/ 2147483647 w 24"/>
              <a:gd name="T9" fmla="*/ 2147483647 h 11"/>
              <a:gd name="T10" fmla="*/ 2147483647 w 24"/>
              <a:gd name="T11" fmla="*/ 2147483647 h 11"/>
              <a:gd name="T12" fmla="*/ 2147483647 w 24"/>
              <a:gd name="T13" fmla="*/ 0 h 11"/>
              <a:gd name="T14" fmla="*/ 2147483647 w 24"/>
              <a:gd name="T15" fmla="*/ 2147483647 h 11"/>
              <a:gd name="T16" fmla="*/ 2147483647 w 24"/>
              <a:gd name="T17" fmla="*/ 2147483647 h 11"/>
              <a:gd name="T18" fmla="*/ 2147483647 w 24"/>
              <a:gd name="T19" fmla="*/ 2147483647 h 11"/>
              <a:gd name="T20" fmla="*/ 2147483647 w 24"/>
              <a:gd name="T21" fmla="*/ 2147483647 h 11"/>
              <a:gd name="T22" fmla="*/ 2147483647 w 24"/>
              <a:gd name="T23" fmla="*/ 2147483647 h 11"/>
              <a:gd name="T24" fmla="*/ 2147483647 w 24"/>
              <a:gd name="T25" fmla="*/ 2147483647 h 11"/>
              <a:gd name="T26" fmla="*/ 2147483647 w 24"/>
              <a:gd name="T27" fmla="*/ 2147483647 h 11"/>
              <a:gd name="T28" fmla="*/ 2147483647 w 24"/>
              <a:gd name="T29" fmla="*/ 2147483647 h 11"/>
              <a:gd name="T30" fmla="*/ 2147483647 w 24"/>
              <a:gd name="T31" fmla="*/ 2147483647 h 11"/>
              <a:gd name="T32" fmla="*/ 2147483647 w 24"/>
              <a:gd name="T33" fmla="*/ 2147483647 h 11"/>
              <a:gd name="T34" fmla="*/ 2147483647 w 24"/>
              <a:gd name="T35" fmla="*/ 2147483647 h 11"/>
              <a:gd name="T36" fmla="*/ 0 w 24"/>
              <a:gd name="T37" fmla="*/ 2147483647 h 11"/>
              <a:gd name="T38" fmla="*/ 2147483647 w 24"/>
              <a:gd name="T39" fmla="*/ 2147483647 h 11"/>
              <a:gd name="T40" fmla="*/ 2147483647 w 24"/>
              <a:gd name="T41" fmla="*/ 2147483647 h 11"/>
              <a:gd name="T42" fmla="*/ 2147483647 w 24"/>
              <a:gd name="T43" fmla="*/ 2147483647 h 11"/>
              <a:gd name="T44" fmla="*/ 2147483647 w 24"/>
              <a:gd name="T45" fmla="*/ 2147483647 h 11"/>
              <a:gd name="T46" fmla="*/ 2147483647 w 24"/>
              <a:gd name="T47" fmla="*/ 2147483647 h 11"/>
              <a:gd name="T48" fmla="*/ 2147483647 w 24"/>
              <a:gd name="T49" fmla="*/ 2147483647 h 11"/>
              <a:gd name="T50" fmla="*/ 2147483647 w 24"/>
              <a:gd name="T51" fmla="*/ 2147483647 h 11"/>
              <a:gd name="T52" fmla="*/ 2147483647 w 24"/>
              <a:gd name="T53" fmla="*/ 2147483647 h 11"/>
              <a:gd name="T54" fmla="*/ 2147483647 w 24"/>
              <a:gd name="T55" fmla="*/ 2147483647 h 11"/>
              <a:gd name="T56" fmla="*/ 2147483647 w 24"/>
              <a:gd name="T57" fmla="*/ 2147483647 h 11"/>
              <a:gd name="T58" fmla="*/ 2147483647 w 24"/>
              <a:gd name="T59" fmla="*/ 2147483647 h 1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11"/>
              <a:gd name="T92" fmla="*/ 24 w 24"/>
              <a:gd name="T93" fmla="*/ 11 h 1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00B050"/>
          </a:solidFill>
          <a:ln w="9525">
            <a:solidFill>
              <a:srgbClr val="FFFF00"/>
            </a:solidFill>
            <a:round/>
            <a:headEnd/>
            <a:tailEnd/>
          </a:ln>
        </p:spPr>
        <p:txBody>
          <a:bodyPr/>
          <a:lstStyle/>
          <a:p>
            <a:endParaRPr lang="ru-RU"/>
          </a:p>
        </p:txBody>
      </p:sp>
      <p:sp>
        <p:nvSpPr>
          <p:cNvPr id="9300" name="Freeform 1382"/>
          <p:cNvSpPr>
            <a:spLocks/>
          </p:cNvSpPr>
          <p:nvPr/>
        </p:nvSpPr>
        <p:spPr bwMode="auto">
          <a:xfrm>
            <a:off x="5778501" y="1131888"/>
            <a:ext cx="188913" cy="190500"/>
          </a:xfrm>
          <a:custGeom>
            <a:avLst/>
            <a:gdLst>
              <a:gd name="T0" fmla="*/ 2147483647 w 40"/>
              <a:gd name="T1" fmla="*/ 2147483647 h 41"/>
              <a:gd name="T2" fmla="*/ 2147483647 w 40"/>
              <a:gd name="T3" fmla="*/ 2147483647 h 41"/>
              <a:gd name="T4" fmla="*/ 2147483647 w 40"/>
              <a:gd name="T5" fmla="*/ 2147483647 h 41"/>
              <a:gd name="T6" fmla="*/ 2147483647 w 40"/>
              <a:gd name="T7" fmla="*/ 2147483647 h 41"/>
              <a:gd name="T8" fmla="*/ 2147483647 w 40"/>
              <a:gd name="T9" fmla="*/ 2147483647 h 41"/>
              <a:gd name="T10" fmla="*/ 2147483647 w 40"/>
              <a:gd name="T11" fmla="*/ 2147483647 h 41"/>
              <a:gd name="T12" fmla="*/ 2147483647 w 40"/>
              <a:gd name="T13" fmla="*/ 2147483647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2147483647 w 40"/>
              <a:gd name="T27" fmla="*/ 2147483647 h 41"/>
              <a:gd name="T28" fmla="*/ 2147483647 w 40"/>
              <a:gd name="T29" fmla="*/ 2147483647 h 41"/>
              <a:gd name="T30" fmla="*/ 2147483647 w 40"/>
              <a:gd name="T31" fmla="*/ 2147483647 h 41"/>
              <a:gd name="T32" fmla="*/ 2147483647 w 40"/>
              <a:gd name="T33" fmla="*/ 2147483647 h 41"/>
              <a:gd name="T34" fmla="*/ 2147483647 w 40"/>
              <a:gd name="T35" fmla="*/ 2147483647 h 41"/>
              <a:gd name="T36" fmla="*/ 2147483647 w 40"/>
              <a:gd name="T37" fmla="*/ 2147483647 h 41"/>
              <a:gd name="T38" fmla="*/ 2147483647 w 40"/>
              <a:gd name="T39" fmla="*/ 2147483647 h 41"/>
              <a:gd name="T40" fmla="*/ 2147483647 w 40"/>
              <a:gd name="T41" fmla="*/ 0 h 41"/>
              <a:gd name="T42" fmla="*/ 2147483647 w 40"/>
              <a:gd name="T43" fmla="*/ 2147483647 h 41"/>
              <a:gd name="T44" fmla="*/ 2147483647 w 40"/>
              <a:gd name="T45" fmla="*/ 2147483647 h 41"/>
              <a:gd name="T46" fmla="*/ 2147483647 w 40"/>
              <a:gd name="T47" fmla="*/ 2147483647 h 41"/>
              <a:gd name="T48" fmla="*/ 2147483647 w 40"/>
              <a:gd name="T49" fmla="*/ 2147483647 h 41"/>
              <a:gd name="T50" fmla="*/ 2147483647 w 40"/>
              <a:gd name="T51" fmla="*/ 2147483647 h 41"/>
              <a:gd name="T52" fmla="*/ 2147483647 w 40"/>
              <a:gd name="T53" fmla="*/ 2147483647 h 41"/>
              <a:gd name="T54" fmla="*/ 2147483647 w 40"/>
              <a:gd name="T55" fmla="*/ 2147483647 h 41"/>
              <a:gd name="T56" fmla="*/ 2147483647 w 40"/>
              <a:gd name="T57" fmla="*/ 2147483647 h 41"/>
              <a:gd name="T58" fmla="*/ 2147483647 w 40"/>
              <a:gd name="T59" fmla="*/ 2147483647 h 41"/>
              <a:gd name="T60" fmla="*/ 2147483647 w 40"/>
              <a:gd name="T61" fmla="*/ 2147483647 h 41"/>
              <a:gd name="T62" fmla="*/ 2147483647 w 40"/>
              <a:gd name="T63" fmla="*/ 2147483647 h 41"/>
              <a:gd name="T64" fmla="*/ 2147483647 w 40"/>
              <a:gd name="T65" fmla="*/ 2147483647 h 41"/>
              <a:gd name="T66" fmla="*/ 0 w 40"/>
              <a:gd name="T67" fmla="*/ 2147483647 h 41"/>
              <a:gd name="T68" fmla="*/ 0 w 40"/>
              <a:gd name="T69" fmla="*/ 2147483647 h 41"/>
              <a:gd name="T70" fmla="*/ 0 w 40"/>
              <a:gd name="T71" fmla="*/ 2147483647 h 41"/>
              <a:gd name="T72" fmla="*/ 2147483647 w 40"/>
              <a:gd name="T73" fmla="*/ 2147483647 h 41"/>
              <a:gd name="T74" fmla="*/ 2147483647 w 40"/>
              <a:gd name="T75" fmla="*/ 2147483647 h 41"/>
              <a:gd name="T76" fmla="*/ 2147483647 w 40"/>
              <a:gd name="T77" fmla="*/ 2147483647 h 41"/>
              <a:gd name="T78" fmla="*/ 2147483647 w 40"/>
              <a:gd name="T79" fmla="*/ 2147483647 h 41"/>
              <a:gd name="T80" fmla="*/ 2147483647 w 40"/>
              <a:gd name="T81" fmla="*/ 2147483647 h 41"/>
              <a:gd name="T82" fmla="*/ 2147483647 w 40"/>
              <a:gd name="T83" fmla="*/ 2147483647 h 41"/>
              <a:gd name="T84" fmla="*/ 2147483647 w 40"/>
              <a:gd name="T85" fmla="*/ 2147483647 h 41"/>
              <a:gd name="T86" fmla="*/ 2147483647 w 40"/>
              <a:gd name="T87" fmla="*/ 2147483647 h 41"/>
              <a:gd name="T88" fmla="*/ 2147483647 w 40"/>
              <a:gd name="T89" fmla="*/ 2147483647 h 41"/>
              <a:gd name="T90" fmla="*/ 2147483647 w 40"/>
              <a:gd name="T91" fmla="*/ 2147483647 h 41"/>
              <a:gd name="T92" fmla="*/ 2147483647 w 40"/>
              <a:gd name="T93" fmla="*/ 2147483647 h 41"/>
              <a:gd name="T94" fmla="*/ 2147483647 w 40"/>
              <a:gd name="T95" fmla="*/ 2147483647 h 41"/>
              <a:gd name="T96" fmla="*/ 2147483647 w 40"/>
              <a:gd name="T97" fmla="*/ 2147483647 h 41"/>
              <a:gd name="T98" fmla="*/ 2147483647 w 40"/>
              <a:gd name="T99" fmla="*/ 2147483647 h 41"/>
              <a:gd name="T100" fmla="*/ 2147483647 w 40"/>
              <a:gd name="T101" fmla="*/ 2147483647 h 41"/>
              <a:gd name="T102" fmla="*/ 2147483647 w 40"/>
              <a:gd name="T103" fmla="*/ 2147483647 h 41"/>
              <a:gd name="T104" fmla="*/ 2147483647 w 40"/>
              <a:gd name="T105" fmla="*/ 2147483647 h 41"/>
              <a:gd name="T106" fmla="*/ 2147483647 w 40"/>
              <a:gd name="T107" fmla="*/ 2147483647 h 41"/>
              <a:gd name="T108" fmla="*/ 2147483647 w 40"/>
              <a:gd name="T109" fmla="*/ 2147483647 h 41"/>
              <a:gd name="T110" fmla="*/ 2147483647 w 40"/>
              <a:gd name="T111" fmla="*/ 2147483647 h 41"/>
              <a:gd name="T112" fmla="*/ 2147483647 w 40"/>
              <a:gd name="T113" fmla="*/ 2147483647 h 41"/>
              <a:gd name="T114" fmla="*/ 2147483647 w 40"/>
              <a:gd name="T115" fmla="*/ 2147483647 h 41"/>
              <a:gd name="T116" fmla="*/ 2147483647 w 40"/>
              <a:gd name="T117" fmla="*/ 2147483647 h 41"/>
              <a:gd name="T118" fmla="*/ 2147483647 w 40"/>
              <a:gd name="T119" fmla="*/ 2147483647 h 4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0"/>
              <a:gd name="T181" fmla="*/ 0 h 41"/>
              <a:gd name="T182" fmla="*/ 40 w 40"/>
              <a:gd name="T183" fmla="*/ 41 h 4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00B050"/>
          </a:solidFill>
          <a:ln w="9525">
            <a:solidFill>
              <a:srgbClr val="FFFF00"/>
            </a:solidFill>
            <a:round/>
            <a:headEnd/>
            <a:tailEnd/>
          </a:ln>
        </p:spPr>
        <p:txBody>
          <a:bodyPr/>
          <a:lstStyle/>
          <a:p>
            <a:endParaRPr lang="ru-RU"/>
          </a:p>
        </p:txBody>
      </p:sp>
      <p:sp>
        <p:nvSpPr>
          <p:cNvPr id="9301" name="Freeform 1383"/>
          <p:cNvSpPr>
            <a:spLocks/>
          </p:cNvSpPr>
          <p:nvPr/>
        </p:nvSpPr>
        <p:spPr bwMode="auto">
          <a:xfrm>
            <a:off x="5948364" y="1230313"/>
            <a:ext cx="174625" cy="176212"/>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4"/>
              <a:gd name="T103" fmla="*/ 0 h 154"/>
              <a:gd name="T104" fmla="*/ 154 w 154"/>
              <a:gd name="T105" fmla="*/ 154 h 1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00B050"/>
          </a:solidFill>
          <a:ln w="9525">
            <a:solidFill>
              <a:srgbClr val="FFFF00"/>
            </a:solidFill>
            <a:round/>
            <a:headEnd/>
            <a:tailEnd/>
          </a:ln>
        </p:spPr>
        <p:txBody>
          <a:bodyPr/>
          <a:lstStyle/>
          <a:p>
            <a:endParaRPr lang="ru-RU"/>
          </a:p>
        </p:txBody>
      </p:sp>
      <p:sp>
        <p:nvSpPr>
          <p:cNvPr id="9302" name="Freeform 1384"/>
          <p:cNvSpPr>
            <a:spLocks/>
          </p:cNvSpPr>
          <p:nvPr/>
        </p:nvSpPr>
        <p:spPr bwMode="auto">
          <a:xfrm>
            <a:off x="5930900" y="1038226"/>
            <a:ext cx="134938" cy="182563"/>
          </a:xfrm>
          <a:custGeom>
            <a:avLst/>
            <a:gdLst>
              <a:gd name="T0" fmla="*/ 2147483647 w 29"/>
              <a:gd name="T1" fmla="*/ 2147483647 h 39"/>
              <a:gd name="T2" fmla="*/ 2147483647 w 29"/>
              <a:gd name="T3" fmla="*/ 2147483647 h 39"/>
              <a:gd name="T4" fmla="*/ 2147483647 w 29"/>
              <a:gd name="T5" fmla="*/ 2147483647 h 39"/>
              <a:gd name="T6" fmla="*/ 2147483647 w 29"/>
              <a:gd name="T7" fmla="*/ 2147483647 h 39"/>
              <a:gd name="T8" fmla="*/ 2147483647 w 29"/>
              <a:gd name="T9" fmla="*/ 2147483647 h 39"/>
              <a:gd name="T10" fmla="*/ 2147483647 w 29"/>
              <a:gd name="T11" fmla="*/ 2147483647 h 39"/>
              <a:gd name="T12" fmla="*/ 2147483647 w 29"/>
              <a:gd name="T13" fmla="*/ 2147483647 h 39"/>
              <a:gd name="T14" fmla="*/ 2147483647 w 29"/>
              <a:gd name="T15" fmla="*/ 2147483647 h 39"/>
              <a:gd name="T16" fmla="*/ 2147483647 w 29"/>
              <a:gd name="T17" fmla="*/ 2147483647 h 39"/>
              <a:gd name="T18" fmla="*/ 0 w 29"/>
              <a:gd name="T19" fmla="*/ 2147483647 h 39"/>
              <a:gd name="T20" fmla="*/ 2147483647 w 29"/>
              <a:gd name="T21" fmla="*/ 2147483647 h 39"/>
              <a:gd name="T22" fmla="*/ 2147483647 w 29"/>
              <a:gd name="T23" fmla="*/ 2147483647 h 39"/>
              <a:gd name="T24" fmla="*/ 2147483647 w 29"/>
              <a:gd name="T25" fmla="*/ 2147483647 h 39"/>
              <a:gd name="T26" fmla="*/ 2147483647 w 29"/>
              <a:gd name="T27" fmla="*/ 2147483647 h 39"/>
              <a:gd name="T28" fmla="*/ 2147483647 w 29"/>
              <a:gd name="T29" fmla="*/ 2147483647 h 39"/>
              <a:gd name="T30" fmla="*/ 2147483647 w 29"/>
              <a:gd name="T31" fmla="*/ 2147483647 h 39"/>
              <a:gd name="T32" fmla="*/ 2147483647 w 29"/>
              <a:gd name="T33" fmla="*/ 2147483647 h 39"/>
              <a:gd name="T34" fmla="*/ 2147483647 w 29"/>
              <a:gd name="T35" fmla="*/ 2147483647 h 39"/>
              <a:gd name="T36" fmla="*/ 2147483647 w 29"/>
              <a:gd name="T37" fmla="*/ 2147483647 h 39"/>
              <a:gd name="T38" fmla="*/ 2147483647 w 29"/>
              <a:gd name="T39" fmla="*/ 2147483647 h 39"/>
              <a:gd name="T40" fmla="*/ 2147483647 w 29"/>
              <a:gd name="T41" fmla="*/ 2147483647 h 39"/>
              <a:gd name="T42" fmla="*/ 2147483647 w 29"/>
              <a:gd name="T43" fmla="*/ 2147483647 h 39"/>
              <a:gd name="T44" fmla="*/ 2147483647 w 29"/>
              <a:gd name="T45" fmla="*/ 2147483647 h 39"/>
              <a:gd name="T46" fmla="*/ 2147483647 w 29"/>
              <a:gd name="T47" fmla="*/ 2147483647 h 39"/>
              <a:gd name="T48" fmla="*/ 2147483647 w 29"/>
              <a:gd name="T49" fmla="*/ 2147483647 h 39"/>
              <a:gd name="T50" fmla="*/ 2147483647 w 29"/>
              <a:gd name="T51" fmla="*/ 2147483647 h 39"/>
              <a:gd name="T52" fmla="*/ 2147483647 w 29"/>
              <a:gd name="T53" fmla="*/ 2147483647 h 39"/>
              <a:gd name="T54" fmla="*/ 2147483647 w 29"/>
              <a:gd name="T55" fmla="*/ 2147483647 h 39"/>
              <a:gd name="T56" fmla="*/ 2147483647 w 29"/>
              <a:gd name="T57" fmla="*/ 2147483647 h 39"/>
              <a:gd name="T58" fmla="*/ 2147483647 w 29"/>
              <a:gd name="T59" fmla="*/ 2147483647 h 39"/>
              <a:gd name="T60" fmla="*/ 2147483647 w 29"/>
              <a:gd name="T61" fmla="*/ 2147483647 h 39"/>
              <a:gd name="T62" fmla="*/ 2147483647 w 29"/>
              <a:gd name="T63" fmla="*/ 2147483647 h 39"/>
              <a:gd name="T64" fmla="*/ 2147483647 w 29"/>
              <a:gd name="T65" fmla="*/ 2147483647 h 39"/>
              <a:gd name="T66" fmla="*/ 2147483647 w 29"/>
              <a:gd name="T67" fmla="*/ 2147483647 h 39"/>
              <a:gd name="T68" fmla="*/ 2147483647 w 29"/>
              <a:gd name="T69" fmla="*/ 2147483647 h 39"/>
              <a:gd name="T70" fmla="*/ 2147483647 w 29"/>
              <a:gd name="T71" fmla="*/ 2147483647 h 39"/>
              <a:gd name="T72" fmla="*/ 2147483647 w 29"/>
              <a:gd name="T73" fmla="*/ 2147483647 h 39"/>
              <a:gd name="T74" fmla="*/ 2147483647 w 29"/>
              <a:gd name="T75" fmla="*/ 2147483647 h 39"/>
              <a:gd name="T76" fmla="*/ 2147483647 w 29"/>
              <a:gd name="T77" fmla="*/ 2147483647 h 39"/>
              <a:gd name="T78" fmla="*/ 2147483647 w 29"/>
              <a:gd name="T79" fmla="*/ 2147483647 h 39"/>
              <a:gd name="T80" fmla="*/ 2147483647 w 29"/>
              <a:gd name="T81" fmla="*/ 2147483647 h 39"/>
              <a:gd name="T82" fmla="*/ 2147483647 w 29"/>
              <a:gd name="T83" fmla="*/ 2147483647 h 39"/>
              <a:gd name="T84" fmla="*/ 2147483647 w 29"/>
              <a:gd name="T85" fmla="*/ 2147483647 h 39"/>
              <a:gd name="T86" fmla="*/ 2147483647 w 29"/>
              <a:gd name="T87" fmla="*/ 2147483647 h 39"/>
              <a:gd name="T88" fmla="*/ 2147483647 w 29"/>
              <a:gd name="T89" fmla="*/ 2147483647 h 39"/>
              <a:gd name="T90" fmla="*/ 2147483647 w 29"/>
              <a:gd name="T91" fmla="*/ 2147483647 h 39"/>
              <a:gd name="T92" fmla="*/ 2147483647 w 29"/>
              <a:gd name="T93" fmla="*/ 2147483647 h 39"/>
              <a:gd name="T94" fmla="*/ 2147483647 w 29"/>
              <a:gd name="T95" fmla="*/ 2147483647 h 39"/>
              <a:gd name="T96" fmla="*/ 2147483647 w 29"/>
              <a:gd name="T97" fmla="*/ 2147483647 h 39"/>
              <a:gd name="T98" fmla="*/ 2147483647 w 29"/>
              <a:gd name="T99" fmla="*/ 2147483647 h 39"/>
              <a:gd name="T100" fmla="*/ 2147483647 w 29"/>
              <a:gd name="T101" fmla="*/ 2147483647 h 39"/>
              <a:gd name="T102" fmla="*/ 2147483647 w 29"/>
              <a:gd name="T103" fmla="*/ 0 h 39"/>
              <a:gd name="T104" fmla="*/ 2147483647 w 29"/>
              <a:gd name="T105" fmla="*/ 2147483647 h 39"/>
              <a:gd name="T106" fmla="*/ 2147483647 w 29"/>
              <a:gd name="T107" fmla="*/ 2147483647 h 39"/>
              <a:gd name="T108" fmla="*/ 2147483647 w 29"/>
              <a:gd name="T109" fmla="*/ 2147483647 h 39"/>
              <a:gd name="T110" fmla="*/ 2147483647 w 29"/>
              <a:gd name="T111" fmla="*/ 2147483647 h 39"/>
              <a:gd name="T112" fmla="*/ 2147483647 w 29"/>
              <a:gd name="T113" fmla="*/ 2147483647 h 39"/>
              <a:gd name="T114" fmla="*/ 2147483647 w 29"/>
              <a:gd name="T115" fmla="*/ 2147483647 h 39"/>
              <a:gd name="T116" fmla="*/ 2147483647 w 29"/>
              <a:gd name="T117" fmla="*/ 2147483647 h 39"/>
              <a:gd name="T118" fmla="*/ 2147483647 w 29"/>
              <a:gd name="T119" fmla="*/ 2147483647 h 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
              <a:gd name="T181" fmla="*/ 0 h 39"/>
              <a:gd name="T182" fmla="*/ 29 w 29"/>
              <a:gd name="T183" fmla="*/ 39 h 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00B050"/>
          </a:solidFill>
          <a:ln w="9525">
            <a:solidFill>
              <a:srgbClr val="FFFF00"/>
            </a:solidFill>
            <a:round/>
            <a:headEnd/>
            <a:tailEnd/>
          </a:ln>
        </p:spPr>
        <p:txBody>
          <a:bodyPr/>
          <a:lstStyle/>
          <a:p>
            <a:endParaRPr lang="ru-RU"/>
          </a:p>
        </p:txBody>
      </p:sp>
      <p:sp>
        <p:nvSpPr>
          <p:cNvPr id="9303" name="Freeform 1385"/>
          <p:cNvSpPr>
            <a:spLocks/>
          </p:cNvSpPr>
          <p:nvPr/>
        </p:nvSpPr>
        <p:spPr bwMode="auto">
          <a:xfrm>
            <a:off x="5902325" y="1069975"/>
            <a:ext cx="52388" cy="69850"/>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90"/>
              <a:gd name="T59" fmla="*/ 66 w 66"/>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00B050"/>
          </a:solidFill>
          <a:ln w="9525">
            <a:solidFill>
              <a:srgbClr val="FFFF00"/>
            </a:solidFill>
            <a:round/>
            <a:headEnd/>
            <a:tailEnd/>
          </a:ln>
        </p:spPr>
        <p:txBody>
          <a:bodyPr/>
          <a:lstStyle/>
          <a:p>
            <a:endParaRPr lang="ru-RU"/>
          </a:p>
        </p:txBody>
      </p:sp>
      <p:sp>
        <p:nvSpPr>
          <p:cNvPr id="9304" name="Freeform 1386"/>
          <p:cNvSpPr>
            <a:spLocks/>
          </p:cNvSpPr>
          <p:nvPr/>
        </p:nvSpPr>
        <p:spPr bwMode="auto">
          <a:xfrm>
            <a:off x="6146801" y="1338264"/>
            <a:ext cx="93663" cy="92075"/>
          </a:xfrm>
          <a:custGeom>
            <a:avLst/>
            <a:gdLst>
              <a:gd name="T0" fmla="*/ 2147483647 w 120"/>
              <a:gd name="T1" fmla="*/ 2147483647 h 120"/>
              <a:gd name="T2" fmla="*/ 2147483647 w 120"/>
              <a:gd name="T3" fmla="*/ 0 h 120"/>
              <a:gd name="T4" fmla="*/ 2147483647 w 120"/>
              <a:gd name="T5" fmla="*/ 2147483647 h 120"/>
              <a:gd name="T6" fmla="*/ 2147483647 w 120"/>
              <a:gd name="T7" fmla="*/ 2147483647 h 120"/>
              <a:gd name="T8" fmla="*/ 2147483647 w 120"/>
              <a:gd name="T9" fmla="*/ 2147483647 h 120"/>
              <a:gd name="T10" fmla="*/ 2147483647 w 120"/>
              <a:gd name="T11" fmla="*/ 2147483647 h 120"/>
              <a:gd name="T12" fmla="*/ 2147483647 w 120"/>
              <a:gd name="T13" fmla="*/ 2147483647 h 120"/>
              <a:gd name="T14" fmla="*/ 2147483647 w 120"/>
              <a:gd name="T15" fmla="*/ 2147483647 h 120"/>
              <a:gd name="T16" fmla="*/ 2147483647 w 120"/>
              <a:gd name="T17" fmla="*/ 2147483647 h 120"/>
              <a:gd name="T18" fmla="*/ 2147483647 w 120"/>
              <a:gd name="T19" fmla="*/ 2147483647 h 120"/>
              <a:gd name="T20" fmla="*/ 0 w 120"/>
              <a:gd name="T21" fmla="*/ 2147483647 h 120"/>
              <a:gd name="T22" fmla="*/ 2147483647 w 120"/>
              <a:gd name="T23" fmla="*/ 2147483647 h 120"/>
              <a:gd name="T24" fmla="*/ 2147483647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2147483647 w 120"/>
              <a:gd name="T45" fmla="*/ 2147483647 h 120"/>
              <a:gd name="T46" fmla="*/ 2147483647 w 120"/>
              <a:gd name="T47" fmla="*/ 2147483647 h 120"/>
              <a:gd name="T48" fmla="*/ 2147483647 w 120"/>
              <a:gd name="T49" fmla="*/ 2147483647 h 120"/>
              <a:gd name="T50" fmla="*/ 2147483647 w 120"/>
              <a:gd name="T51" fmla="*/ 2147483647 h 120"/>
              <a:gd name="T52" fmla="*/ 2147483647 w 120"/>
              <a:gd name="T53" fmla="*/ 2147483647 h 1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0"/>
              <a:gd name="T82" fmla="*/ 0 h 120"/>
              <a:gd name="T83" fmla="*/ 120 w 120"/>
              <a:gd name="T84" fmla="*/ 120 h 1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0" h="120">
                <a:moveTo>
                  <a:pt x="120" y="6"/>
                </a:moveTo>
                <a:lnTo>
                  <a:pt x="120" y="0"/>
                </a:lnTo>
                <a:lnTo>
                  <a:pt x="114" y="6"/>
                </a:lnTo>
                <a:lnTo>
                  <a:pt x="96"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00B050"/>
          </a:solidFill>
          <a:ln w="9525">
            <a:solidFill>
              <a:srgbClr val="FFFF00"/>
            </a:solidFill>
            <a:round/>
            <a:headEnd/>
            <a:tailEnd/>
          </a:ln>
        </p:spPr>
        <p:txBody>
          <a:bodyPr/>
          <a:lstStyle/>
          <a:p>
            <a:endParaRPr lang="ru-RU"/>
          </a:p>
        </p:txBody>
      </p:sp>
      <p:sp>
        <p:nvSpPr>
          <p:cNvPr id="9305" name="Freeform 1387"/>
          <p:cNvSpPr>
            <a:spLocks/>
          </p:cNvSpPr>
          <p:nvPr/>
        </p:nvSpPr>
        <p:spPr bwMode="auto">
          <a:xfrm>
            <a:off x="5916614" y="493714"/>
            <a:ext cx="390525" cy="460375"/>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3"/>
              <a:gd name="T139" fmla="*/ 0 h 98"/>
              <a:gd name="T140" fmla="*/ 83 w 83"/>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00B050"/>
          </a:solidFill>
          <a:ln w="9525">
            <a:solidFill>
              <a:srgbClr val="FFFF00"/>
            </a:solidFill>
            <a:round/>
            <a:headEnd/>
            <a:tailEnd/>
          </a:ln>
        </p:spPr>
        <p:txBody>
          <a:bodyPr/>
          <a:lstStyle/>
          <a:p>
            <a:endParaRPr lang="ru-RU"/>
          </a:p>
        </p:txBody>
      </p:sp>
      <p:sp>
        <p:nvSpPr>
          <p:cNvPr id="9306" name="Freeform 1388"/>
          <p:cNvSpPr>
            <a:spLocks/>
          </p:cNvSpPr>
          <p:nvPr/>
        </p:nvSpPr>
        <p:spPr bwMode="auto">
          <a:xfrm>
            <a:off x="6010275" y="584200"/>
            <a:ext cx="192088" cy="444500"/>
          </a:xfrm>
          <a:custGeom>
            <a:avLst/>
            <a:gdLst>
              <a:gd name="T0" fmla="*/ 2147483647 w 41"/>
              <a:gd name="T1" fmla="*/ 2147483647 h 95"/>
              <a:gd name="T2" fmla="*/ 2147483647 w 41"/>
              <a:gd name="T3" fmla="*/ 2147483647 h 95"/>
              <a:gd name="T4" fmla="*/ 2147483647 w 41"/>
              <a:gd name="T5" fmla="*/ 2147483647 h 95"/>
              <a:gd name="T6" fmla="*/ 2147483647 w 41"/>
              <a:gd name="T7" fmla="*/ 2147483647 h 95"/>
              <a:gd name="T8" fmla="*/ 2147483647 w 41"/>
              <a:gd name="T9" fmla="*/ 0 h 95"/>
              <a:gd name="T10" fmla="*/ 2147483647 w 41"/>
              <a:gd name="T11" fmla="*/ 2147483647 h 95"/>
              <a:gd name="T12" fmla="*/ 2147483647 w 41"/>
              <a:gd name="T13" fmla="*/ 2147483647 h 95"/>
              <a:gd name="T14" fmla="*/ 2147483647 w 41"/>
              <a:gd name="T15" fmla="*/ 2147483647 h 95"/>
              <a:gd name="T16" fmla="*/ 2147483647 w 41"/>
              <a:gd name="T17" fmla="*/ 2147483647 h 95"/>
              <a:gd name="T18" fmla="*/ 2147483647 w 41"/>
              <a:gd name="T19" fmla="*/ 2147483647 h 95"/>
              <a:gd name="T20" fmla="*/ 2147483647 w 41"/>
              <a:gd name="T21" fmla="*/ 2147483647 h 95"/>
              <a:gd name="T22" fmla="*/ 2147483647 w 41"/>
              <a:gd name="T23" fmla="*/ 2147483647 h 95"/>
              <a:gd name="T24" fmla="*/ 2147483647 w 41"/>
              <a:gd name="T25" fmla="*/ 2147483647 h 95"/>
              <a:gd name="T26" fmla="*/ 2147483647 w 41"/>
              <a:gd name="T27" fmla="*/ 2147483647 h 95"/>
              <a:gd name="T28" fmla="*/ 2147483647 w 41"/>
              <a:gd name="T29" fmla="*/ 2147483647 h 95"/>
              <a:gd name="T30" fmla="*/ 2147483647 w 41"/>
              <a:gd name="T31" fmla="*/ 2147483647 h 95"/>
              <a:gd name="T32" fmla="*/ 2147483647 w 41"/>
              <a:gd name="T33" fmla="*/ 2147483647 h 95"/>
              <a:gd name="T34" fmla="*/ 2147483647 w 41"/>
              <a:gd name="T35" fmla="*/ 2147483647 h 95"/>
              <a:gd name="T36" fmla="*/ 2147483647 w 41"/>
              <a:gd name="T37" fmla="*/ 2147483647 h 95"/>
              <a:gd name="T38" fmla="*/ 2147483647 w 41"/>
              <a:gd name="T39" fmla="*/ 2147483647 h 95"/>
              <a:gd name="T40" fmla="*/ 2147483647 w 41"/>
              <a:gd name="T41" fmla="*/ 2147483647 h 95"/>
              <a:gd name="T42" fmla="*/ 2147483647 w 41"/>
              <a:gd name="T43" fmla="*/ 2147483647 h 95"/>
              <a:gd name="T44" fmla="*/ 2147483647 w 41"/>
              <a:gd name="T45" fmla="*/ 2147483647 h 95"/>
              <a:gd name="T46" fmla="*/ 2147483647 w 41"/>
              <a:gd name="T47" fmla="*/ 2147483647 h 95"/>
              <a:gd name="T48" fmla="*/ 2147483647 w 41"/>
              <a:gd name="T49" fmla="*/ 2147483647 h 95"/>
              <a:gd name="T50" fmla="*/ 2147483647 w 41"/>
              <a:gd name="T51" fmla="*/ 2147483647 h 95"/>
              <a:gd name="T52" fmla="*/ 2147483647 w 41"/>
              <a:gd name="T53" fmla="*/ 2147483647 h 95"/>
              <a:gd name="T54" fmla="*/ 2147483647 w 41"/>
              <a:gd name="T55" fmla="*/ 2147483647 h 95"/>
              <a:gd name="T56" fmla="*/ 2147483647 w 41"/>
              <a:gd name="T57" fmla="*/ 2147483647 h 95"/>
              <a:gd name="T58" fmla="*/ 2147483647 w 41"/>
              <a:gd name="T59" fmla="*/ 2147483647 h 95"/>
              <a:gd name="T60" fmla="*/ 2147483647 w 41"/>
              <a:gd name="T61" fmla="*/ 2147483647 h 95"/>
              <a:gd name="T62" fmla="*/ 2147483647 w 41"/>
              <a:gd name="T63" fmla="*/ 2147483647 h 95"/>
              <a:gd name="T64" fmla="*/ 2147483647 w 41"/>
              <a:gd name="T65" fmla="*/ 2147483647 h 95"/>
              <a:gd name="T66" fmla="*/ 2147483647 w 41"/>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
              <a:gd name="T103" fmla="*/ 0 h 95"/>
              <a:gd name="T104" fmla="*/ 41 w 41"/>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00B050"/>
          </a:solidFill>
          <a:ln w="9525">
            <a:solidFill>
              <a:srgbClr val="FFFF00"/>
            </a:solidFill>
            <a:round/>
            <a:headEnd/>
            <a:tailEnd/>
          </a:ln>
        </p:spPr>
        <p:txBody>
          <a:bodyPr/>
          <a:lstStyle/>
          <a:p>
            <a:endParaRPr lang="ru-RU"/>
          </a:p>
        </p:txBody>
      </p:sp>
      <p:sp>
        <p:nvSpPr>
          <p:cNvPr id="9307" name="Freeform 1389"/>
          <p:cNvSpPr>
            <a:spLocks/>
          </p:cNvSpPr>
          <p:nvPr/>
        </p:nvSpPr>
        <p:spPr bwMode="auto">
          <a:xfrm>
            <a:off x="6175375" y="1103314"/>
            <a:ext cx="266700" cy="173037"/>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
              <a:gd name="T139" fmla="*/ 0 h 37"/>
              <a:gd name="T140" fmla="*/ 57 w 57"/>
              <a:gd name="T141" fmla="*/ 37 h 3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00B050"/>
          </a:solidFill>
          <a:ln w="9525">
            <a:solidFill>
              <a:srgbClr val="FFFF00"/>
            </a:solidFill>
            <a:round/>
            <a:headEnd/>
            <a:tailEnd/>
          </a:ln>
        </p:spPr>
        <p:txBody>
          <a:bodyPr/>
          <a:lstStyle/>
          <a:p>
            <a:endParaRPr lang="ru-RU"/>
          </a:p>
        </p:txBody>
      </p:sp>
      <p:sp>
        <p:nvSpPr>
          <p:cNvPr id="9308" name="Freeform 1390"/>
          <p:cNvSpPr>
            <a:spLocks/>
          </p:cNvSpPr>
          <p:nvPr/>
        </p:nvSpPr>
        <p:spPr bwMode="auto">
          <a:xfrm>
            <a:off x="6329364" y="1103313"/>
            <a:ext cx="33337" cy="19050"/>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 name="T15" fmla="*/ 0 w 42"/>
              <a:gd name="T16" fmla="*/ 0 h 24"/>
              <a:gd name="T17" fmla="*/ 42 w 42"/>
              <a:gd name="T18" fmla="*/ 24 h 24"/>
            </a:gdLst>
            <a:ahLst/>
            <a:cxnLst>
              <a:cxn ang="T10">
                <a:pos x="T0" y="T1"/>
              </a:cxn>
              <a:cxn ang="T11">
                <a:pos x="T2" y="T3"/>
              </a:cxn>
              <a:cxn ang="T12">
                <a:pos x="T4" y="T5"/>
              </a:cxn>
              <a:cxn ang="T13">
                <a:pos x="T6" y="T7"/>
              </a:cxn>
              <a:cxn ang="T14">
                <a:pos x="T8" y="T9"/>
              </a:cxn>
            </a:cxnLst>
            <a:rect l="T15" t="T16" r="T17" b="T18"/>
            <a:pathLst>
              <a:path w="42" h="24">
                <a:moveTo>
                  <a:pt x="36" y="24"/>
                </a:moveTo>
                <a:lnTo>
                  <a:pt x="18" y="0"/>
                </a:lnTo>
                <a:lnTo>
                  <a:pt x="0" y="6"/>
                </a:lnTo>
                <a:lnTo>
                  <a:pt x="42" y="24"/>
                </a:lnTo>
                <a:lnTo>
                  <a:pt x="36" y="24"/>
                </a:lnTo>
                <a:close/>
              </a:path>
            </a:pathLst>
          </a:custGeom>
          <a:solidFill>
            <a:srgbClr val="00B050"/>
          </a:solidFill>
          <a:ln w="9525">
            <a:solidFill>
              <a:srgbClr val="FFFF00"/>
            </a:solidFill>
            <a:round/>
            <a:headEnd/>
            <a:tailEnd/>
          </a:ln>
        </p:spPr>
        <p:txBody>
          <a:bodyPr/>
          <a:lstStyle/>
          <a:p>
            <a:endParaRPr lang="ru-RU"/>
          </a:p>
        </p:txBody>
      </p:sp>
      <p:sp>
        <p:nvSpPr>
          <p:cNvPr id="9309" name="Freeform 1391"/>
          <p:cNvSpPr>
            <a:spLocks/>
          </p:cNvSpPr>
          <p:nvPr/>
        </p:nvSpPr>
        <p:spPr bwMode="auto">
          <a:xfrm>
            <a:off x="6146801" y="1196975"/>
            <a:ext cx="150813" cy="96838"/>
          </a:xfrm>
          <a:custGeom>
            <a:avLst/>
            <a:gdLst>
              <a:gd name="T0" fmla="*/ 2147483647 w 32"/>
              <a:gd name="T1" fmla="*/ 2147483647 h 21"/>
              <a:gd name="T2" fmla="*/ 2147483647 w 32"/>
              <a:gd name="T3" fmla="*/ 2147483647 h 21"/>
              <a:gd name="T4" fmla="*/ 2147483647 w 32"/>
              <a:gd name="T5" fmla="*/ 2147483647 h 21"/>
              <a:gd name="T6" fmla="*/ 2147483647 w 32"/>
              <a:gd name="T7" fmla="*/ 0 h 21"/>
              <a:gd name="T8" fmla="*/ 2147483647 w 32"/>
              <a:gd name="T9" fmla="*/ 0 h 21"/>
              <a:gd name="T10" fmla="*/ 2147483647 w 32"/>
              <a:gd name="T11" fmla="*/ 2147483647 h 21"/>
              <a:gd name="T12" fmla="*/ 2147483647 w 32"/>
              <a:gd name="T13" fmla="*/ 0 h 21"/>
              <a:gd name="T14" fmla="*/ 2147483647 w 32"/>
              <a:gd name="T15" fmla="*/ 2147483647 h 21"/>
              <a:gd name="T16" fmla="*/ 2147483647 w 32"/>
              <a:gd name="T17" fmla="*/ 2147483647 h 21"/>
              <a:gd name="T18" fmla="*/ 0 w 32"/>
              <a:gd name="T19" fmla="*/ 2147483647 h 21"/>
              <a:gd name="T20" fmla="*/ 0 w 32"/>
              <a:gd name="T21" fmla="*/ 2147483647 h 21"/>
              <a:gd name="T22" fmla="*/ 2147483647 w 32"/>
              <a:gd name="T23" fmla="*/ 2147483647 h 21"/>
              <a:gd name="T24" fmla="*/ 2147483647 w 32"/>
              <a:gd name="T25" fmla="*/ 2147483647 h 21"/>
              <a:gd name="T26" fmla="*/ 2147483647 w 32"/>
              <a:gd name="T27" fmla="*/ 2147483647 h 21"/>
              <a:gd name="T28" fmla="*/ 2147483647 w 32"/>
              <a:gd name="T29" fmla="*/ 2147483647 h 21"/>
              <a:gd name="T30" fmla="*/ 2147483647 w 32"/>
              <a:gd name="T31" fmla="*/ 2147483647 h 21"/>
              <a:gd name="T32" fmla="*/ 2147483647 w 32"/>
              <a:gd name="T33" fmla="*/ 2147483647 h 21"/>
              <a:gd name="T34" fmla="*/ 2147483647 w 32"/>
              <a:gd name="T35" fmla="*/ 2147483647 h 21"/>
              <a:gd name="T36" fmla="*/ 2147483647 w 32"/>
              <a:gd name="T37" fmla="*/ 2147483647 h 21"/>
              <a:gd name="T38" fmla="*/ 2147483647 w 32"/>
              <a:gd name="T39" fmla="*/ 2147483647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1"/>
              <a:gd name="T62" fmla="*/ 32 w 32"/>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00B050"/>
          </a:solidFill>
          <a:ln w="9525">
            <a:solidFill>
              <a:srgbClr val="FFFF00"/>
            </a:solidFill>
            <a:round/>
            <a:headEnd/>
            <a:tailEnd/>
          </a:ln>
        </p:spPr>
        <p:txBody>
          <a:bodyPr/>
          <a:lstStyle/>
          <a:p>
            <a:endParaRPr lang="ru-RU"/>
          </a:p>
        </p:txBody>
      </p:sp>
      <p:sp>
        <p:nvSpPr>
          <p:cNvPr id="9310" name="Freeform 1392"/>
          <p:cNvSpPr>
            <a:spLocks/>
          </p:cNvSpPr>
          <p:nvPr/>
        </p:nvSpPr>
        <p:spPr bwMode="auto">
          <a:xfrm>
            <a:off x="6146801" y="1244601"/>
            <a:ext cx="36513" cy="42863"/>
          </a:xfrm>
          <a:custGeom>
            <a:avLst/>
            <a:gdLst>
              <a:gd name="T0" fmla="*/ 2147483647 w 48"/>
              <a:gd name="T1" fmla="*/ 2147483647 h 54"/>
              <a:gd name="T2" fmla="*/ 2147483647 w 48"/>
              <a:gd name="T3" fmla="*/ 2147483647 h 54"/>
              <a:gd name="T4" fmla="*/ 0 w 48"/>
              <a:gd name="T5" fmla="*/ 0 h 54"/>
              <a:gd name="T6" fmla="*/ 2147483647 w 48"/>
              <a:gd name="T7" fmla="*/ 2147483647 h 54"/>
              <a:gd name="T8" fmla="*/ 2147483647 w 48"/>
              <a:gd name="T9" fmla="*/ 2147483647 h 54"/>
              <a:gd name="T10" fmla="*/ 0 60000 65536"/>
              <a:gd name="T11" fmla="*/ 0 60000 65536"/>
              <a:gd name="T12" fmla="*/ 0 60000 65536"/>
              <a:gd name="T13" fmla="*/ 0 60000 65536"/>
              <a:gd name="T14" fmla="*/ 0 60000 65536"/>
              <a:gd name="T15" fmla="*/ 0 w 48"/>
              <a:gd name="T16" fmla="*/ 0 h 54"/>
              <a:gd name="T17" fmla="*/ 48 w 48"/>
              <a:gd name="T18" fmla="*/ 54 h 54"/>
            </a:gdLst>
            <a:ahLst/>
            <a:cxnLst>
              <a:cxn ang="T10">
                <a:pos x="T0" y="T1"/>
              </a:cxn>
              <a:cxn ang="T11">
                <a:pos x="T2" y="T3"/>
              </a:cxn>
              <a:cxn ang="T12">
                <a:pos x="T4" y="T5"/>
              </a:cxn>
              <a:cxn ang="T13">
                <a:pos x="T6" y="T7"/>
              </a:cxn>
              <a:cxn ang="T14">
                <a:pos x="T8" y="T9"/>
              </a:cxn>
            </a:cxnLst>
            <a:rect l="T15" t="T16" r="T17" b="T18"/>
            <a:pathLst>
              <a:path w="48" h="54">
                <a:moveTo>
                  <a:pt x="42" y="42"/>
                </a:moveTo>
                <a:lnTo>
                  <a:pt x="48" y="54"/>
                </a:lnTo>
                <a:lnTo>
                  <a:pt x="0" y="0"/>
                </a:lnTo>
                <a:lnTo>
                  <a:pt x="12" y="18"/>
                </a:lnTo>
                <a:lnTo>
                  <a:pt x="42" y="42"/>
                </a:lnTo>
                <a:close/>
              </a:path>
            </a:pathLst>
          </a:custGeom>
          <a:solidFill>
            <a:srgbClr val="00B050"/>
          </a:solidFill>
          <a:ln w="9525">
            <a:solidFill>
              <a:srgbClr val="FFFF00"/>
            </a:solidFill>
            <a:round/>
            <a:headEnd/>
            <a:tailEnd/>
          </a:ln>
        </p:spPr>
        <p:txBody>
          <a:bodyPr/>
          <a:lstStyle/>
          <a:p>
            <a:endParaRPr lang="ru-RU"/>
          </a:p>
        </p:txBody>
      </p:sp>
      <p:sp>
        <p:nvSpPr>
          <p:cNvPr id="9311" name="Freeform 1393"/>
          <p:cNvSpPr>
            <a:spLocks/>
          </p:cNvSpPr>
          <p:nvPr/>
        </p:nvSpPr>
        <p:spPr bwMode="auto">
          <a:xfrm>
            <a:off x="6024564" y="1136650"/>
            <a:ext cx="103187" cy="57150"/>
          </a:xfrm>
          <a:custGeom>
            <a:avLst/>
            <a:gdLst>
              <a:gd name="T0" fmla="*/ 2147483647 w 22"/>
              <a:gd name="T1" fmla="*/ 2147483647 h 12"/>
              <a:gd name="T2" fmla="*/ 2147483647 w 22"/>
              <a:gd name="T3" fmla="*/ 2147483647 h 12"/>
              <a:gd name="T4" fmla="*/ 2147483647 w 22"/>
              <a:gd name="T5" fmla="*/ 2147483647 h 12"/>
              <a:gd name="T6" fmla="*/ 2147483647 w 22"/>
              <a:gd name="T7" fmla="*/ 2147483647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2147483647 h 12"/>
              <a:gd name="T20" fmla="*/ 2147483647 w 22"/>
              <a:gd name="T21" fmla="*/ 0 h 12"/>
              <a:gd name="T22" fmla="*/ 2147483647 w 22"/>
              <a:gd name="T23" fmla="*/ 2147483647 h 12"/>
              <a:gd name="T24" fmla="*/ 2147483647 w 22"/>
              <a:gd name="T25" fmla="*/ 0 h 12"/>
              <a:gd name="T26" fmla="*/ 2147483647 w 22"/>
              <a:gd name="T27" fmla="*/ 2147483647 h 12"/>
              <a:gd name="T28" fmla="*/ 2147483647 w 22"/>
              <a:gd name="T29" fmla="*/ 2147483647 h 12"/>
              <a:gd name="T30" fmla="*/ 2147483647 w 22"/>
              <a:gd name="T31" fmla="*/ 2147483647 h 12"/>
              <a:gd name="T32" fmla="*/ 0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2147483647 h 12"/>
              <a:gd name="T46" fmla="*/ 2147483647 w 22"/>
              <a:gd name="T47" fmla="*/ 2147483647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
              <a:gd name="T73" fmla="*/ 0 h 12"/>
              <a:gd name="T74" fmla="*/ 22 w 22"/>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00B050"/>
          </a:solidFill>
          <a:ln w="9525">
            <a:solidFill>
              <a:srgbClr val="FFFF00"/>
            </a:solidFill>
            <a:round/>
            <a:headEnd/>
            <a:tailEnd/>
          </a:ln>
        </p:spPr>
        <p:txBody>
          <a:bodyPr/>
          <a:lstStyle/>
          <a:p>
            <a:endParaRPr lang="ru-RU"/>
          </a:p>
        </p:txBody>
      </p:sp>
      <p:sp>
        <p:nvSpPr>
          <p:cNvPr id="9312" name="Freeform 1394"/>
          <p:cNvSpPr>
            <a:spLocks/>
          </p:cNvSpPr>
          <p:nvPr/>
        </p:nvSpPr>
        <p:spPr bwMode="auto">
          <a:xfrm>
            <a:off x="6084889" y="1193801"/>
            <a:ext cx="98425" cy="53975"/>
          </a:xfrm>
          <a:custGeom>
            <a:avLst/>
            <a:gdLst>
              <a:gd name="T0" fmla="*/ 2147483647 w 21"/>
              <a:gd name="T1" fmla="*/ 0 h 12"/>
              <a:gd name="T2" fmla="*/ 2147483647 w 21"/>
              <a:gd name="T3" fmla="*/ 2147483647 h 12"/>
              <a:gd name="T4" fmla="*/ 2147483647 w 21"/>
              <a:gd name="T5" fmla="*/ 2147483647 h 12"/>
              <a:gd name="T6" fmla="*/ 2147483647 w 21"/>
              <a:gd name="T7" fmla="*/ 2147483647 h 12"/>
              <a:gd name="T8" fmla="*/ 2147483647 w 21"/>
              <a:gd name="T9" fmla="*/ 2147483647 h 12"/>
              <a:gd name="T10" fmla="*/ 2147483647 w 21"/>
              <a:gd name="T11" fmla="*/ 2147483647 h 12"/>
              <a:gd name="T12" fmla="*/ 2147483647 w 21"/>
              <a:gd name="T13" fmla="*/ 2147483647 h 12"/>
              <a:gd name="T14" fmla="*/ 2147483647 w 21"/>
              <a:gd name="T15" fmla="*/ 2147483647 h 12"/>
              <a:gd name="T16" fmla="*/ 0 w 21"/>
              <a:gd name="T17" fmla="*/ 2147483647 h 12"/>
              <a:gd name="T18" fmla="*/ 2147483647 w 21"/>
              <a:gd name="T19" fmla="*/ 2147483647 h 12"/>
              <a:gd name="T20" fmla="*/ 2147483647 w 21"/>
              <a:gd name="T21" fmla="*/ 2147483647 h 12"/>
              <a:gd name="T22" fmla="*/ 2147483647 w 21"/>
              <a:gd name="T23" fmla="*/ 2147483647 h 12"/>
              <a:gd name="T24" fmla="*/ 2147483647 w 21"/>
              <a:gd name="T25" fmla="*/ 2147483647 h 12"/>
              <a:gd name="T26" fmla="*/ 2147483647 w 21"/>
              <a:gd name="T27" fmla="*/ 2147483647 h 12"/>
              <a:gd name="T28" fmla="*/ 2147483647 w 21"/>
              <a:gd name="T29" fmla="*/ 2147483647 h 12"/>
              <a:gd name="T30" fmla="*/ 2147483647 w 21"/>
              <a:gd name="T31" fmla="*/ 2147483647 h 12"/>
              <a:gd name="T32" fmla="*/ 2147483647 w 21"/>
              <a:gd name="T33" fmla="*/ 2147483647 h 12"/>
              <a:gd name="T34" fmla="*/ 2147483647 w 21"/>
              <a:gd name="T35" fmla="*/ 2147483647 h 12"/>
              <a:gd name="T36" fmla="*/ 2147483647 w 21"/>
              <a:gd name="T37" fmla="*/ 0 h 12"/>
              <a:gd name="T38" fmla="*/ 2147483647 w 21"/>
              <a:gd name="T39" fmla="*/ 0 h 12"/>
              <a:gd name="T40" fmla="*/ 2147483647 w 21"/>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
              <a:gd name="T64" fmla="*/ 0 h 12"/>
              <a:gd name="T65" fmla="*/ 21 w 2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00B050"/>
          </a:solidFill>
          <a:ln w="9525">
            <a:solidFill>
              <a:srgbClr val="FFFF00"/>
            </a:solidFill>
            <a:round/>
            <a:headEnd/>
            <a:tailEnd/>
          </a:ln>
        </p:spPr>
        <p:txBody>
          <a:bodyPr/>
          <a:lstStyle/>
          <a:p>
            <a:endParaRPr lang="ru-RU"/>
          </a:p>
        </p:txBody>
      </p:sp>
      <p:sp>
        <p:nvSpPr>
          <p:cNvPr id="9313" name="Freeform 1395"/>
          <p:cNvSpPr>
            <a:spLocks/>
          </p:cNvSpPr>
          <p:nvPr/>
        </p:nvSpPr>
        <p:spPr bwMode="auto">
          <a:xfrm>
            <a:off x="6094414" y="1165226"/>
            <a:ext cx="84137" cy="41275"/>
          </a:xfrm>
          <a:custGeom>
            <a:avLst/>
            <a:gdLst>
              <a:gd name="T0" fmla="*/ 2147483647 w 108"/>
              <a:gd name="T1" fmla="*/ 2147483647 h 54"/>
              <a:gd name="T2" fmla="*/ 2147483647 w 108"/>
              <a:gd name="T3" fmla="*/ 0 h 54"/>
              <a:gd name="T4" fmla="*/ 2147483647 w 108"/>
              <a:gd name="T5" fmla="*/ 0 h 54"/>
              <a:gd name="T6" fmla="*/ 2147483647 w 108"/>
              <a:gd name="T7" fmla="*/ 2147483647 h 54"/>
              <a:gd name="T8" fmla="*/ 2147483647 w 108"/>
              <a:gd name="T9" fmla="*/ 2147483647 h 54"/>
              <a:gd name="T10" fmla="*/ 0 w 108"/>
              <a:gd name="T11" fmla="*/ 2147483647 h 54"/>
              <a:gd name="T12" fmla="*/ 2147483647 w 108"/>
              <a:gd name="T13" fmla="*/ 2147483647 h 54"/>
              <a:gd name="T14" fmla="*/ 2147483647 w 108"/>
              <a:gd name="T15" fmla="*/ 2147483647 h 54"/>
              <a:gd name="T16" fmla="*/ 2147483647 w 108"/>
              <a:gd name="T17" fmla="*/ 2147483647 h 54"/>
              <a:gd name="T18" fmla="*/ 2147483647 w 108"/>
              <a:gd name="T19" fmla="*/ 2147483647 h 54"/>
              <a:gd name="T20" fmla="*/ 2147483647 w 108"/>
              <a:gd name="T21" fmla="*/ 2147483647 h 54"/>
              <a:gd name="T22" fmla="*/ 2147483647 w 108"/>
              <a:gd name="T23" fmla="*/ 2147483647 h 54"/>
              <a:gd name="T24" fmla="*/ 2147483647 w 108"/>
              <a:gd name="T25" fmla="*/ 2147483647 h 54"/>
              <a:gd name="T26" fmla="*/ 2147483647 w 108"/>
              <a:gd name="T27" fmla="*/ 2147483647 h 54"/>
              <a:gd name="T28" fmla="*/ 2147483647 w 108"/>
              <a:gd name="T29" fmla="*/ 2147483647 h 54"/>
              <a:gd name="T30" fmla="*/ 2147483647 w 108"/>
              <a:gd name="T31" fmla="*/ 2147483647 h 54"/>
              <a:gd name="T32" fmla="*/ 2147483647 w 108"/>
              <a:gd name="T33" fmla="*/ 2147483647 h 54"/>
              <a:gd name="T34" fmla="*/ 2147483647 w 108"/>
              <a:gd name="T35" fmla="*/ 2147483647 h 54"/>
              <a:gd name="T36" fmla="*/ 2147483647 w 108"/>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8"/>
              <a:gd name="T58" fmla="*/ 0 h 54"/>
              <a:gd name="T59" fmla="*/ 108 w 108"/>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8" h="54">
                <a:moveTo>
                  <a:pt x="66" y="12"/>
                </a:moveTo>
                <a:lnTo>
                  <a:pt x="42" y="0"/>
                </a:lnTo>
                <a:lnTo>
                  <a:pt x="30" y="12"/>
                </a:lnTo>
                <a:lnTo>
                  <a:pt x="24" y="24"/>
                </a:lnTo>
                <a:lnTo>
                  <a:pt x="0" y="36"/>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00B050"/>
          </a:solidFill>
          <a:ln w="9525">
            <a:solidFill>
              <a:srgbClr val="FFFF00"/>
            </a:solidFill>
            <a:round/>
            <a:headEnd/>
            <a:tailEnd/>
          </a:ln>
        </p:spPr>
        <p:txBody>
          <a:bodyPr/>
          <a:lstStyle/>
          <a:p>
            <a:endParaRPr lang="ru-RU"/>
          </a:p>
        </p:txBody>
      </p:sp>
      <p:sp>
        <p:nvSpPr>
          <p:cNvPr id="9314" name="Freeform 1396"/>
          <p:cNvSpPr>
            <a:spLocks/>
          </p:cNvSpPr>
          <p:nvPr/>
        </p:nvSpPr>
        <p:spPr bwMode="auto">
          <a:xfrm>
            <a:off x="6183314" y="1287463"/>
            <a:ext cx="104775" cy="88900"/>
          </a:xfrm>
          <a:custGeom>
            <a:avLst/>
            <a:gdLst>
              <a:gd name="T0" fmla="*/ 2147483647 w 132"/>
              <a:gd name="T1" fmla="*/ 2147483647 h 115"/>
              <a:gd name="T2" fmla="*/ 2147483647 w 132"/>
              <a:gd name="T3" fmla="*/ 2147483647 h 115"/>
              <a:gd name="T4" fmla="*/ 0 w 132"/>
              <a:gd name="T5" fmla="*/ 0 h 115"/>
              <a:gd name="T6" fmla="*/ 0 w 132"/>
              <a:gd name="T7" fmla="*/ 2147483647 h 115"/>
              <a:gd name="T8" fmla="*/ 2147483647 w 132"/>
              <a:gd name="T9" fmla="*/ 2147483647 h 115"/>
              <a:gd name="T10" fmla="*/ 0 w 132"/>
              <a:gd name="T11" fmla="*/ 2147483647 h 115"/>
              <a:gd name="T12" fmla="*/ 2147483647 w 132"/>
              <a:gd name="T13" fmla="*/ 2147483647 h 115"/>
              <a:gd name="T14" fmla="*/ 2147483647 w 132"/>
              <a:gd name="T15" fmla="*/ 2147483647 h 115"/>
              <a:gd name="T16" fmla="*/ 2147483647 w 132"/>
              <a:gd name="T17" fmla="*/ 2147483647 h 115"/>
              <a:gd name="T18" fmla="*/ 2147483647 w 132"/>
              <a:gd name="T19" fmla="*/ 2147483647 h 115"/>
              <a:gd name="T20" fmla="*/ 2147483647 w 132"/>
              <a:gd name="T21" fmla="*/ 2147483647 h 115"/>
              <a:gd name="T22" fmla="*/ 2147483647 w 132"/>
              <a:gd name="T23" fmla="*/ 2147483647 h 115"/>
              <a:gd name="T24" fmla="*/ 2147483647 w 132"/>
              <a:gd name="T25" fmla="*/ 2147483647 h 115"/>
              <a:gd name="T26" fmla="*/ 2147483647 w 132"/>
              <a:gd name="T27" fmla="*/ 2147483647 h 115"/>
              <a:gd name="T28" fmla="*/ 2147483647 w 132"/>
              <a:gd name="T29" fmla="*/ 2147483647 h 115"/>
              <a:gd name="T30" fmla="*/ 2147483647 w 132"/>
              <a:gd name="T31" fmla="*/ 2147483647 h 115"/>
              <a:gd name="T32" fmla="*/ 2147483647 w 132"/>
              <a:gd name="T33" fmla="*/ 2147483647 h 115"/>
              <a:gd name="T34" fmla="*/ 2147483647 w 132"/>
              <a:gd name="T35" fmla="*/ 2147483647 h 115"/>
              <a:gd name="T36" fmla="*/ 2147483647 w 132"/>
              <a:gd name="T37" fmla="*/ 2147483647 h 115"/>
              <a:gd name="T38" fmla="*/ 2147483647 w 132"/>
              <a:gd name="T39" fmla="*/ 2147483647 h 115"/>
              <a:gd name="T40" fmla="*/ 2147483647 w 132"/>
              <a:gd name="T41" fmla="*/ 2147483647 h 115"/>
              <a:gd name="T42" fmla="*/ 2147483647 w 132"/>
              <a:gd name="T43" fmla="*/ 2147483647 h 115"/>
              <a:gd name="T44" fmla="*/ 2147483647 w 132"/>
              <a:gd name="T45" fmla="*/ 2147483647 h 115"/>
              <a:gd name="T46" fmla="*/ 2147483647 w 132"/>
              <a:gd name="T47" fmla="*/ 2147483647 h 115"/>
              <a:gd name="T48" fmla="*/ 2147483647 w 132"/>
              <a:gd name="T49" fmla="*/ 0 h 115"/>
              <a:gd name="T50" fmla="*/ 2147483647 w 132"/>
              <a:gd name="T51" fmla="*/ 2147483647 h 1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2"/>
              <a:gd name="T79" fmla="*/ 0 h 115"/>
              <a:gd name="T80" fmla="*/ 132 w 132"/>
              <a:gd name="T81" fmla="*/ 115 h 1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2" h="115">
                <a:moveTo>
                  <a:pt x="48" y="6"/>
                </a:moveTo>
                <a:lnTo>
                  <a:pt x="12" y="6"/>
                </a:lnTo>
                <a:lnTo>
                  <a:pt x="0" y="0"/>
                </a:lnTo>
                <a:lnTo>
                  <a:pt x="0" y="12"/>
                </a:lnTo>
                <a:lnTo>
                  <a:pt x="6" y="30"/>
                </a:lnTo>
                <a:lnTo>
                  <a:pt x="0" y="48"/>
                </a:lnTo>
                <a:lnTo>
                  <a:pt x="6" y="61"/>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78" y="0"/>
                </a:lnTo>
                <a:lnTo>
                  <a:pt x="48" y="6"/>
                </a:lnTo>
                <a:close/>
              </a:path>
            </a:pathLst>
          </a:custGeom>
          <a:solidFill>
            <a:srgbClr val="00B050"/>
          </a:solidFill>
          <a:ln w="9525">
            <a:solidFill>
              <a:srgbClr val="FFFF00"/>
            </a:solidFill>
            <a:round/>
            <a:headEnd/>
            <a:tailEnd/>
          </a:ln>
        </p:spPr>
        <p:txBody>
          <a:bodyPr/>
          <a:lstStyle/>
          <a:p>
            <a:endParaRPr lang="ru-RU"/>
          </a:p>
        </p:txBody>
      </p:sp>
      <p:sp>
        <p:nvSpPr>
          <p:cNvPr id="9315" name="Freeform 1397"/>
          <p:cNvSpPr>
            <a:spLocks/>
          </p:cNvSpPr>
          <p:nvPr/>
        </p:nvSpPr>
        <p:spPr bwMode="auto">
          <a:xfrm>
            <a:off x="6118225" y="1244601"/>
            <a:ext cx="76200" cy="131763"/>
          </a:xfrm>
          <a:custGeom>
            <a:avLst/>
            <a:gdLst>
              <a:gd name="T0" fmla="*/ 2147483647 w 16"/>
              <a:gd name="T1" fmla="*/ 2147483647 h 28"/>
              <a:gd name="T2" fmla="*/ 2147483647 w 16"/>
              <a:gd name="T3" fmla="*/ 2147483647 h 28"/>
              <a:gd name="T4" fmla="*/ 2147483647 w 16"/>
              <a:gd name="T5" fmla="*/ 2147483647 h 28"/>
              <a:gd name="T6" fmla="*/ 2147483647 w 16"/>
              <a:gd name="T7" fmla="*/ 2147483647 h 28"/>
              <a:gd name="T8" fmla="*/ 2147483647 w 16"/>
              <a:gd name="T9" fmla="*/ 2147483647 h 28"/>
              <a:gd name="T10" fmla="*/ 2147483647 w 16"/>
              <a:gd name="T11" fmla="*/ 2147483647 h 28"/>
              <a:gd name="T12" fmla="*/ 2147483647 w 16"/>
              <a:gd name="T13" fmla="*/ 2147483647 h 28"/>
              <a:gd name="T14" fmla="*/ 2147483647 w 16"/>
              <a:gd name="T15" fmla="*/ 2147483647 h 28"/>
              <a:gd name="T16" fmla="*/ 2147483647 w 16"/>
              <a:gd name="T17" fmla="*/ 2147483647 h 28"/>
              <a:gd name="T18" fmla="*/ 2147483647 w 16"/>
              <a:gd name="T19" fmla="*/ 2147483647 h 28"/>
              <a:gd name="T20" fmla="*/ 2147483647 w 16"/>
              <a:gd name="T21" fmla="*/ 2147483647 h 28"/>
              <a:gd name="T22" fmla="*/ 2147483647 w 16"/>
              <a:gd name="T23" fmla="*/ 0 h 28"/>
              <a:gd name="T24" fmla="*/ 2147483647 w 16"/>
              <a:gd name="T25" fmla="*/ 2147483647 h 28"/>
              <a:gd name="T26" fmla="*/ 2147483647 w 16"/>
              <a:gd name="T27" fmla="*/ 2147483647 h 28"/>
              <a:gd name="T28" fmla="*/ 2147483647 w 16"/>
              <a:gd name="T29" fmla="*/ 2147483647 h 28"/>
              <a:gd name="T30" fmla="*/ 2147483647 w 16"/>
              <a:gd name="T31" fmla="*/ 2147483647 h 28"/>
              <a:gd name="T32" fmla="*/ 2147483647 w 16"/>
              <a:gd name="T33" fmla="*/ 2147483647 h 28"/>
              <a:gd name="T34" fmla="*/ 2147483647 w 16"/>
              <a:gd name="T35" fmla="*/ 2147483647 h 28"/>
              <a:gd name="T36" fmla="*/ 0 w 16"/>
              <a:gd name="T37" fmla="*/ 2147483647 h 28"/>
              <a:gd name="T38" fmla="*/ 2147483647 w 16"/>
              <a:gd name="T39" fmla="*/ 2147483647 h 28"/>
              <a:gd name="T40" fmla="*/ 2147483647 w 16"/>
              <a:gd name="T41" fmla="*/ 2147483647 h 28"/>
              <a:gd name="T42" fmla="*/ 2147483647 w 16"/>
              <a:gd name="T43" fmla="*/ 2147483647 h 28"/>
              <a:gd name="T44" fmla="*/ 2147483647 w 16"/>
              <a:gd name="T45" fmla="*/ 2147483647 h 28"/>
              <a:gd name="T46" fmla="*/ 2147483647 w 16"/>
              <a:gd name="T47" fmla="*/ 2147483647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
              <a:gd name="T73" fmla="*/ 0 h 28"/>
              <a:gd name="T74" fmla="*/ 16 w 16"/>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00B050"/>
          </a:solidFill>
          <a:ln w="9525">
            <a:solidFill>
              <a:srgbClr val="FFFF00"/>
            </a:solidFill>
            <a:round/>
            <a:headEnd/>
            <a:tailEnd/>
          </a:ln>
        </p:spPr>
        <p:txBody>
          <a:bodyPr/>
          <a:lstStyle/>
          <a:p>
            <a:endParaRPr lang="ru-RU"/>
          </a:p>
        </p:txBody>
      </p:sp>
      <p:sp>
        <p:nvSpPr>
          <p:cNvPr id="9316" name="Freeform 1398"/>
          <p:cNvSpPr>
            <a:spLocks/>
          </p:cNvSpPr>
          <p:nvPr/>
        </p:nvSpPr>
        <p:spPr bwMode="auto">
          <a:xfrm>
            <a:off x="6046788" y="1225550"/>
            <a:ext cx="88900" cy="101600"/>
          </a:xfrm>
          <a:custGeom>
            <a:avLst/>
            <a:gdLst>
              <a:gd name="T0" fmla="*/ 2147483647 w 19"/>
              <a:gd name="T1" fmla="*/ 2147483647 h 22"/>
              <a:gd name="T2" fmla="*/ 2147483647 w 19"/>
              <a:gd name="T3" fmla="*/ 2147483647 h 22"/>
              <a:gd name="T4" fmla="*/ 2147483647 w 19"/>
              <a:gd name="T5" fmla="*/ 2147483647 h 22"/>
              <a:gd name="T6" fmla="*/ 2147483647 w 19"/>
              <a:gd name="T7" fmla="*/ 2147483647 h 22"/>
              <a:gd name="T8" fmla="*/ 2147483647 w 19"/>
              <a:gd name="T9" fmla="*/ 2147483647 h 22"/>
              <a:gd name="T10" fmla="*/ 2147483647 w 19"/>
              <a:gd name="T11" fmla="*/ 2147483647 h 22"/>
              <a:gd name="T12" fmla="*/ 2147483647 w 19"/>
              <a:gd name="T13" fmla="*/ 2147483647 h 22"/>
              <a:gd name="T14" fmla="*/ 2147483647 w 19"/>
              <a:gd name="T15" fmla="*/ 2147483647 h 22"/>
              <a:gd name="T16" fmla="*/ 2147483647 w 19"/>
              <a:gd name="T17" fmla="*/ 0 h 22"/>
              <a:gd name="T18" fmla="*/ 2147483647 w 19"/>
              <a:gd name="T19" fmla="*/ 2147483647 h 22"/>
              <a:gd name="T20" fmla="*/ 2147483647 w 19"/>
              <a:gd name="T21" fmla="*/ 2147483647 h 22"/>
              <a:gd name="T22" fmla="*/ 0 w 19"/>
              <a:gd name="T23" fmla="*/ 2147483647 h 22"/>
              <a:gd name="T24" fmla="*/ 0 w 19"/>
              <a:gd name="T25" fmla="*/ 2147483647 h 22"/>
              <a:gd name="T26" fmla="*/ 0 w 19"/>
              <a:gd name="T27" fmla="*/ 2147483647 h 22"/>
              <a:gd name="T28" fmla="*/ 2147483647 w 19"/>
              <a:gd name="T29" fmla="*/ 2147483647 h 22"/>
              <a:gd name="T30" fmla="*/ 2147483647 w 19"/>
              <a:gd name="T31" fmla="*/ 2147483647 h 22"/>
              <a:gd name="T32" fmla="*/ 2147483647 w 19"/>
              <a:gd name="T33" fmla="*/ 2147483647 h 22"/>
              <a:gd name="T34" fmla="*/ 2147483647 w 19"/>
              <a:gd name="T35" fmla="*/ 2147483647 h 22"/>
              <a:gd name="T36" fmla="*/ 2147483647 w 19"/>
              <a:gd name="T37" fmla="*/ 2147483647 h 22"/>
              <a:gd name="T38" fmla="*/ 2147483647 w 19"/>
              <a:gd name="T39" fmla="*/ 2147483647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
              <a:gd name="T61" fmla="*/ 0 h 22"/>
              <a:gd name="T62" fmla="*/ 19 w 19"/>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00B050"/>
          </a:solidFill>
          <a:ln w="9525">
            <a:solidFill>
              <a:srgbClr val="FFFF00"/>
            </a:solidFill>
            <a:round/>
            <a:headEnd/>
            <a:tailEnd/>
          </a:ln>
        </p:spPr>
        <p:txBody>
          <a:bodyPr/>
          <a:lstStyle/>
          <a:p>
            <a:endParaRPr lang="ru-RU"/>
          </a:p>
        </p:txBody>
      </p:sp>
      <p:sp>
        <p:nvSpPr>
          <p:cNvPr id="9317" name="Freeform 1399"/>
          <p:cNvSpPr>
            <a:spLocks/>
          </p:cNvSpPr>
          <p:nvPr/>
        </p:nvSpPr>
        <p:spPr bwMode="auto">
          <a:xfrm>
            <a:off x="6142039" y="1028701"/>
            <a:ext cx="46037" cy="28575"/>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36"/>
              <a:gd name="T32" fmla="*/ 60 w 6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00B050"/>
          </a:solidFill>
          <a:ln w="9525">
            <a:solidFill>
              <a:srgbClr val="FFFF00"/>
            </a:solidFill>
            <a:round/>
            <a:headEnd/>
            <a:tailEnd/>
          </a:ln>
        </p:spPr>
        <p:txBody>
          <a:bodyPr/>
          <a:lstStyle/>
          <a:p>
            <a:endParaRPr lang="ru-RU"/>
          </a:p>
        </p:txBody>
      </p:sp>
      <p:sp>
        <p:nvSpPr>
          <p:cNvPr id="9318" name="Freeform 1400"/>
          <p:cNvSpPr>
            <a:spLocks/>
          </p:cNvSpPr>
          <p:nvPr/>
        </p:nvSpPr>
        <p:spPr bwMode="auto">
          <a:xfrm>
            <a:off x="6056313" y="1042989"/>
            <a:ext cx="146050" cy="130175"/>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28"/>
              <a:gd name="T101" fmla="*/ 31 w 31"/>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00B050"/>
          </a:solidFill>
          <a:ln w="9525">
            <a:solidFill>
              <a:srgbClr val="FFFF00"/>
            </a:solidFill>
            <a:round/>
            <a:headEnd/>
            <a:tailEnd/>
          </a:ln>
        </p:spPr>
        <p:txBody>
          <a:bodyPr/>
          <a:lstStyle/>
          <a:p>
            <a:endParaRPr lang="ru-RU"/>
          </a:p>
        </p:txBody>
      </p:sp>
      <p:sp>
        <p:nvSpPr>
          <p:cNvPr id="9319" name="Freeform 1401"/>
          <p:cNvSpPr>
            <a:spLocks/>
          </p:cNvSpPr>
          <p:nvPr/>
        </p:nvSpPr>
        <p:spPr bwMode="auto">
          <a:xfrm>
            <a:off x="5938839" y="1211263"/>
            <a:ext cx="65087" cy="36512"/>
          </a:xfrm>
          <a:custGeom>
            <a:avLst/>
            <a:gdLst>
              <a:gd name="T0" fmla="*/ 2147483647 w 84"/>
              <a:gd name="T1" fmla="*/ 2147483647 h 48"/>
              <a:gd name="T2" fmla="*/ 2147483647 w 84"/>
              <a:gd name="T3" fmla="*/ 2147483647 h 48"/>
              <a:gd name="T4" fmla="*/ 2147483647 w 84"/>
              <a:gd name="T5" fmla="*/ 0 h 48"/>
              <a:gd name="T6" fmla="*/ 2147483647 w 84"/>
              <a:gd name="T7" fmla="*/ 2147483647 h 48"/>
              <a:gd name="T8" fmla="*/ 2147483647 w 84"/>
              <a:gd name="T9" fmla="*/ 0 h 48"/>
              <a:gd name="T10" fmla="*/ 2147483647 w 84"/>
              <a:gd name="T11" fmla="*/ 0 h 48"/>
              <a:gd name="T12" fmla="*/ 2147483647 w 84"/>
              <a:gd name="T13" fmla="*/ 2147483647 h 48"/>
              <a:gd name="T14" fmla="*/ 0 w 84"/>
              <a:gd name="T15" fmla="*/ 2147483647 h 48"/>
              <a:gd name="T16" fmla="*/ 0 w 84"/>
              <a:gd name="T17" fmla="*/ 2147483647 h 48"/>
              <a:gd name="T18" fmla="*/ 2147483647 w 84"/>
              <a:gd name="T19" fmla="*/ 2147483647 h 48"/>
              <a:gd name="T20" fmla="*/ 2147483647 w 84"/>
              <a:gd name="T21" fmla="*/ 2147483647 h 48"/>
              <a:gd name="T22" fmla="*/ 2147483647 w 84"/>
              <a:gd name="T23" fmla="*/ 2147483647 h 48"/>
              <a:gd name="T24" fmla="*/ 2147483647 w 84"/>
              <a:gd name="T25" fmla="*/ 2147483647 h 48"/>
              <a:gd name="T26" fmla="*/ 2147483647 w 84"/>
              <a:gd name="T27" fmla="*/ 2147483647 h 48"/>
              <a:gd name="T28" fmla="*/ 2147483647 w 84"/>
              <a:gd name="T29" fmla="*/ 2147483647 h 48"/>
              <a:gd name="T30" fmla="*/ 2147483647 w 84"/>
              <a:gd name="T31" fmla="*/ 2147483647 h 48"/>
              <a:gd name="T32" fmla="*/ 2147483647 w 84"/>
              <a:gd name="T33" fmla="*/ 2147483647 h 48"/>
              <a:gd name="T34" fmla="*/ 2147483647 w 84"/>
              <a:gd name="T35" fmla="*/ 2147483647 h 48"/>
              <a:gd name="T36" fmla="*/ 2147483647 w 84"/>
              <a:gd name="T37" fmla="*/ 2147483647 h 48"/>
              <a:gd name="T38" fmla="*/ 2147483647 w 84"/>
              <a:gd name="T39" fmla="*/ 2147483647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4"/>
              <a:gd name="T61" fmla="*/ 0 h 48"/>
              <a:gd name="T62" fmla="*/ 84 w 84"/>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4" h="48">
                <a:moveTo>
                  <a:pt x="66" y="12"/>
                </a:moveTo>
                <a:lnTo>
                  <a:pt x="60" y="6"/>
                </a:lnTo>
                <a:lnTo>
                  <a:pt x="48" y="0"/>
                </a:lnTo>
                <a:lnTo>
                  <a:pt x="30" y="6"/>
                </a:lnTo>
                <a:lnTo>
                  <a:pt x="24" y="0"/>
                </a:lnTo>
                <a:lnTo>
                  <a:pt x="18" y="6"/>
                </a:lnTo>
                <a:lnTo>
                  <a:pt x="0" y="24"/>
                </a:lnTo>
                <a:lnTo>
                  <a:pt x="0" y="36"/>
                </a:lnTo>
                <a:lnTo>
                  <a:pt x="12" y="36"/>
                </a:lnTo>
                <a:lnTo>
                  <a:pt x="18" y="48"/>
                </a:lnTo>
                <a:lnTo>
                  <a:pt x="24" y="48"/>
                </a:lnTo>
                <a:lnTo>
                  <a:pt x="42" y="36"/>
                </a:lnTo>
                <a:lnTo>
                  <a:pt x="48" y="42"/>
                </a:lnTo>
                <a:lnTo>
                  <a:pt x="66" y="36"/>
                </a:lnTo>
                <a:lnTo>
                  <a:pt x="78" y="30"/>
                </a:lnTo>
                <a:lnTo>
                  <a:pt x="84" y="30"/>
                </a:lnTo>
                <a:lnTo>
                  <a:pt x="78" y="24"/>
                </a:lnTo>
                <a:lnTo>
                  <a:pt x="66" y="12"/>
                </a:lnTo>
                <a:close/>
              </a:path>
            </a:pathLst>
          </a:custGeom>
          <a:solidFill>
            <a:srgbClr val="00B050"/>
          </a:solidFill>
          <a:ln w="9525">
            <a:solidFill>
              <a:srgbClr val="FFFF00"/>
            </a:solidFill>
            <a:round/>
            <a:headEnd/>
            <a:tailEnd/>
          </a:ln>
        </p:spPr>
        <p:txBody>
          <a:bodyPr/>
          <a:lstStyle/>
          <a:p>
            <a:endParaRPr lang="ru-RU"/>
          </a:p>
        </p:txBody>
      </p:sp>
      <p:sp>
        <p:nvSpPr>
          <p:cNvPr id="9320" name="Freeform 1402"/>
          <p:cNvSpPr>
            <a:spLocks/>
          </p:cNvSpPr>
          <p:nvPr/>
        </p:nvSpPr>
        <p:spPr bwMode="auto">
          <a:xfrm>
            <a:off x="5967413" y="968376"/>
            <a:ext cx="42862" cy="74613"/>
          </a:xfrm>
          <a:custGeom>
            <a:avLst/>
            <a:gdLst>
              <a:gd name="T0" fmla="*/ 2147483647 w 9"/>
              <a:gd name="T1" fmla="*/ 2147483647 h 16"/>
              <a:gd name="T2" fmla="*/ 2147483647 w 9"/>
              <a:gd name="T3" fmla="*/ 2147483647 h 16"/>
              <a:gd name="T4" fmla="*/ 2147483647 w 9"/>
              <a:gd name="T5" fmla="*/ 2147483647 h 16"/>
              <a:gd name="T6" fmla="*/ 2147483647 w 9"/>
              <a:gd name="T7" fmla="*/ 2147483647 h 16"/>
              <a:gd name="T8" fmla="*/ 2147483647 w 9"/>
              <a:gd name="T9" fmla="*/ 2147483647 h 16"/>
              <a:gd name="T10" fmla="*/ 2147483647 w 9"/>
              <a:gd name="T11" fmla="*/ 2147483647 h 16"/>
              <a:gd name="T12" fmla="*/ 2147483647 w 9"/>
              <a:gd name="T13" fmla="*/ 2147483647 h 16"/>
              <a:gd name="T14" fmla="*/ 2147483647 w 9"/>
              <a:gd name="T15" fmla="*/ 0 h 16"/>
              <a:gd name="T16" fmla="*/ 2147483647 w 9"/>
              <a:gd name="T17" fmla="*/ 2147483647 h 16"/>
              <a:gd name="T18" fmla="*/ 2147483647 w 9"/>
              <a:gd name="T19" fmla="*/ 2147483647 h 16"/>
              <a:gd name="T20" fmla="*/ 0 w 9"/>
              <a:gd name="T21" fmla="*/ 2147483647 h 16"/>
              <a:gd name="T22" fmla="*/ 0 w 9"/>
              <a:gd name="T23" fmla="*/ 2147483647 h 16"/>
              <a:gd name="T24" fmla="*/ 2147483647 w 9"/>
              <a:gd name="T25" fmla="*/ 2147483647 h 16"/>
              <a:gd name="T26" fmla="*/ 2147483647 w 9"/>
              <a:gd name="T27" fmla="*/ 2147483647 h 16"/>
              <a:gd name="T28" fmla="*/ 2147483647 w 9"/>
              <a:gd name="T29" fmla="*/ 2147483647 h 16"/>
              <a:gd name="T30" fmla="*/ 2147483647 w 9"/>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16"/>
              <a:gd name="T50" fmla="*/ 9 w 9"/>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00B050"/>
          </a:solidFill>
          <a:ln w="9525">
            <a:solidFill>
              <a:srgbClr val="FFFF00"/>
            </a:solidFill>
            <a:round/>
            <a:headEnd/>
            <a:tailEnd/>
          </a:ln>
        </p:spPr>
        <p:txBody>
          <a:bodyPr/>
          <a:lstStyle/>
          <a:p>
            <a:endParaRPr lang="ru-RU"/>
          </a:p>
        </p:txBody>
      </p:sp>
      <p:sp>
        <p:nvSpPr>
          <p:cNvPr id="9321" name="Freeform 1403"/>
          <p:cNvSpPr>
            <a:spLocks/>
          </p:cNvSpPr>
          <p:nvPr/>
        </p:nvSpPr>
        <p:spPr bwMode="auto">
          <a:xfrm>
            <a:off x="5888038" y="1122364"/>
            <a:ext cx="50800" cy="46037"/>
          </a:xfrm>
          <a:custGeom>
            <a:avLst/>
            <a:gdLst>
              <a:gd name="T0" fmla="*/ 2147483647 w 66"/>
              <a:gd name="T1" fmla="*/ 2147483647 h 60"/>
              <a:gd name="T2" fmla="*/ 2147483647 w 66"/>
              <a:gd name="T3" fmla="*/ 2147483647 h 60"/>
              <a:gd name="T4" fmla="*/ 2147483647 w 66"/>
              <a:gd name="T5" fmla="*/ 2147483647 h 60"/>
              <a:gd name="T6" fmla="*/ 2147483647 w 66"/>
              <a:gd name="T7" fmla="*/ 2147483647 h 60"/>
              <a:gd name="T8" fmla="*/ 2147483647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2147483647 w 66"/>
              <a:gd name="T23" fmla="*/ 2147483647 h 60"/>
              <a:gd name="T24" fmla="*/ 2147483647 w 66"/>
              <a:gd name="T25" fmla="*/ 2147483647 h 60"/>
              <a:gd name="T26" fmla="*/ 2147483647 w 66"/>
              <a:gd name="T27" fmla="*/ 0 h 60"/>
              <a:gd name="T28" fmla="*/ 2147483647 w 66"/>
              <a:gd name="T29" fmla="*/ 2147483647 h 60"/>
              <a:gd name="T30" fmla="*/ 0 w 66"/>
              <a:gd name="T31" fmla="*/ 2147483647 h 60"/>
              <a:gd name="T32" fmla="*/ 2147483647 w 66"/>
              <a:gd name="T33" fmla="*/ 2147483647 h 60"/>
              <a:gd name="T34" fmla="*/ 2147483647 w 66"/>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60"/>
              <a:gd name="T56" fmla="*/ 66 w 66"/>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60">
                <a:moveTo>
                  <a:pt x="18" y="30"/>
                </a:moveTo>
                <a:lnTo>
                  <a:pt x="24" y="42"/>
                </a:lnTo>
                <a:lnTo>
                  <a:pt x="36" y="48"/>
                </a:lnTo>
                <a:lnTo>
                  <a:pt x="48" y="54"/>
                </a:lnTo>
                <a:lnTo>
                  <a:pt x="54" y="60"/>
                </a:lnTo>
                <a:lnTo>
                  <a:pt x="60" y="48"/>
                </a:lnTo>
                <a:lnTo>
                  <a:pt x="66" y="36"/>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00B050"/>
          </a:solidFill>
          <a:ln w="9525">
            <a:solidFill>
              <a:srgbClr val="FFFF00"/>
            </a:solidFill>
            <a:round/>
            <a:headEnd/>
            <a:tailEnd/>
          </a:ln>
        </p:spPr>
        <p:txBody>
          <a:bodyPr/>
          <a:lstStyle/>
          <a:p>
            <a:endParaRPr lang="ru-RU"/>
          </a:p>
        </p:txBody>
      </p:sp>
      <p:sp>
        <p:nvSpPr>
          <p:cNvPr id="9322" name="Freeform 1404"/>
          <p:cNvSpPr>
            <a:spLocks/>
          </p:cNvSpPr>
          <p:nvPr/>
        </p:nvSpPr>
        <p:spPr bwMode="auto">
          <a:xfrm>
            <a:off x="5849938" y="1655764"/>
            <a:ext cx="234950" cy="174625"/>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0"/>
              <a:gd name="T85" fmla="*/ 0 h 223"/>
              <a:gd name="T86" fmla="*/ 300 w 300"/>
              <a:gd name="T87" fmla="*/ 223 h 22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00B050"/>
          </a:solidFill>
          <a:ln w="9525">
            <a:solidFill>
              <a:srgbClr val="FFFF00"/>
            </a:solidFill>
            <a:round/>
            <a:headEnd/>
            <a:tailEnd/>
          </a:ln>
        </p:spPr>
        <p:txBody>
          <a:bodyPr/>
          <a:lstStyle/>
          <a:p>
            <a:endParaRPr lang="ru-RU"/>
          </a:p>
        </p:txBody>
      </p:sp>
      <p:sp>
        <p:nvSpPr>
          <p:cNvPr id="9323" name="Freeform 1405"/>
          <p:cNvSpPr>
            <a:spLocks/>
          </p:cNvSpPr>
          <p:nvPr/>
        </p:nvSpPr>
        <p:spPr bwMode="auto">
          <a:xfrm>
            <a:off x="5849938" y="1655764"/>
            <a:ext cx="234950" cy="174625"/>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0"/>
              <a:gd name="T85" fmla="*/ 0 h 223"/>
              <a:gd name="T86" fmla="*/ 300 w 300"/>
              <a:gd name="T87" fmla="*/ 223 h 22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00B050"/>
          </a:solidFill>
          <a:ln w="9525">
            <a:solidFill>
              <a:srgbClr val="FFFF00"/>
            </a:solidFill>
            <a:round/>
            <a:headEnd/>
            <a:tailEnd/>
          </a:ln>
        </p:spPr>
        <p:txBody>
          <a:bodyPr/>
          <a:lstStyle/>
          <a:p>
            <a:endParaRPr lang="ru-RU"/>
          </a:p>
        </p:txBody>
      </p:sp>
      <p:sp>
        <p:nvSpPr>
          <p:cNvPr id="9324" name="Freeform 1406"/>
          <p:cNvSpPr>
            <a:spLocks/>
          </p:cNvSpPr>
          <p:nvPr/>
        </p:nvSpPr>
        <p:spPr bwMode="auto">
          <a:xfrm>
            <a:off x="5665788" y="1631951"/>
            <a:ext cx="246062" cy="231775"/>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
              <a:gd name="T112" fmla="*/ 0 h 49"/>
              <a:gd name="T113" fmla="*/ 52 w 52"/>
              <a:gd name="T114" fmla="*/ 49 h 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00B050"/>
          </a:solidFill>
          <a:ln w="9525">
            <a:solidFill>
              <a:srgbClr val="FFFF00"/>
            </a:solidFill>
            <a:round/>
            <a:headEnd/>
            <a:tailEnd/>
          </a:ln>
        </p:spPr>
        <p:txBody>
          <a:bodyPr/>
          <a:lstStyle/>
          <a:p>
            <a:endParaRPr lang="ru-RU"/>
          </a:p>
        </p:txBody>
      </p:sp>
      <p:sp>
        <p:nvSpPr>
          <p:cNvPr id="9325" name="Freeform 1407"/>
          <p:cNvSpPr>
            <a:spLocks/>
          </p:cNvSpPr>
          <p:nvPr/>
        </p:nvSpPr>
        <p:spPr bwMode="auto">
          <a:xfrm>
            <a:off x="6462714" y="1844675"/>
            <a:ext cx="141287" cy="190500"/>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
              <a:gd name="T67" fmla="*/ 0 h 246"/>
              <a:gd name="T68" fmla="*/ 180 w 180"/>
              <a:gd name="T69" fmla="*/ 246 h 2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00B050"/>
          </a:solidFill>
          <a:ln w="9525">
            <a:solidFill>
              <a:srgbClr val="FFFF00"/>
            </a:solidFill>
            <a:round/>
            <a:headEnd/>
            <a:tailEnd/>
          </a:ln>
        </p:spPr>
        <p:txBody>
          <a:bodyPr/>
          <a:lstStyle/>
          <a:p>
            <a:endParaRPr lang="ru-RU"/>
          </a:p>
        </p:txBody>
      </p:sp>
      <p:sp>
        <p:nvSpPr>
          <p:cNvPr id="9326" name="Freeform 1408"/>
          <p:cNvSpPr>
            <a:spLocks/>
          </p:cNvSpPr>
          <p:nvPr/>
        </p:nvSpPr>
        <p:spPr bwMode="auto">
          <a:xfrm>
            <a:off x="6056313" y="1830388"/>
            <a:ext cx="19050" cy="74612"/>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96"/>
              <a:gd name="T26" fmla="*/ 24 w 24"/>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96">
                <a:moveTo>
                  <a:pt x="12" y="0"/>
                </a:moveTo>
                <a:lnTo>
                  <a:pt x="12" y="0"/>
                </a:lnTo>
                <a:lnTo>
                  <a:pt x="24" y="42"/>
                </a:lnTo>
                <a:lnTo>
                  <a:pt x="0" y="48"/>
                </a:lnTo>
                <a:lnTo>
                  <a:pt x="0" y="66"/>
                </a:lnTo>
                <a:lnTo>
                  <a:pt x="18" y="96"/>
                </a:lnTo>
                <a:lnTo>
                  <a:pt x="24" y="96"/>
                </a:lnTo>
                <a:lnTo>
                  <a:pt x="12" y="0"/>
                </a:lnTo>
                <a:close/>
              </a:path>
            </a:pathLst>
          </a:custGeom>
          <a:solidFill>
            <a:srgbClr val="00B050"/>
          </a:solidFill>
          <a:ln w="9525">
            <a:solidFill>
              <a:srgbClr val="FFFF00"/>
            </a:solidFill>
            <a:round/>
            <a:headEnd/>
            <a:tailEnd/>
          </a:ln>
        </p:spPr>
        <p:txBody>
          <a:bodyPr/>
          <a:lstStyle/>
          <a:p>
            <a:endParaRPr lang="ru-RU"/>
          </a:p>
        </p:txBody>
      </p:sp>
      <p:sp>
        <p:nvSpPr>
          <p:cNvPr id="9327" name="Freeform 1409"/>
          <p:cNvSpPr>
            <a:spLocks/>
          </p:cNvSpPr>
          <p:nvPr/>
        </p:nvSpPr>
        <p:spPr bwMode="auto">
          <a:xfrm>
            <a:off x="6056313" y="1830388"/>
            <a:ext cx="19050" cy="74612"/>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 name="T21" fmla="*/ 0 w 24"/>
              <a:gd name="T22" fmla="*/ 0 h 96"/>
              <a:gd name="T23" fmla="*/ 24 w 24"/>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96">
                <a:moveTo>
                  <a:pt x="12" y="0"/>
                </a:moveTo>
                <a:lnTo>
                  <a:pt x="12" y="0"/>
                </a:lnTo>
                <a:lnTo>
                  <a:pt x="24" y="42"/>
                </a:lnTo>
                <a:lnTo>
                  <a:pt x="0" y="48"/>
                </a:lnTo>
                <a:lnTo>
                  <a:pt x="0" y="66"/>
                </a:lnTo>
                <a:lnTo>
                  <a:pt x="18" y="96"/>
                </a:lnTo>
                <a:lnTo>
                  <a:pt x="24" y="96"/>
                </a:lnTo>
              </a:path>
            </a:pathLst>
          </a:custGeom>
          <a:solidFill>
            <a:srgbClr val="00B050"/>
          </a:solidFill>
          <a:ln w="9525">
            <a:solidFill>
              <a:srgbClr val="FFFF00"/>
            </a:solidFill>
            <a:round/>
            <a:headEnd/>
            <a:tailEnd/>
          </a:ln>
        </p:spPr>
        <p:txBody>
          <a:bodyPr/>
          <a:lstStyle/>
          <a:p>
            <a:endParaRPr lang="ru-RU"/>
          </a:p>
        </p:txBody>
      </p:sp>
      <p:sp>
        <p:nvSpPr>
          <p:cNvPr id="9328" name="Freeform 1410"/>
          <p:cNvSpPr>
            <a:spLocks/>
          </p:cNvSpPr>
          <p:nvPr/>
        </p:nvSpPr>
        <p:spPr bwMode="auto">
          <a:xfrm>
            <a:off x="6046789" y="1662114"/>
            <a:ext cx="155575" cy="242887"/>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8"/>
              <a:gd name="T79" fmla="*/ 0 h 313"/>
              <a:gd name="T80" fmla="*/ 198 w 198"/>
              <a:gd name="T81" fmla="*/ 313 h 3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00B050"/>
          </a:solidFill>
          <a:ln w="9525">
            <a:solidFill>
              <a:srgbClr val="FFFF00"/>
            </a:solidFill>
            <a:round/>
            <a:headEnd/>
            <a:tailEnd/>
          </a:ln>
        </p:spPr>
        <p:txBody>
          <a:bodyPr/>
          <a:lstStyle/>
          <a:p>
            <a:endParaRPr lang="ru-RU"/>
          </a:p>
        </p:txBody>
      </p:sp>
      <p:sp>
        <p:nvSpPr>
          <p:cNvPr id="9329" name="Freeform 1411"/>
          <p:cNvSpPr>
            <a:spLocks/>
          </p:cNvSpPr>
          <p:nvPr/>
        </p:nvSpPr>
        <p:spPr bwMode="auto">
          <a:xfrm>
            <a:off x="6046789" y="1662114"/>
            <a:ext cx="155575" cy="242887"/>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8"/>
              <a:gd name="T76" fmla="*/ 0 h 313"/>
              <a:gd name="T77" fmla="*/ 198 w 198"/>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00B050"/>
          </a:solidFill>
          <a:ln w="9525">
            <a:solidFill>
              <a:srgbClr val="FFFF00"/>
            </a:solidFill>
            <a:round/>
            <a:headEnd/>
            <a:tailEnd/>
          </a:ln>
        </p:spPr>
        <p:txBody>
          <a:bodyPr/>
          <a:lstStyle/>
          <a:p>
            <a:endParaRPr lang="ru-RU"/>
          </a:p>
        </p:txBody>
      </p:sp>
      <p:sp>
        <p:nvSpPr>
          <p:cNvPr id="9330" name="Freeform 1412"/>
          <p:cNvSpPr>
            <a:spLocks/>
          </p:cNvSpPr>
          <p:nvPr/>
        </p:nvSpPr>
        <p:spPr bwMode="auto">
          <a:xfrm>
            <a:off x="6094413" y="2349501"/>
            <a:ext cx="239712" cy="212725"/>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
              <a:gd name="T91" fmla="*/ 0 h 45"/>
              <a:gd name="T92" fmla="*/ 51 w 51"/>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00B050"/>
          </a:solidFill>
          <a:ln w="9525">
            <a:solidFill>
              <a:srgbClr val="FFFF00"/>
            </a:solidFill>
            <a:round/>
            <a:headEnd/>
            <a:tailEnd/>
          </a:ln>
        </p:spPr>
        <p:txBody>
          <a:bodyPr/>
          <a:lstStyle/>
          <a:p>
            <a:endParaRPr lang="ru-RU"/>
          </a:p>
        </p:txBody>
      </p:sp>
      <p:sp>
        <p:nvSpPr>
          <p:cNvPr id="9331" name="Freeform 1413"/>
          <p:cNvSpPr>
            <a:spLocks/>
          </p:cNvSpPr>
          <p:nvPr/>
        </p:nvSpPr>
        <p:spPr bwMode="auto">
          <a:xfrm>
            <a:off x="6146800" y="2279650"/>
            <a:ext cx="141288" cy="141288"/>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
              <a:gd name="T67" fmla="*/ 0 h 180"/>
              <a:gd name="T68" fmla="*/ 180 w 180"/>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00B050"/>
          </a:solidFill>
          <a:ln w="9525">
            <a:solidFill>
              <a:srgbClr val="FFFF00"/>
            </a:solidFill>
            <a:round/>
            <a:headEnd/>
            <a:tailEnd/>
          </a:ln>
        </p:spPr>
        <p:txBody>
          <a:bodyPr/>
          <a:lstStyle/>
          <a:p>
            <a:endParaRPr lang="ru-RU"/>
          </a:p>
        </p:txBody>
      </p:sp>
      <p:sp>
        <p:nvSpPr>
          <p:cNvPr id="9332" name="Freeform 1414"/>
          <p:cNvSpPr>
            <a:spLocks/>
          </p:cNvSpPr>
          <p:nvPr/>
        </p:nvSpPr>
        <p:spPr bwMode="auto">
          <a:xfrm>
            <a:off x="6292850" y="2171700"/>
            <a:ext cx="160338" cy="254000"/>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54"/>
              <a:gd name="T116" fmla="*/ 34 w 34"/>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00B050"/>
          </a:solidFill>
          <a:ln w="9525">
            <a:solidFill>
              <a:srgbClr val="FFFF00"/>
            </a:solidFill>
            <a:round/>
            <a:headEnd/>
            <a:tailEnd/>
          </a:ln>
        </p:spPr>
        <p:txBody>
          <a:bodyPr/>
          <a:lstStyle/>
          <a:p>
            <a:endParaRPr lang="ru-RU"/>
          </a:p>
        </p:txBody>
      </p:sp>
      <p:sp>
        <p:nvSpPr>
          <p:cNvPr id="9333" name="Freeform 1415"/>
          <p:cNvSpPr>
            <a:spLocks/>
          </p:cNvSpPr>
          <p:nvPr/>
        </p:nvSpPr>
        <p:spPr bwMode="auto">
          <a:xfrm>
            <a:off x="6292851" y="2027238"/>
            <a:ext cx="155575" cy="158750"/>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34"/>
              <a:gd name="T83" fmla="*/ 33 w 33"/>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00B050"/>
          </a:solidFill>
          <a:ln w="9525">
            <a:solidFill>
              <a:srgbClr val="FFFF00"/>
            </a:solidFill>
            <a:round/>
            <a:headEnd/>
            <a:tailEnd/>
          </a:ln>
        </p:spPr>
        <p:txBody>
          <a:bodyPr/>
          <a:lstStyle/>
          <a:p>
            <a:endParaRPr lang="ru-RU"/>
          </a:p>
        </p:txBody>
      </p:sp>
      <p:sp>
        <p:nvSpPr>
          <p:cNvPr id="9334" name="Freeform 1416"/>
          <p:cNvSpPr>
            <a:spLocks/>
          </p:cNvSpPr>
          <p:nvPr/>
        </p:nvSpPr>
        <p:spPr bwMode="auto">
          <a:xfrm>
            <a:off x="6027739" y="2101850"/>
            <a:ext cx="179387" cy="177800"/>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38"/>
              <a:gd name="T77" fmla="*/ 38 w 38"/>
              <a:gd name="T78" fmla="*/ 38 h 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00B050"/>
          </a:solidFill>
          <a:ln w="9525">
            <a:solidFill>
              <a:srgbClr val="FFFF00"/>
            </a:solidFill>
            <a:round/>
            <a:headEnd/>
            <a:tailEnd/>
          </a:ln>
        </p:spPr>
        <p:txBody>
          <a:bodyPr/>
          <a:lstStyle/>
          <a:p>
            <a:endParaRPr lang="ru-RU"/>
          </a:p>
        </p:txBody>
      </p:sp>
      <p:sp>
        <p:nvSpPr>
          <p:cNvPr id="9335" name="Freeform 1417"/>
          <p:cNvSpPr>
            <a:spLocks/>
          </p:cNvSpPr>
          <p:nvPr/>
        </p:nvSpPr>
        <p:spPr bwMode="auto">
          <a:xfrm>
            <a:off x="6027738" y="1931989"/>
            <a:ext cx="279400" cy="276225"/>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9"/>
              <a:gd name="T121" fmla="*/ 0 h 59"/>
              <a:gd name="T122" fmla="*/ 59 w 59"/>
              <a:gd name="T123" fmla="*/ 59 h 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00B050"/>
          </a:solidFill>
          <a:ln w="9525">
            <a:solidFill>
              <a:srgbClr val="FFFF00"/>
            </a:solidFill>
            <a:round/>
            <a:headEnd/>
            <a:tailEnd/>
          </a:ln>
        </p:spPr>
        <p:txBody>
          <a:bodyPr/>
          <a:lstStyle/>
          <a:p>
            <a:endParaRPr lang="ru-RU"/>
          </a:p>
        </p:txBody>
      </p:sp>
      <p:sp>
        <p:nvSpPr>
          <p:cNvPr id="9336" name="Freeform 1418"/>
          <p:cNvSpPr>
            <a:spLocks/>
          </p:cNvSpPr>
          <p:nvPr/>
        </p:nvSpPr>
        <p:spPr bwMode="auto">
          <a:xfrm>
            <a:off x="6338888" y="1744664"/>
            <a:ext cx="222250" cy="212725"/>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7"/>
              <a:gd name="T91" fmla="*/ 0 h 45"/>
              <a:gd name="T92" fmla="*/ 47 w 47"/>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00B050"/>
          </a:solidFill>
          <a:ln w="9525">
            <a:solidFill>
              <a:srgbClr val="FFFF00"/>
            </a:solidFill>
            <a:round/>
            <a:headEnd/>
            <a:tailEnd/>
          </a:ln>
        </p:spPr>
        <p:txBody>
          <a:bodyPr/>
          <a:lstStyle/>
          <a:p>
            <a:endParaRPr lang="ru-RU"/>
          </a:p>
        </p:txBody>
      </p:sp>
      <p:sp>
        <p:nvSpPr>
          <p:cNvPr id="9337" name="Freeform 1419"/>
          <p:cNvSpPr>
            <a:spLocks/>
          </p:cNvSpPr>
          <p:nvPr/>
        </p:nvSpPr>
        <p:spPr bwMode="auto">
          <a:xfrm>
            <a:off x="6353175" y="1941514"/>
            <a:ext cx="122238" cy="141287"/>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30"/>
              <a:gd name="T71" fmla="*/ 26 w 26"/>
              <a:gd name="T72" fmla="*/ 30 h 3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00B050"/>
          </a:solidFill>
          <a:ln w="9525">
            <a:solidFill>
              <a:srgbClr val="FFFF00"/>
            </a:solidFill>
            <a:round/>
            <a:headEnd/>
            <a:tailEnd/>
          </a:ln>
        </p:spPr>
        <p:txBody>
          <a:bodyPr/>
          <a:lstStyle/>
          <a:p>
            <a:endParaRPr lang="ru-RU"/>
          </a:p>
        </p:txBody>
      </p:sp>
      <p:sp>
        <p:nvSpPr>
          <p:cNvPr id="9338" name="Freeform 1420"/>
          <p:cNvSpPr>
            <a:spLocks/>
          </p:cNvSpPr>
          <p:nvPr/>
        </p:nvSpPr>
        <p:spPr bwMode="auto">
          <a:xfrm>
            <a:off x="6221413" y="2246313"/>
            <a:ext cx="112712" cy="107950"/>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3"/>
              <a:gd name="T56" fmla="*/ 24 w 24"/>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00B050"/>
          </a:solidFill>
          <a:ln w="9525">
            <a:solidFill>
              <a:srgbClr val="FFFF00"/>
            </a:solidFill>
            <a:round/>
            <a:headEnd/>
            <a:tailEnd/>
          </a:ln>
        </p:spPr>
        <p:txBody>
          <a:bodyPr/>
          <a:lstStyle/>
          <a:p>
            <a:endParaRPr lang="ru-RU"/>
          </a:p>
        </p:txBody>
      </p:sp>
      <p:sp>
        <p:nvSpPr>
          <p:cNvPr id="9339" name="Freeform 1421"/>
          <p:cNvSpPr>
            <a:spLocks/>
          </p:cNvSpPr>
          <p:nvPr/>
        </p:nvSpPr>
        <p:spPr bwMode="auto">
          <a:xfrm>
            <a:off x="6178550" y="1957389"/>
            <a:ext cx="203200" cy="327025"/>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3"/>
              <a:gd name="T184" fmla="*/ 0 h 70"/>
              <a:gd name="T185" fmla="*/ 43 w 43"/>
              <a:gd name="T186" fmla="*/ 70 h 7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00B050"/>
          </a:solidFill>
          <a:ln w="9525">
            <a:solidFill>
              <a:srgbClr val="FFFF00"/>
            </a:solidFill>
            <a:round/>
            <a:headEnd/>
            <a:tailEnd/>
          </a:ln>
        </p:spPr>
        <p:txBody>
          <a:bodyPr/>
          <a:lstStyle/>
          <a:p>
            <a:endParaRPr lang="ru-RU"/>
          </a:p>
        </p:txBody>
      </p:sp>
      <p:sp>
        <p:nvSpPr>
          <p:cNvPr id="9340" name="Freeform 1422"/>
          <p:cNvSpPr>
            <a:spLocks/>
          </p:cNvSpPr>
          <p:nvPr/>
        </p:nvSpPr>
        <p:spPr bwMode="auto">
          <a:xfrm>
            <a:off x="5775326" y="1787526"/>
            <a:ext cx="112713" cy="85725"/>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9"/>
              <a:gd name="T62" fmla="*/ 144 w 144"/>
              <a:gd name="T63" fmla="*/ 109 h 1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00B050"/>
          </a:solidFill>
          <a:ln w="9525">
            <a:solidFill>
              <a:srgbClr val="FFFF00"/>
            </a:solidFill>
            <a:round/>
            <a:headEnd/>
            <a:tailEnd/>
          </a:ln>
        </p:spPr>
        <p:txBody>
          <a:bodyPr/>
          <a:lstStyle/>
          <a:p>
            <a:endParaRPr lang="ru-RU"/>
          </a:p>
        </p:txBody>
      </p:sp>
      <p:sp>
        <p:nvSpPr>
          <p:cNvPr id="9341" name="Freeform 1423"/>
          <p:cNvSpPr>
            <a:spLocks/>
          </p:cNvSpPr>
          <p:nvPr/>
        </p:nvSpPr>
        <p:spPr bwMode="auto">
          <a:xfrm>
            <a:off x="5775326" y="1787526"/>
            <a:ext cx="112713" cy="85725"/>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109"/>
              <a:gd name="T59" fmla="*/ 144 w 144"/>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00B050"/>
          </a:solidFill>
          <a:ln w="9525">
            <a:solidFill>
              <a:srgbClr val="FFFF00"/>
            </a:solidFill>
            <a:round/>
            <a:headEnd/>
            <a:tailEnd/>
          </a:ln>
        </p:spPr>
        <p:txBody>
          <a:bodyPr/>
          <a:lstStyle/>
          <a:p>
            <a:endParaRPr lang="ru-RU"/>
          </a:p>
        </p:txBody>
      </p:sp>
      <p:sp>
        <p:nvSpPr>
          <p:cNvPr id="9342" name="Freeform 1424"/>
          <p:cNvSpPr>
            <a:spLocks/>
          </p:cNvSpPr>
          <p:nvPr/>
        </p:nvSpPr>
        <p:spPr bwMode="auto">
          <a:xfrm>
            <a:off x="5849939" y="1849438"/>
            <a:ext cx="14287" cy="4762"/>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 name="T12" fmla="*/ 0 w 18"/>
              <a:gd name="T13" fmla="*/ 0 h 6"/>
              <a:gd name="T14" fmla="*/ 18 w 18"/>
              <a:gd name="T15" fmla="*/ 6 h 6"/>
            </a:gdLst>
            <a:ahLst/>
            <a:cxnLst>
              <a:cxn ang="T8">
                <a:pos x="T0" y="T1"/>
              </a:cxn>
              <a:cxn ang="T9">
                <a:pos x="T2" y="T3"/>
              </a:cxn>
              <a:cxn ang="T10">
                <a:pos x="T4" y="T5"/>
              </a:cxn>
              <a:cxn ang="T11">
                <a:pos x="T6" y="T7"/>
              </a:cxn>
            </a:cxnLst>
            <a:rect l="T12" t="T13" r="T14" b="T15"/>
            <a:pathLst>
              <a:path w="18" h="6">
                <a:moveTo>
                  <a:pt x="0" y="6"/>
                </a:moveTo>
                <a:lnTo>
                  <a:pt x="6" y="6"/>
                </a:lnTo>
                <a:lnTo>
                  <a:pt x="18" y="0"/>
                </a:lnTo>
                <a:lnTo>
                  <a:pt x="0" y="6"/>
                </a:lnTo>
                <a:close/>
              </a:path>
            </a:pathLst>
          </a:custGeom>
          <a:solidFill>
            <a:srgbClr val="00B050"/>
          </a:solidFill>
          <a:ln w="9525">
            <a:solidFill>
              <a:srgbClr val="FFFF00"/>
            </a:solidFill>
            <a:round/>
            <a:headEnd/>
            <a:tailEnd/>
          </a:ln>
        </p:spPr>
        <p:txBody>
          <a:bodyPr/>
          <a:lstStyle/>
          <a:p>
            <a:endParaRPr lang="ru-RU"/>
          </a:p>
        </p:txBody>
      </p:sp>
      <p:sp>
        <p:nvSpPr>
          <p:cNvPr id="9343" name="Freeform 1425"/>
          <p:cNvSpPr>
            <a:spLocks/>
          </p:cNvSpPr>
          <p:nvPr/>
        </p:nvSpPr>
        <p:spPr bwMode="auto">
          <a:xfrm>
            <a:off x="5849939" y="1849438"/>
            <a:ext cx="14287" cy="4762"/>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 name="T9" fmla="*/ 0 w 18"/>
              <a:gd name="T10" fmla="*/ 0 h 6"/>
              <a:gd name="T11" fmla="*/ 18 w 18"/>
              <a:gd name="T12" fmla="*/ 6 h 6"/>
            </a:gdLst>
            <a:ahLst/>
            <a:cxnLst>
              <a:cxn ang="T6">
                <a:pos x="T0" y="T1"/>
              </a:cxn>
              <a:cxn ang="T7">
                <a:pos x="T2" y="T3"/>
              </a:cxn>
              <a:cxn ang="T8">
                <a:pos x="T4" y="T5"/>
              </a:cxn>
            </a:cxnLst>
            <a:rect l="T9" t="T10" r="T11" b="T12"/>
            <a:pathLst>
              <a:path w="18" h="6">
                <a:moveTo>
                  <a:pt x="0" y="6"/>
                </a:moveTo>
                <a:lnTo>
                  <a:pt x="6" y="6"/>
                </a:lnTo>
                <a:lnTo>
                  <a:pt x="18" y="0"/>
                </a:lnTo>
              </a:path>
            </a:pathLst>
          </a:custGeom>
          <a:solidFill>
            <a:srgbClr val="00B050"/>
          </a:solidFill>
          <a:ln w="9525">
            <a:solidFill>
              <a:srgbClr val="FFFF00"/>
            </a:solidFill>
            <a:round/>
            <a:headEnd/>
            <a:tailEnd/>
          </a:ln>
        </p:spPr>
        <p:txBody>
          <a:bodyPr/>
          <a:lstStyle/>
          <a:p>
            <a:endParaRPr lang="ru-RU"/>
          </a:p>
        </p:txBody>
      </p:sp>
      <p:sp>
        <p:nvSpPr>
          <p:cNvPr id="9344" name="Freeform 1426"/>
          <p:cNvSpPr>
            <a:spLocks/>
          </p:cNvSpPr>
          <p:nvPr/>
        </p:nvSpPr>
        <p:spPr bwMode="auto">
          <a:xfrm>
            <a:off x="5802313" y="1854200"/>
            <a:ext cx="61912" cy="777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
              <a:gd name="T40" fmla="*/ 0 h 102"/>
              <a:gd name="T41" fmla="*/ 78 w 78"/>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00B050"/>
          </a:solidFill>
          <a:ln w="9525">
            <a:solidFill>
              <a:srgbClr val="FFFF00"/>
            </a:solidFill>
            <a:round/>
            <a:headEnd/>
            <a:tailEnd/>
          </a:ln>
        </p:spPr>
        <p:txBody>
          <a:bodyPr/>
          <a:lstStyle/>
          <a:p>
            <a:endParaRPr lang="ru-RU"/>
          </a:p>
        </p:txBody>
      </p:sp>
      <p:sp>
        <p:nvSpPr>
          <p:cNvPr id="9345" name="Freeform 1427"/>
          <p:cNvSpPr>
            <a:spLocks/>
          </p:cNvSpPr>
          <p:nvPr/>
        </p:nvSpPr>
        <p:spPr bwMode="auto">
          <a:xfrm>
            <a:off x="5892800" y="1792289"/>
            <a:ext cx="177800" cy="160337"/>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205"/>
              <a:gd name="T83" fmla="*/ 228 w 228"/>
              <a:gd name="T84" fmla="*/ 205 h 2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00B050"/>
          </a:solidFill>
          <a:ln w="9525">
            <a:solidFill>
              <a:srgbClr val="FFFF00"/>
            </a:solidFill>
            <a:round/>
            <a:headEnd/>
            <a:tailEnd/>
          </a:ln>
        </p:spPr>
        <p:txBody>
          <a:bodyPr/>
          <a:lstStyle/>
          <a:p>
            <a:endParaRPr lang="ru-RU"/>
          </a:p>
        </p:txBody>
      </p:sp>
      <p:sp>
        <p:nvSpPr>
          <p:cNvPr id="9346" name="Freeform 1428"/>
          <p:cNvSpPr>
            <a:spLocks/>
          </p:cNvSpPr>
          <p:nvPr/>
        </p:nvSpPr>
        <p:spPr bwMode="auto">
          <a:xfrm>
            <a:off x="6065839" y="1854201"/>
            <a:ext cx="193675" cy="111125"/>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6"/>
              <a:gd name="T67" fmla="*/ 0 h 144"/>
              <a:gd name="T68" fmla="*/ 246 w 246"/>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rgbClr val="00B050"/>
          </a:solidFill>
          <a:ln w="9525">
            <a:solidFill>
              <a:srgbClr val="FFFF00"/>
            </a:solidFill>
            <a:round/>
            <a:headEnd/>
            <a:tailEnd/>
          </a:ln>
        </p:spPr>
        <p:txBody>
          <a:bodyPr/>
          <a:lstStyle/>
          <a:p>
            <a:endParaRPr lang="ru-RU"/>
          </a:p>
        </p:txBody>
      </p:sp>
      <p:sp>
        <p:nvSpPr>
          <p:cNvPr id="9347" name="Freeform 1429"/>
          <p:cNvSpPr>
            <a:spLocks/>
          </p:cNvSpPr>
          <p:nvPr/>
        </p:nvSpPr>
        <p:spPr bwMode="auto">
          <a:xfrm>
            <a:off x="6010276" y="1957388"/>
            <a:ext cx="117475" cy="139700"/>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
              <a:gd name="T67" fmla="*/ 0 h 180"/>
              <a:gd name="T68" fmla="*/ 150 w 150"/>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00B050"/>
          </a:solidFill>
          <a:ln w="9525">
            <a:solidFill>
              <a:srgbClr val="FFFF00"/>
            </a:solidFill>
            <a:round/>
            <a:headEnd/>
            <a:tailEnd/>
          </a:ln>
        </p:spPr>
        <p:txBody>
          <a:bodyPr/>
          <a:lstStyle/>
          <a:p>
            <a:endParaRPr lang="ru-RU"/>
          </a:p>
        </p:txBody>
      </p:sp>
      <p:sp>
        <p:nvSpPr>
          <p:cNvPr id="9348" name="Freeform 1430"/>
          <p:cNvSpPr>
            <a:spLocks/>
          </p:cNvSpPr>
          <p:nvPr/>
        </p:nvSpPr>
        <p:spPr bwMode="auto">
          <a:xfrm>
            <a:off x="5986463" y="1985964"/>
            <a:ext cx="69850" cy="77787"/>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0"/>
              <a:gd name="T40" fmla="*/ 0 h 102"/>
              <a:gd name="T41" fmla="*/ 90 w 90"/>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00B050"/>
          </a:solidFill>
          <a:ln w="9525">
            <a:solidFill>
              <a:srgbClr val="FFFF00"/>
            </a:solidFill>
            <a:round/>
            <a:headEnd/>
            <a:tailEnd/>
          </a:ln>
        </p:spPr>
        <p:txBody>
          <a:bodyPr/>
          <a:lstStyle/>
          <a:p>
            <a:endParaRPr lang="ru-RU"/>
          </a:p>
        </p:txBody>
      </p:sp>
      <p:sp>
        <p:nvSpPr>
          <p:cNvPr id="9349" name="Freeform 1431"/>
          <p:cNvSpPr>
            <a:spLocks/>
          </p:cNvSpPr>
          <p:nvPr/>
        </p:nvSpPr>
        <p:spPr bwMode="auto">
          <a:xfrm>
            <a:off x="5967413" y="1830389"/>
            <a:ext cx="112712" cy="155575"/>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98"/>
              <a:gd name="T68" fmla="*/ 144 w 144"/>
              <a:gd name="T69" fmla="*/ 198 h 1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00B050"/>
          </a:solidFill>
          <a:ln w="9525">
            <a:solidFill>
              <a:srgbClr val="FFFF00"/>
            </a:solidFill>
            <a:round/>
            <a:headEnd/>
            <a:tailEnd/>
          </a:ln>
        </p:spPr>
        <p:txBody>
          <a:bodyPr/>
          <a:lstStyle/>
          <a:p>
            <a:endParaRPr lang="ru-RU"/>
          </a:p>
        </p:txBody>
      </p:sp>
      <p:sp>
        <p:nvSpPr>
          <p:cNvPr id="9350" name="Freeform 1432"/>
          <p:cNvSpPr>
            <a:spLocks/>
          </p:cNvSpPr>
          <p:nvPr/>
        </p:nvSpPr>
        <p:spPr bwMode="auto">
          <a:xfrm>
            <a:off x="5967413" y="1830389"/>
            <a:ext cx="112712" cy="155575"/>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198"/>
              <a:gd name="T65" fmla="*/ 144 w 144"/>
              <a:gd name="T66" fmla="*/ 198 h 1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00B050"/>
          </a:solidFill>
          <a:ln w="9525">
            <a:solidFill>
              <a:srgbClr val="FFFF00"/>
            </a:solidFill>
            <a:round/>
            <a:headEnd/>
            <a:tailEnd/>
          </a:ln>
        </p:spPr>
        <p:txBody>
          <a:bodyPr/>
          <a:lstStyle/>
          <a:p>
            <a:endParaRPr lang="ru-RU"/>
          </a:p>
        </p:txBody>
      </p:sp>
      <p:sp>
        <p:nvSpPr>
          <p:cNvPr id="9351" name="Freeform 1433"/>
          <p:cNvSpPr>
            <a:spLocks/>
          </p:cNvSpPr>
          <p:nvPr/>
        </p:nvSpPr>
        <p:spPr bwMode="auto">
          <a:xfrm>
            <a:off x="5864225" y="1825626"/>
            <a:ext cx="38100" cy="93663"/>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120"/>
              <a:gd name="T47" fmla="*/ 48 w 48"/>
              <a:gd name="T48" fmla="*/ 120 h 1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rgbClr val="00B050"/>
          </a:solidFill>
          <a:ln w="9525">
            <a:solidFill>
              <a:srgbClr val="FFFF00"/>
            </a:solidFill>
            <a:round/>
            <a:headEnd/>
            <a:tailEnd/>
          </a:ln>
        </p:spPr>
        <p:txBody>
          <a:bodyPr/>
          <a:lstStyle/>
          <a:p>
            <a:endParaRPr lang="ru-RU"/>
          </a:p>
        </p:txBody>
      </p:sp>
      <p:sp>
        <p:nvSpPr>
          <p:cNvPr id="9352" name="Freeform 1434"/>
          <p:cNvSpPr>
            <a:spLocks/>
          </p:cNvSpPr>
          <p:nvPr/>
        </p:nvSpPr>
        <p:spPr bwMode="auto">
          <a:xfrm>
            <a:off x="5849939" y="1849438"/>
            <a:ext cx="33337" cy="74612"/>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96"/>
              <a:gd name="T32" fmla="*/ 42 w 42"/>
              <a:gd name="T33" fmla="*/ 96 h 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00B050"/>
          </a:solidFill>
          <a:ln w="9525">
            <a:solidFill>
              <a:srgbClr val="FFFF00"/>
            </a:solidFill>
            <a:round/>
            <a:headEnd/>
            <a:tailEnd/>
          </a:ln>
        </p:spPr>
        <p:txBody>
          <a:bodyPr/>
          <a:lstStyle/>
          <a:p>
            <a:endParaRPr lang="ru-RU"/>
          </a:p>
        </p:txBody>
      </p:sp>
      <p:sp>
        <p:nvSpPr>
          <p:cNvPr id="9353" name="Freeform 1435"/>
          <p:cNvSpPr>
            <a:spLocks/>
          </p:cNvSpPr>
          <p:nvPr/>
        </p:nvSpPr>
        <p:spPr bwMode="auto">
          <a:xfrm>
            <a:off x="6024564" y="2266951"/>
            <a:ext cx="192087" cy="195263"/>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6"/>
              <a:gd name="T85" fmla="*/ 0 h 252"/>
              <a:gd name="T86" fmla="*/ 246 w 246"/>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00B050"/>
          </a:solidFill>
          <a:ln w="9525">
            <a:solidFill>
              <a:srgbClr val="FFFF00"/>
            </a:solidFill>
            <a:round/>
            <a:headEnd/>
            <a:tailEnd/>
          </a:ln>
        </p:spPr>
        <p:txBody>
          <a:bodyPr/>
          <a:lstStyle/>
          <a:p>
            <a:endParaRPr lang="ru-RU"/>
          </a:p>
        </p:txBody>
      </p:sp>
      <p:sp>
        <p:nvSpPr>
          <p:cNvPr id="9354" name="Freeform 1436"/>
          <p:cNvSpPr>
            <a:spLocks/>
          </p:cNvSpPr>
          <p:nvPr/>
        </p:nvSpPr>
        <p:spPr bwMode="auto">
          <a:xfrm>
            <a:off x="5864226" y="1731963"/>
            <a:ext cx="47625" cy="55562"/>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00B050"/>
          </a:solidFill>
          <a:ln w="9525">
            <a:solidFill>
              <a:srgbClr val="FFFF00"/>
            </a:solidFill>
            <a:round/>
            <a:headEnd/>
            <a:tailEnd/>
          </a:ln>
        </p:spPr>
        <p:txBody>
          <a:bodyPr/>
          <a:lstStyle/>
          <a:p>
            <a:endParaRPr lang="ru-RU"/>
          </a:p>
        </p:txBody>
      </p:sp>
      <p:sp>
        <p:nvSpPr>
          <p:cNvPr id="9355" name="Freeform 1442"/>
          <p:cNvSpPr>
            <a:spLocks/>
          </p:cNvSpPr>
          <p:nvPr/>
        </p:nvSpPr>
        <p:spPr bwMode="auto">
          <a:xfrm>
            <a:off x="4551364" y="1879601"/>
            <a:ext cx="84137" cy="36513"/>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8"/>
              <a:gd name="T41" fmla="*/ 18 w 18"/>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0B050"/>
          </a:solidFill>
          <a:ln w="9525">
            <a:solidFill>
              <a:srgbClr val="FFFF00"/>
            </a:solidFill>
            <a:round/>
            <a:headEnd/>
            <a:tailEnd/>
          </a:ln>
        </p:spPr>
        <p:txBody>
          <a:bodyPr/>
          <a:lstStyle/>
          <a:p>
            <a:endParaRPr lang="ru-RU"/>
          </a:p>
        </p:txBody>
      </p:sp>
      <p:sp>
        <p:nvSpPr>
          <p:cNvPr id="9356" name="Freeform 1443"/>
          <p:cNvSpPr>
            <a:spLocks/>
          </p:cNvSpPr>
          <p:nvPr/>
        </p:nvSpPr>
        <p:spPr bwMode="auto">
          <a:xfrm>
            <a:off x="4606926" y="1838325"/>
            <a:ext cx="174625" cy="192088"/>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
              <a:gd name="T76" fmla="*/ 0 h 41"/>
              <a:gd name="T77" fmla="*/ 37 w 37"/>
              <a:gd name="T78" fmla="*/ 41 h 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0B050"/>
          </a:solidFill>
          <a:ln w="9525">
            <a:solidFill>
              <a:srgbClr val="FFFF00"/>
            </a:solidFill>
            <a:round/>
            <a:headEnd/>
            <a:tailEnd/>
          </a:ln>
        </p:spPr>
        <p:txBody>
          <a:bodyPr/>
          <a:lstStyle/>
          <a:p>
            <a:endParaRPr lang="ru-RU"/>
          </a:p>
        </p:txBody>
      </p:sp>
      <p:sp>
        <p:nvSpPr>
          <p:cNvPr id="9357" name="Freeform 1444"/>
          <p:cNvSpPr>
            <a:spLocks/>
          </p:cNvSpPr>
          <p:nvPr/>
        </p:nvSpPr>
        <p:spPr bwMode="auto">
          <a:xfrm>
            <a:off x="4664076" y="1997075"/>
            <a:ext cx="117475" cy="84138"/>
          </a:xfrm>
          <a:custGeom>
            <a:avLst/>
            <a:gdLst>
              <a:gd name="T0" fmla="*/ 0 w 150"/>
              <a:gd name="T1" fmla="*/ 2147483647 h 108"/>
              <a:gd name="T2" fmla="*/ 0 w 150"/>
              <a:gd name="T3" fmla="*/ 2147483647 h 108"/>
              <a:gd name="T4" fmla="*/ 2147483647 w 150"/>
              <a:gd name="T5" fmla="*/ 2147483647 h 108"/>
              <a:gd name="T6" fmla="*/ 2147483647 w 150"/>
              <a:gd name="T7" fmla="*/ 2147483647 h 108"/>
              <a:gd name="T8" fmla="*/ 2147483647 w 150"/>
              <a:gd name="T9" fmla="*/ 2147483647 h 108"/>
              <a:gd name="T10" fmla="*/ 2147483647 w 150"/>
              <a:gd name="T11" fmla="*/ 2147483647 h 108"/>
              <a:gd name="T12" fmla="*/ 2147483647 w 150"/>
              <a:gd name="T13" fmla="*/ 2147483647 h 108"/>
              <a:gd name="T14" fmla="*/ 2147483647 w 150"/>
              <a:gd name="T15" fmla="*/ 2147483647 h 108"/>
              <a:gd name="T16" fmla="*/ 2147483647 w 150"/>
              <a:gd name="T17" fmla="*/ 2147483647 h 108"/>
              <a:gd name="T18" fmla="*/ 2147483647 w 150"/>
              <a:gd name="T19" fmla="*/ 2147483647 h 108"/>
              <a:gd name="T20" fmla="*/ 2147483647 w 150"/>
              <a:gd name="T21" fmla="*/ 2147483647 h 108"/>
              <a:gd name="T22" fmla="*/ 2147483647 w 150"/>
              <a:gd name="T23" fmla="*/ 0 h 108"/>
              <a:gd name="T24" fmla="*/ 0 w 150"/>
              <a:gd name="T25" fmla="*/ 2147483647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0"/>
              <a:gd name="T40" fmla="*/ 0 h 108"/>
              <a:gd name="T41" fmla="*/ 150 w 150"/>
              <a:gd name="T42" fmla="*/ 108 h 1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0B050"/>
          </a:solidFill>
          <a:ln w="9525">
            <a:solidFill>
              <a:srgbClr val="FFFF00"/>
            </a:solidFill>
            <a:round/>
            <a:headEnd/>
            <a:tailEnd/>
          </a:ln>
        </p:spPr>
        <p:txBody>
          <a:bodyPr/>
          <a:lstStyle/>
          <a:p>
            <a:endParaRPr lang="ru-RU"/>
          </a:p>
        </p:txBody>
      </p:sp>
      <p:sp>
        <p:nvSpPr>
          <p:cNvPr id="9358" name="Freeform 1445"/>
          <p:cNvSpPr>
            <a:spLocks/>
          </p:cNvSpPr>
          <p:nvPr/>
        </p:nvSpPr>
        <p:spPr bwMode="auto">
          <a:xfrm>
            <a:off x="4664076" y="1997075"/>
            <a:ext cx="117475" cy="84138"/>
          </a:xfrm>
          <a:custGeom>
            <a:avLst/>
            <a:gdLst>
              <a:gd name="T0" fmla="*/ 0 w 150"/>
              <a:gd name="T1" fmla="*/ 2147483647 h 108"/>
              <a:gd name="T2" fmla="*/ 0 w 150"/>
              <a:gd name="T3" fmla="*/ 2147483647 h 108"/>
              <a:gd name="T4" fmla="*/ 2147483647 w 150"/>
              <a:gd name="T5" fmla="*/ 2147483647 h 108"/>
              <a:gd name="T6" fmla="*/ 2147483647 w 150"/>
              <a:gd name="T7" fmla="*/ 2147483647 h 108"/>
              <a:gd name="T8" fmla="*/ 2147483647 w 150"/>
              <a:gd name="T9" fmla="*/ 2147483647 h 108"/>
              <a:gd name="T10" fmla="*/ 2147483647 w 150"/>
              <a:gd name="T11" fmla="*/ 2147483647 h 108"/>
              <a:gd name="T12" fmla="*/ 2147483647 w 150"/>
              <a:gd name="T13" fmla="*/ 2147483647 h 108"/>
              <a:gd name="T14" fmla="*/ 2147483647 w 150"/>
              <a:gd name="T15" fmla="*/ 2147483647 h 108"/>
              <a:gd name="T16" fmla="*/ 2147483647 w 150"/>
              <a:gd name="T17" fmla="*/ 2147483647 h 108"/>
              <a:gd name="T18" fmla="*/ 2147483647 w 150"/>
              <a:gd name="T19" fmla="*/ 2147483647 h 108"/>
              <a:gd name="T20" fmla="*/ 2147483647 w 150"/>
              <a:gd name="T21" fmla="*/ 2147483647 h 108"/>
              <a:gd name="T22" fmla="*/ 2147483647 w 150"/>
              <a:gd name="T23" fmla="*/ 0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0"/>
              <a:gd name="T37" fmla="*/ 0 h 108"/>
              <a:gd name="T38" fmla="*/ 150 w 150"/>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0B050"/>
          </a:solidFill>
          <a:ln w="9525">
            <a:solidFill>
              <a:srgbClr val="FFFF00"/>
            </a:solidFill>
            <a:round/>
            <a:headEnd/>
            <a:tailEnd/>
          </a:ln>
        </p:spPr>
        <p:txBody>
          <a:bodyPr/>
          <a:lstStyle/>
          <a:p>
            <a:endParaRPr lang="ru-RU"/>
          </a:p>
        </p:txBody>
      </p:sp>
      <p:sp>
        <p:nvSpPr>
          <p:cNvPr id="9359" name="Freeform 1446"/>
          <p:cNvSpPr>
            <a:spLocks/>
          </p:cNvSpPr>
          <p:nvPr/>
        </p:nvSpPr>
        <p:spPr bwMode="auto">
          <a:xfrm>
            <a:off x="4870450" y="1893888"/>
            <a:ext cx="71438" cy="107950"/>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38"/>
              <a:gd name="T56" fmla="*/ 90 w 90"/>
              <a:gd name="T57" fmla="*/ 138 h 1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close/>
              </a:path>
            </a:pathLst>
          </a:custGeom>
          <a:solidFill>
            <a:srgbClr val="00B050"/>
          </a:solidFill>
          <a:ln w="9525">
            <a:solidFill>
              <a:srgbClr val="FFFF00"/>
            </a:solidFill>
            <a:round/>
            <a:headEnd/>
            <a:tailEnd/>
          </a:ln>
        </p:spPr>
        <p:txBody>
          <a:bodyPr/>
          <a:lstStyle/>
          <a:p>
            <a:endParaRPr lang="ru-RU"/>
          </a:p>
        </p:txBody>
      </p:sp>
      <p:sp>
        <p:nvSpPr>
          <p:cNvPr id="9360" name="Freeform 1447"/>
          <p:cNvSpPr>
            <a:spLocks/>
          </p:cNvSpPr>
          <p:nvPr/>
        </p:nvSpPr>
        <p:spPr bwMode="auto">
          <a:xfrm>
            <a:off x="4870450" y="1893888"/>
            <a:ext cx="71438" cy="107950"/>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38"/>
              <a:gd name="T56" fmla="*/ 90 w 90"/>
              <a:gd name="T57" fmla="*/ 138 h 1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solidFill>
            <a:srgbClr val="00B050"/>
          </a:solidFill>
          <a:ln w="9525">
            <a:solidFill>
              <a:srgbClr val="FFFF00"/>
            </a:solidFill>
            <a:round/>
            <a:headEnd/>
            <a:tailEnd/>
          </a:ln>
        </p:spPr>
        <p:txBody>
          <a:bodyPr/>
          <a:lstStyle/>
          <a:p>
            <a:endParaRPr lang="ru-RU"/>
          </a:p>
        </p:txBody>
      </p:sp>
      <p:sp>
        <p:nvSpPr>
          <p:cNvPr id="9361" name="Freeform 1448"/>
          <p:cNvSpPr>
            <a:spLocks/>
          </p:cNvSpPr>
          <p:nvPr/>
        </p:nvSpPr>
        <p:spPr bwMode="auto">
          <a:xfrm>
            <a:off x="4975225" y="1936751"/>
            <a:ext cx="46038" cy="55563"/>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72"/>
              <a:gd name="T29" fmla="*/ 60 w 60"/>
              <a:gd name="T30" fmla="*/ 72 h 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0B050"/>
          </a:solidFill>
          <a:ln w="9525">
            <a:solidFill>
              <a:srgbClr val="FFFF00"/>
            </a:solidFill>
            <a:round/>
            <a:headEnd/>
            <a:tailEnd/>
          </a:ln>
        </p:spPr>
        <p:txBody>
          <a:bodyPr/>
          <a:lstStyle/>
          <a:p>
            <a:endParaRPr lang="ru-RU"/>
          </a:p>
        </p:txBody>
      </p:sp>
      <p:sp>
        <p:nvSpPr>
          <p:cNvPr id="9362" name="Freeform 1449"/>
          <p:cNvSpPr>
            <a:spLocks/>
          </p:cNvSpPr>
          <p:nvPr/>
        </p:nvSpPr>
        <p:spPr bwMode="auto">
          <a:xfrm>
            <a:off x="4692651" y="2354263"/>
            <a:ext cx="290513" cy="603250"/>
          </a:xfrm>
          <a:custGeom>
            <a:avLst/>
            <a:gdLst>
              <a:gd name="T0" fmla="*/ 2147483647 w 62"/>
              <a:gd name="T1" fmla="*/ 2147483647 h 129"/>
              <a:gd name="T2" fmla="*/ 2147483647 w 62"/>
              <a:gd name="T3" fmla="*/ 2147483647 h 129"/>
              <a:gd name="T4" fmla="*/ 2147483647 w 62"/>
              <a:gd name="T5" fmla="*/ 2147483647 h 129"/>
              <a:gd name="T6" fmla="*/ 2147483647 w 62"/>
              <a:gd name="T7" fmla="*/ 2147483647 h 129"/>
              <a:gd name="T8" fmla="*/ 2147483647 w 62"/>
              <a:gd name="T9" fmla="*/ 2147483647 h 129"/>
              <a:gd name="T10" fmla="*/ 2147483647 w 62"/>
              <a:gd name="T11" fmla="*/ 2147483647 h 129"/>
              <a:gd name="T12" fmla="*/ 2147483647 w 62"/>
              <a:gd name="T13" fmla="*/ 2147483647 h 129"/>
              <a:gd name="T14" fmla="*/ 2147483647 w 62"/>
              <a:gd name="T15" fmla="*/ 2147483647 h 129"/>
              <a:gd name="T16" fmla="*/ 2147483647 w 62"/>
              <a:gd name="T17" fmla="*/ 2147483647 h 129"/>
              <a:gd name="T18" fmla="*/ 2147483647 w 62"/>
              <a:gd name="T19" fmla="*/ 2147483647 h 129"/>
              <a:gd name="T20" fmla="*/ 2147483647 w 62"/>
              <a:gd name="T21" fmla="*/ 2147483647 h 129"/>
              <a:gd name="T22" fmla="*/ 2147483647 w 62"/>
              <a:gd name="T23" fmla="*/ 2147483647 h 129"/>
              <a:gd name="T24" fmla="*/ 2147483647 w 62"/>
              <a:gd name="T25" fmla="*/ 2147483647 h 129"/>
              <a:gd name="T26" fmla="*/ 2147483647 w 62"/>
              <a:gd name="T27" fmla="*/ 2147483647 h 129"/>
              <a:gd name="T28" fmla="*/ 2147483647 w 62"/>
              <a:gd name="T29" fmla="*/ 2147483647 h 129"/>
              <a:gd name="T30" fmla="*/ 2147483647 w 62"/>
              <a:gd name="T31" fmla="*/ 0 h 129"/>
              <a:gd name="T32" fmla="*/ 2147483647 w 62"/>
              <a:gd name="T33" fmla="*/ 0 h 129"/>
              <a:gd name="T34" fmla="*/ 2147483647 w 62"/>
              <a:gd name="T35" fmla="*/ 2147483647 h 129"/>
              <a:gd name="T36" fmla="*/ 2147483647 w 62"/>
              <a:gd name="T37" fmla="*/ 2147483647 h 129"/>
              <a:gd name="T38" fmla="*/ 2147483647 w 62"/>
              <a:gd name="T39" fmla="*/ 2147483647 h 129"/>
              <a:gd name="T40" fmla="*/ 2147483647 w 62"/>
              <a:gd name="T41" fmla="*/ 2147483647 h 129"/>
              <a:gd name="T42" fmla="*/ 2147483647 w 62"/>
              <a:gd name="T43" fmla="*/ 2147483647 h 129"/>
              <a:gd name="T44" fmla="*/ 2147483647 w 62"/>
              <a:gd name="T45" fmla="*/ 2147483647 h 129"/>
              <a:gd name="T46" fmla="*/ 2147483647 w 62"/>
              <a:gd name="T47" fmla="*/ 2147483647 h 129"/>
              <a:gd name="T48" fmla="*/ 2147483647 w 62"/>
              <a:gd name="T49" fmla="*/ 2147483647 h 129"/>
              <a:gd name="T50" fmla="*/ 2147483647 w 62"/>
              <a:gd name="T51" fmla="*/ 2147483647 h 129"/>
              <a:gd name="T52" fmla="*/ 2147483647 w 62"/>
              <a:gd name="T53" fmla="*/ 2147483647 h 129"/>
              <a:gd name="T54" fmla="*/ 2147483647 w 62"/>
              <a:gd name="T55" fmla="*/ 2147483647 h 129"/>
              <a:gd name="T56" fmla="*/ 2147483647 w 62"/>
              <a:gd name="T57" fmla="*/ 2147483647 h 129"/>
              <a:gd name="T58" fmla="*/ 2147483647 w 62"/>
              <a:gd name="T59" fmla="*/ 2147483647 h 129"/>
              <a:gd name="T60" fmla="*/ 2147483647 w 62"/>
              <a:gd name="T61" fmla="*/ 2147483647 h 129"/>
              <a:gd name="T62" fmla="*/ 2147483647 w 62"/>
              <a:gd name="T63" fmla="*/ 2147483647 h 129"/>
              <a:gd name="T64" fmla="*/ 2147483647 w 62"/>
              <a:gd name="T65" fmla="*/ 2147483647 h 129"/>
              <a:gd name="T66" fmla="*/ 2147483647 w 62"/>
              <a:gd name="T67" fmla="*/ 2147483647 h 129"/>
              <a:gd name="T68" fmla="*/ 2147483647 w 62"/>
              <a:gd name="T69" fmla="*/ 2147483647 h 129"/>
              <a:gd name="T70" fmla="*/ 0 w 62"/>
              <a:gd name="T71" fmla="*/ 2147483647 h 129"/>
              <a:gd name="T72" fmla="*/ 2147483647 w 62"/>
              <a:gd name="T73" fmla="*/ 2147483647 h 129"/>
              <a:gd name="T74" fmla="*/ 2147483647 w 62"/>
              <a:gd name="T75" fmla="*/ 2147483647 h 129"/>
              <a:gd name="T76" fmla="*/ 2147483647 w 62"/>
              <a:gd name="T77" fmla="*/ 2147483647 h 129"/>
              <a:gd name="T78" fmla="*/ 2147483647 w 62"/>
              <a:gd name="T79" fmla="*/ 2147483647 h 129"/>
              <a:gd name="T80" fmla="*/ 2147483647 w 62"/>
              <a:gd name="T81" fmla="*/ 2147483647 h 129"/>
              <a:gd name="T82" fmla="*/ 2147483647 w 62"/>
              <a:gd name="T83" fmla="*/ 2147483647 h 129"/>
              <a:gd name="T84" fmla="*/ 2147483647 w 62"/>
              <a:gd name="T85" fmla="*/ 2147483647 h 129"/>
              <a:gd name="T86" fmla="*/ 2147483647 w 62"/>
              <a:gd name="T87" fmla="*/ 2147483647 h 129"/>
              <a:gd name="T88" fmla="*/ 2147483647 w 62"/>
              <a:gd name="T89" fmla="*/ 2147483647 h 129"/>
              <a:gd name="T90" fmla="*/ 2147483647 w 62"/>
              <a:gd name="T91" fmla="*/ 2147483647 h 129"/>
              <a:gd name="T92" fmla="*/ 2147483647 w 62"/>
              <a:gd name="T93" fmla="*/ 2147483647 h 129"/>
              <a:gd name="T94" fmla="*/ 2147483647 w 62"/>
              <a:gd name="T95" fmla="*/ 2147483647 h 129"/>
              <a:gd name="T96" fmla="*/ 2147483647 w 62"/>
              <a:gd name="T97" fmla="*/ 2147483647 h 129"/>
              <a:gd name="T98" fmla="*/ 2147483647 w 62"/>
              <a:gd name="T99" fmla="*/ 2147483647 h 129"/>
              <a:gd name="T100" fmla="*/ 2147483647 w 62"/>
              <a:gd name="T101" fmla="*/ 2147483647 h 129"/>
              <a:gd name="T102" fmla="*/ 2147483647 w 62"/>
              <a:gd name="T103" fmla="*/ 2147483647 h 129"/>
              <a:gd name="T104" fmla="*/ 2147483647 w 62"/>
              <a:gd name="T105" fmla="*/ 2147483647 h 129"/>
              <a:gd name="T106" fmla="*/ 2147483647 w 62"/>
              <a:gd name="T107" fmla="*/ 2147483647 h 129"/>
              <a:gd name="T108" fmla="*/ 2147483647 w 62"/>
              <a:gd name="T109" fmla="*/ 2147483647 h 129"/>
              <a:gd name="T110" fmla="*/ 2147483647 w 62"/>
              <a:gd name="T111" fmla="*/ 2147483647 h 129"/>
              <a:gd name="T112" fmla="*/ 2147483647 w 62"/>
              <a:gd name="T113" fmla="*/ 2147483647 h 129"/>
              <a:gd name="T114" fmla="*/ 2147483647 w 62"/>
              <a:gd name="T115" fmla="*/ 2147483647 h 129"/>
              <a:gd name="T116" fmla="*/ 2147483647 w 62"/>
              <a:gd name="T117" fmla="*/ 2147483647 h 129"/>
              <a:gd name="T118" fmla="*/ 2147483647 w 62"/>
              <a:gd name="T119" fmla="*/ 2147483647 h 129"/>
              <a:gd name="T120" fmla="*/ 2147483647 w 62"/>
              <a:gd name="T121" fmla="*/ 2147483647 h 129"/>
              <a:gd name="T122" fmla="*/ 2147483647 w 62"/>
              <a:gd name="T123" fmla="*/ 2147483647 h 129"/>
              <a:gd name="T124" fmla="*/ 2147483647 w 62"/>
              <a:gd name="T125" fmla="*/ 2147483647 h 1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2"/>
              <a:gd name="T190" fmla="*/ 0 h 129"/>
              <a:gd name="T191" fmla="*/ 62 w 62"/>
              <a:gd name="T192" fmla="*/ 129 h 12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2" h="129">
                <a:moveTo>
                  <a:pt x="47" y="37"/>
                </a:moveTo>
                <a:cubicBezTo>
                  <a:pt x="48" y="32"/>
                  <a:pt x="48" y="32"/>
                  <a:pt x="48" y="32"/>
                </a:cubicBezTo>
                <a:cubicBezTo>
                  <a:pt x="50" y="29"/>
                  <a:pt x="50" y="29"/>
                  <a:pt x="50" y="29"/>
                </a:cubicBezTo>
                <a:cubicBezTo>
                  <a:pt x="50" y="29"/>
                  <a:pt x="50" y="29"/>
                  <a:pt x="50" y="29"/>
                </a:cubicBezTo>
                <a:cubicBezTo>
                  <a:pt x="57" y="22"/>
                  <a:pt x="57" y="22"/>
                  <a:pt x="57" y="22"/>
                </a:cubicBezTo>
                <a:cubicBezTo>
                  <a:pt x="60" y="20"/>
                  <a:pt x="60" y="20"/>
                  <a:pt x="60" y="20"/>
                </a:cubicBezTo>
                <a:cubicBezTo>
                  <a:pt x="62" y="14"/>
                  <a:pt x="62" y="14"/>
                  <a:pt x="62" y="14"/>
                </a:cubicBezTo>
                <a:cubicBezTo>
                  <a:pt x="61" y="13"/>
                  <a:pt x="61" y="13"/>
                  <a:pt x="61" y="13"/>
                </a:cubicBezTo>
                <a:cubicBezTo>
                  <a:pt x="58" y="15"/>
                  <a:pt x="58" y="15"/>
                  <a:pt x="58" y="15"/>
                </a:cubicBezTo>
                <a:cubicBezTo>
                  <a:pt x="52" y="18"/>
                  <a:pt x="52" y="18"/>
                  <a:pt x="52" y="18"/>
                </a:cubicBezTo>
                <a:cubicBezTo>
                  <a:pt x="47" y="17"/>
                  <a:pt x="47" y="17"/>
                  <a:pt x="47" y="17"/>
                </a:cubicBezTo>
                <a:cubicBezTo>
                  <a:pt x="48" y="10"/>
                  <a:pt x="48" y="10"/>
                  <a:pt x="48" y="10"/>
                </a:cubicBezTo>
                <a:cubicBezTo>
                  <a:pt x="45" y="8"/>
                  <a:pt x="45" y="8"/>
                  <a:pt x="45" y="8"/>
                </a:cubicBezTo>
                <a:cubicBezTo>
                  <a:pt x="39" y="6"/>
                  <a:pt x="39" y="6"/>
                  <a:pt x="39" y="6"/>
                </a:cubicBezTo>
                <a:cubicBezTo>
                  <a:pt x="36" y="4"/>
                  <a:pt x="36" y="4"/>
                  <a:pt x="36" y="4"/>
                </a:cubicBezTo>
                <a:cubicBezTo>
                  <a:pt x="33" y="0"/>
                  <a:pt x="33" y="0"/>
                  <a:pt x="33" y="0"/>
                </a:cubicBezTo>
                <a:cubicBezTo>
                  <a:pt x="33" y="0"/>
                  <a:pt x="33" y="0"/>
                  <a:pt x="33" y="0"/>
                </a:cubicBezTo>
                <a:cubicBezTo>
                  <a:pt x="29" y="1"/>
                  <a:pt x="29" y="1"/>
                  <a:pt x="29" y="1"/>
                </a:cubicBezTo>
                <a:cubicBezTo>
                  <a:pt x="28" y="2"/>
                  <a:pt x="28" y="2"/>
                  <a:pt x="28" y="2"/>
                </a:cubicBezTo>
                <a:cubicBezTo>
                  <a:pt x="23" y="1"/>
                  <a:pt x="23" y="1"/>
                  <a:pt x="23" y="1"/>
                </a:cubicBezTo>
                <a:cubicBezTo>
                  <a:pt x="21" y="1"/>
                  <a:pt x="21" y="1"/>
                  <a:pt x="21" y="1"/>
                </a:cubicBezTo>
                <a:cubicBezTo>
                  <a:pt x="19" y="2"/>
                  <a:pt x="19" y="2"/>
                  <a:pt x="19" y="2"/>
                </a:cubicBezTo>
                <a:cubicBezTo>
                  <a:pt x="20" y="3"/>
                  <a:pt x="20" y="3"/>
                  <a:pt x="20" y="3"/>
                </a:cubicBezTo>
                <a:cubicBezTo>
                  <a:pt x="19" y="7"/>
                  <a:pt x="19" y="7"/>
                  <a:pt x="19" y="7"/>
                </a:cubicBezTo>
                <a:cubicBezTo>
                  <a:pt x="16" y="10"/>
                  <a:pt x="16" y="10"/>
                  <a:pt x="16" y="10"/>
                </a:cubicBezTo>
                <a:cubicBezTo>
                  <a:pt x="16" y="16"/>
                  <a:pt x="16" y="16"/>
                  <a:pt x="16" y="16"/>
                </a:cubicBezTo>
                <a:cubicBezTo>
                  <a:pt x="14" y="20"/>
                  <a:pt x="14" y="20"/>
                  <a:pt x="14" y="20"/>
                </a:cubicBezTo>
                <a:cubicBezTo>
                  <a:pt x="11" y="33"/>
                  <a:pt x="11" y="33"/>
                  <a:pt x="11" y="33"/>
                </a:cubicBezTo>
                <a:cubicBezTo>
                  <a:pt x="12" y="43"/>
                  <a:pt x="12" y="43"/>
                  <a:pt x="12" y="43"/>
                </a:cubicBezTo>
                <a:cubicBezTo>
                  <a:pt x="6" y="56"/>
                  <a:pt x="6" y="56"/>
                  <a:pt x="6" y="56"/>
                </a:cubicBezTo>
                <a:cubicBezTo>
                  <a:pt x="5" y="70"/>
                  <a:pt x="5" y="70"/>
                  <a:pt x="5" y="70"/>
                </a:cubicBezTo>
                <a:cubicBezTo>
                  <a:pt x="5" y="77"/>
                  <a:pt x="5" y="77"/>
                  <a:pt x="5" y="77"/>
                </a:cubicBezTo>
                <a:cubicBezTo>
                  <a:pt x="4" y="84"/>
                  <a:pt x="4" y="84"/>
                  <a:pt x="4" y="84"/>
                </a:cubicBezTo>
                <a:cubicBezTo>
                  <a:pt x="6" y="88"/>
                  <a:pt x="6" y="88"/>
                  <a:pt x="6" y="88"/>
                </a:cubicBezTo>
                <a:cubicBezTo>
                  <a:pt x="3" y="104"/>
                  <a:pt x="3" y="104"/>
                  <a:pt x="3" y="104"/>
                </a:cubicBezTo>
                <a:cubicBezTo>
                  <a:pt x="0" y="111"/>
                  <a:pt x="0" y="111"/>
                  <a:pt x="0" y="111"/>
                </a:cubicBezTo>
                <a:cubicBezTo>
                  <a:pt x="1" y="116"/>
                  <a:pt x="1" y="116"/>
                  <a:pt x="1" y="116"/>
                </a:cubicBezTo>
                <a:cubicBezTo>
                  <a:pt x="4" y="122"/>
                  <a:pt x="4" y="122"/>
                  <a:pt x="4" y="122"/>
                </a:cubicBezTo>
                <a:cubicBezTo>
                  <a:pt x="20" y="129"/>
                  <a:pt x="20" y="129"/>
                  <a:pt x="20" y="129"/>
                </a:cubicBezTo>
                <a:cubicBezTo>
                  <a:pt x="16" y="125"/>
                  <a:pt x="16" y="125"/>
                  <a:pt x="16" y="125"/>
                </a:cubicBezTo>
                <a:cubicBezTo>
                  <a:pt x="14" y="118"/>
                  <a:pt x="14" y="118"/>
                  <a:pt x="14" y="118"/>
                </a:cubicBezTo>
                <a:cubicBezTo>
                  <a:pt x="16" y="113"/>
                  <a:pt x="16" y="113"/>
                  <a:pt x="16" y="113"/>
                </a:cubicBezTo>
                <a:cubicBezTo>
                  <a:pt x="19" y="107"/>
                  <a:pt x="19" y="107"/>
                  <a:pt x="19" y="107"/>
                </a:cubicBezTo>
                <a:cubicBezTo>
                  <a:pt x="22" y="104"/>
                  <a:pt x="22" y="104"/>
                  <a:pt x="22" y="104"/>
                </a:cubicBezTo>
                <a:cubicBezTo>
                  <a:pt x="24" y="99"/>
                  <a:pt x="24" y="99"/>
                  <a:pt x="24" y="99"/>
                </a:cubicBezTo>
                <a:cubicBezTo>
                  <a:pt x="21" y="97"/>
                  <a:pt x="21" y="97"/>
                  <a:pt x="21" y="97"/>
                </a:cubicBezTo>
                <a:cubicBezTo>
                  <a:pt x="19" y="93"/>
                  <a:pt x="19" y="93"/>
                  <a:pt x="19" y="93"/>
                </a:cubicBezTo>
                <a:cubicBezTo>
                  <a:pt x="24" y="87"/>
                  <a:pt x="24" y="87"/>
                  <a:pt x="24" y="87"/>
                </a:cubicBezTo>
                <a:cubicBezTo>
                  <a:pt x="27" y="83"/>
                  <a:pt x="27" y="83"/>
                  <a:pt x="27" y="83"/>
                </a:cubicBezTo>
                <a:cubicBezTo>
                  <a:pt x="27" y="83"/>
                  <a:pt x="28" y="81"/>
                  <a:pt x="30" y="77"/>
                </a:cubicBezTo>
                <a:cubicBezTo>
                  <a:pt x="33" y="73"/>
                  <a:pt x="28" y="74"/>
                  <a:pt x="28" y="74"/>
                </a:cubicBezTo>
                <a:cubicBezTo>
                  <a:pt x="28" y="72"/>
                  <a:pt x="28" y="72"/>
                  <a:pt x="28" y="72"/>
                </a:cubicBezTo>
                <a:cubicBezTo>
                  <a:pt x="34" y="70"/>
                  <a:pt x="34" y="70"/>
                  <a:pt x="34" y="70"/>
                </a:cubicBezTo>
                <a:cubicBezTo>
                  <a:pt x="36" y="66"/>
                  <a:pt x="36" y="66"/>
                  <a:pt x="36" y="66"/>
                </a:cubicBezTo>
                <a:cubicBezTo>
                  <a:pt x="37" y="62"/>
                  <a:pt x="37" y="62"/>
                  <a:pt x="37" y="62"/>
                </a:cubicBezTo>
                <a:cubicBezTo>
                  <a:pt x="37" y="62"/>
                  <a:pt x="42" y="60"/>
                  <a:pt x="47" y="59"/>
                </a:cubicBezTo>
                <a:cubicBezTo>
                  <a:pt x="52" y="58"/>
                  <a:pt x="51" y="56"/>
                  <a:pt x="51" y="56"/>
                </a:cubicBezTo>
                <a:cubicBezTo>
                  <a:pt x="53" y="51"/>
                  <a:pt x="53" y="51"/>
                  <a:pt x="53" y="51"/>
                </a:cubicBezTo>
                <a:cubicBezTo>
                  <a:pt x="51" y="47"/>
                  <a:pt x="51" y="47"/>
                  <a:pt x="51" y="47"/>
                </a:cubicBezTo>
                <a:cubicBezTo>
                  <a:pt x="48" y="44"/>
                  <a:pt x="48" y="44"/>
                  <a:pt x="48" y="44"/>
                </a:cubicBezTo>
                <a:cubicBezTo>
                  <a:pt x="51" y="45"/>
                  <a:pt x="51" y="45"/>
                  <a:pt x="51" y="45"/>
                </a:cubicBezTo>
                <a:cubicBezTo>
                  <a:pt x="47" y="42"/>
                  <a:pt x="47" y="42"/>
                  <a:pt x="47" y="42"/>
                </a:cubicBezTo>
                <a:lnTo>
                  <a:pt x="47" y="37"/>
                </a:lnTo>
                <a:close/>
              </a:path>
            </a:pathLst>
          </a:custGeom>
          <a:solidFill>
            <a:srgbClr val="00B050"/>
          </a:solidFill>
          <a:ln w="9525">
            <a:solidFill>
              <a:srgbClr val="FFFF00"/>
            </a:solidFill>
            <a:round/>
            <a:headEnd/>
            <a:tailEnd/>
          </a:ln>
        </p:spPr>
        <p:txBody>
          <a:bodyPr/>
          <a:lstStyle/>
          <a:p>
            <a:endParaRPr lang="ru-RU"/>
          </a:p>
        </p:txBody>
      </p:sp>
      <p:sp>
        <p:nvSpPr>
          <p:cNvPr id="9363" name="Freeform 1450"/>
          <p:cNvSpPr>
            <a:spLocks/>
          </p:cNvSpPr>
          <p:nvPr/>
        </p:nvSpPr>
        <p:spPr bwMode="auto">
          <a:xfrm>
            <a:off x="4846638" y="2314576"/>
            <a:ext cx="133350" cy="123825"/>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8"/>
              <a:gd name="T61" fmla="*/ 0 h 156"/>
              <a:gd name="T62" fmla="*/ 168 w 168"/>
              <a:gd name="T63" fmla="*/ 156 h 1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0B050"/>
          </a:solidFill>
          <a:ln w="9525">
            <a:solidFill>
              <a:srgbClr val="FFFF00"/>
            </a:solidFill>
            <a:round/>
            <a:headEnd/>
            <a:tailEnd/>
          </a:ln>
        </p:spPr>
        <p:txBody>
          <a:bodyPr/>
          <a:lstStyle/>
          <a:p>
            <a:endParaRPr lang="ru-RU"/>
          </a:p>
        </p:txBody>
      </p:sp>
      <p:sp>
        <p:nvSpPr>
          <p:cNvPr id="9364" name="Freeform 1451"/>
          <p:cNvSpPr>
            <a:spLocks/>
          </p:cNvSpPr>
          <p:nvPr/>
        </p:nvSpPr>
        <p:spPr bwMode="auto">
          <a:xfrm>
            <a:off x="4914901" y="2489200"/>
            <a:ext cx="79375" cy="88900"/>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14"/>
              <a:gd name="T41" fmla="*/ 102 w 102"/>
              <a:gd name="T42" fmla="*/ 114 h 1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0B050"/>
          </a:solidFill>
          <a:ln w="9525">
            <a:solidFill>
              <a:srgbClr val="FFFF00"/>
            </a:solidFill>
            <a:round/>
            <a:headEnd/>
            <a:tailEnd/>
          </a:ln>
        </p:spPr>
        <p:txBody>
          <a:bodyPr/>
          <a:lstStyle/>
          <a:p>
            <a:endParaRPr lang="ru-RU"/>
          </a:p>
        </p:txBody>
      </p:sp>
      <p:sp>
        <p:nvSpPr>
          <p:cNvPr id="9365" name="Freeform 1452"/>
          <p:cNvSpPr>
            <a:spLocks/>
          </p:cNvSpPr>
          <p:nvPr/>
        </p:nvSpPr>
        <p:spPr bwMode="auto">
          <a:xfrm>
            <a:off x="4743451" y="2170114"/>
            <a:ext cx="174625" cy="192087"/>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2147483647 h 41"/>
              <a:gd name="T22" fmla="*/ 2147483647 w 37"/>
              <a:gd name="T23" fmla="*/ 2147483647 h 41"/>
              <a:gd name="T24" fmla="*/ 2147483647 w 37"/>
              <a:gd name="T25" fmla="*/ 2147483647 h 41"/>
              <a:gd name="T26" fmla="*/ 2147483647 w 37"/>
              <a:gd name="T27" fmla="*/ 0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0 w 37"/>
              <a:gd name="T39" fmla="*/ 2147483647 h 41"/>
              <a:gd name="T40" fmla="*/ 2147483647 w 37"/>
              <a:gd name="T41" fmla="*/ 2147483647 h 41"/>
              <a:gd name="T42" fmla="*/ 2147483647 w 37"/>
              <a:gd name="T43" fmla="*/ 2147483647 h 41"/>
              <a:gd name="T44" fmla="*/ 2147483647 w 37"/>
              <a:gd name="T45" fmla="*/ 2147483647 h 41"/>
              <a:gd name="T46" fmla="*/ 2147483647 w 37"/>
              <a:gd name="T47" fmla="*/ 2147483647 h 41"/>
              <a:gd name="T48" fmla="*/ 2147483647 w 37"/>
              <a:gd name="T49" fmla="*/ 2147483647 h 41"/>
              <a:gd name="T50" fmla="*/ 2147483647 w 37"/>
              <a:gd name="T51" fmla="*/ 2147483647 h 41"/>
              <a:gd name="T52" fmla="*/ 2147483647 w 37"/>
              <a:gd name="T53" fmla="*/ 2147483647 h 41"/>
              <a:gd name="T54" fmla="*/ 2147483647 w 37"/>
              <a:gd name="T55" fmla="*/ 2147483647 h 41"/>
              <a:gd name="T56" fmla="*/ 2147483647 w 37"/>
              <a:gd name="T57" fmla="*/ 2147483647 h 41"/>
              <a:gd name="T58" fmla="*/ 2147483647 w 37"/>
              <a:gd name="T59" fmla="*/ 2147483647 h 41"/>
              <a:gd name="T60" fmla="*/ 2147483647 w 37"/>
              <a:gd name="T61" fmla="*/ 2147483647 h 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7"/>
              <a:gd name="T94" fmla="*/ 0 h 41"/>
              <a:gd name="T95" fmla="*/ 37 w 37"/>
              <a:gd name="T96" fmla="*/ 41 h 4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0B050"/>
          </a:solidFill>
          <a:ln w="9525">
            <a:solidFill>
              <a:srgbClr val="FFFF00"/>
            </a:solidFill>
            <a:round/>
            <a:headEnd/>
            <a:tailEnd/>
          </a:ln>
        </p:spPr>
        <p:txBody>
          <a:bodyPr/>
          <a:lstStyle/>
          <a:p>
            <a:endParaRPr lang="ru-RU"/>
          </a:p>
        </p:txBody>
      </p:sp>
      <p:sp>
        <p:nvSpPr>
          <p:cNvPr id="9366" name="Freeform 1453"/>
          <p:cNvSpPr>
            <a:spLocks/>
          </p:cNvSpPr>
          <p:nvPr/>
        </p:nvSpPr>
        <p:spPr bwMode="auto">
          <a:xfrm>
            <a:off x="4692650" y="1941513"/>
            <a:ext cx="573088" cy="608012"/>
          </a:xfrm>
          <a:custGeom>
            <a:avLst/>
            <a:gdLst>
              <a:gd name="T0" fmla="*/ 2147483647 w 122"/>
              <a:gd name="T1" fmla="*/ 2147483647 h 130"/>
              <a:gd name="T2" fmla="*/ 2147483647 w 122"/>
              <a:gd name="T3" fmla="*/ 2147483647 h 130"/>
              <a:gd name="T4" fmla="*/ 2147483647 w 122"/>
              <a:gd name="T5" fmla="*/ 2147483647 h 130"/>
              <a:gd name="T6" fmla="*/ 2147483647 w 122"/>
              <a:gd name="T7" fmla="*/ 2147483647 h 130"/>
              <a:gd name="T8" fmla="*/ 2147483647 w 122"/>
              <a:gd name="T9" fmla="*/ 2147483647 h 130"/>
              <a:gd name="T10" fmla="*/ 2147483647 w 122"/>
              <a:gd name="T11" fmla="*/ 2147483647 h 130"/>
              <a:gd name="T12" fmla="*/ 2147483647 w 122"/>
              <a:gd name="T13" fmla="*/ 2147483647 h 130"/>
              <a:gd name="T14" fmla="*/ 2147483647 w 122"/>
              <a:gd name="T15" fmla="*/ 2147483647 h 130"/>
              <a:gd name="T16" fmla="*/ 2147483647 w 122"/>
              <a:gd name="T17" fmla="*/ 2147483647 h 130"/>
              <a:gd name="T18" fmla="*/ 2147483647 w 122"/>
              <a:gd name="T19" fmla="*/ 2147483647 h 130"/>
              <a:gd name="T20" fmla="*/ 2147483647 w 122"/>
              <a:gd name="T21" fmla="*/ 2147483647 h 130"/>
              <a:gd name="T22" fmla="*/ 2147483647 w 122"/>
              <a:gd name="T23" fmla="*/ 2147483647 h 130"/>
              <a:gd name="T24" fmla="*/ 2147483647 w 122"/>
              <a:gd name="T25" fmla="*/ 2147483647 h 130"/>
              <a:gd name="T26" fmla="*/ 2147483647 w 122"/>
              <a:gd name="T27" fmla="*/ 2147483647 h 130"/>
              <a:gd name="T28" fmla="*/ 2147483647 w 122"/>
              <a:gd name="T29" fmla="*/ 2147483647 h 130"/>
              <a:gd name="T30" fmla="*/ 2147483647 w 122"/>
              <a:gd name="T31" fmla="*/ 2147483647 h 130"/>
              <a:gd name="T32" fmla="*/ 2147483647 w 122"/>
              <a:gd name="T33" fmla="*/ 2147483647 h 130"/>
              <a:gd name="T34" fmla="*/ 2147483647 w 122"/>
              <a:gd name="T35" fmla="*/ 2147483647 h 130"/>
              <a:gd name="T36" fmla="*/ 2147483647 w 122"/>
              <a:gd name="T37" fmla="*/ 2147483647 h 130"/>
              <a:gd name="T38" fmla="*/ 2147483647 w 122"/>
              <a:gd name="T39" fmla="*/ 2147483647 h 130"/>
              <a:gd name="T40" fmla="*/ 2147483647 w 122"/>
              <a:gd name="T41" fmla="*/ 2147483647 h 130"/>
              <a:gd name="T42" fmla="*/ 2147483647 w 122"/>
              <a:gd name="T43" fmla="*/ 2147483647 h 130"/>
              <a:gd name="T44" fmla="*/ 2147483647 w 122"/>
              <a:gd name="T45" fmla="*/ 2147483647 h 130"/>
              <a:gd name="T46" fmla="*/ 2147483647 w 122"/>
              <a:gd name="T47" fmla="*/ 2147483647 h 130"/>
              <a:gd name="T48" fmla="*/ 2147483647 w 122"/>
              <a:gd name="T49" fmla="*/ 2147483647 h 130"/>
              <a:gd name="T50" fmla="*/ 2147483647 w 122"/>
              <a:gd name="T51" fmla="*/ 2147483647 h 130"/>
              <a:gd name="T52" fmla="*/ 2147483647 w 122"/>
              <a:gd name="T53" fmla="*/ 2147483647 h 130"/>
              <a:gd name="T54" fmla="*/ 2147483647 w 122"/>
              <a:gd name="T55" fmla="*/ 2147483647 h 130"/>
              <a:gd name="T56" fmla="*/ 2147483647 w 122"/>
              <a:gd name="T57" fmla="*/ 2147483647 h 130"/>
              <a:gd name="T58" fmla="*/ 2147483647 w 122"/>
              <a:gd name="T59" fmla="*/ 2147483647 h 130"/>
              <a:gd name="T60" fmla="*/ 2147483647 w 122"/>
              <a:gd name="T61" fmla="*/ 2147483647 h 130"/>
              <a:gd name="T62" fmla="*/ 2147483647 w 122"/>
              <a:gd name="T63" fmla="*/ 2147483647 h 130"/>
              <a:gd name="T64" fmla="*/ 2147483647 w 122"/>
              <a:gd name="T65" fmla="*/ 2147483647 h 130"/>
              <a:gd name="T66" fmla="*/ 0 w 122"/>
              <a:gd name="T67" fmla="*/ 2147483647 h 130"/>
              <a:gd name="T68" fmla="*/ 2147483647 w 122"/>
              <a:gd name="T69" fmla="*/ 2147483647 h 130"/>
              <a:gd name="T70" fmla="*/ 2147483647 w 122"/>
              <a:gd name="T71" fmla="*/ 2147483647 h 130"/>
              <a:gd name="T72" fmla="*/ 2147483647 w 122"/>
              <a:gd name="T73" fmla="*/ 2147483647 h 130"/>
              <a:gd name="T74" fmla="*/ 2147483647 w 122"/>
              <a:gd name="T75" fmla="*/ 2147483647 h 130"/>
              <a:gd name="T76" fmla="*/ 2147483647 w 122"/>
              <a:gd name="T77" fmla="*/ 2147483647 h 130"/>
              <a:gd name="T78" fmla="*/ 2147483647 w 122"/>
              <a:gd name="T79" fmla="*/ 2147483647 h 130"/>
              <a:gd name="T80" fmla="*/ 2147483647 w 122"/>
              <a:gd name="T81" fmla="*/ 2147483647 h 130"/>
              <a:gd name="T82" fmla="*/ 2147483647 w 122"/>
              <a:gd name="T83" fmla="*/ 2147483647 h 1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2"/>
              <a:gd name="T127" fmla="*/ 0 h 130"/>
              <a:gd name="T128" fmla="*/ 122 w 122"/>
              <a:gd name="T129" fmla="*/ 130 h 1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0B050"/>
          </a:solidFill>
          <a:ln w="9525">
            <a:solidFill>
              <a:srgbClr val="FFFF00"/>
            </a:solidFill>
            <a:round/>
            <a:headEnd/>
            <a:tailEnd/>
          </a:ln>
        </p:spPr>
        <p:txBody>
          <a:bodyPr/>
          <a:lstStyle/>
          <a:p>
            <a:endParaRPr lang="ru-RU"/>
          </a:p>
        </p:txBody>
      </p:sp>
      <p:sp>
        <p:nvSpPr>
          <p:cNvPr id="9367" name="Freeform 1454"/>
          <p:cNvSpPr>
            <a:spLocks/>
          </p:cNvSpPr>
          <p:nvPr/>
        </p:nvSpPr>
        <p:spPr bwMode="auto">
          <a:xfrm>
            <a:off x="4918076" y="2320926"/>
            <a:ext cx="61913" cy="93663"/>
          </a:xfrm>
          <a:custGeom>
            <a:avLst/>
            <a:gdLst>
              <a:gd name="T0" fmla="*/ 0 w 78"/>
              <a:gd name="T1" fmla="*/ 0 h 120"/>
              <a:gd name="T2" fmla="*/ 0 w 78"/>
              <a:gd name="T3" fmla="*/ 2147483647 h 120"/>
              <a:gd name="T4" fmla="*/ 2147483647 w 78"/>
              <a:gd name="T5" fmla="*/ 2147483647 h 120"/>
              <a:gd name="T6" fmla="*/ 2147483647 w 78"/>
              <a:gd name="T7" fmla="*/ 2147483647 h 120"/>
              <a:gd name="T8" fmla="*/ 2147483647 w 78"/>
              <a:gd name="T9" fmla="*/ 2147483647 h 120"/>
              <a:gd name="T10" fmla="*/ 2147483647 w 78"/>
              <a:gd name="T11" fmla="*/ 2147483647 h 120"/>
              <a:gd name="T12" fmla="*/ 2147483647 w 78"/>
              <a:gd name="T13" fmla="*/ 2147483647 h 120"/>
              <a:gd name="T14" fmla="*/ 2147483647 w 78"/>
              <a:gd name="T15" fmla="*/ 2147483647 h 120"/>
              <a:gd name="T16" fmla="*/ 0 w 78"/>
              <a:gd name="T17" fmla="*/ 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120"/>
              <a:gd name="T29" fmla="*/ 78 w 78"/>
              <a:gd name="T30" fmla="*/ 120 h 1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0B050"/>
          </a:solidFill>
          <a:ln w="9525">
            <a:solidFill>
              <a:srgbClr val="FFFF00"/>
            </a:solidFill>
            <a:round/>
            <a:headEnd/>
            <a:tailEnd/>
          </a:ln>
        </p:spPr>
        <p:txBody>
          <a:bodyPr/>
          <a:lstStyle/>
          <a:p>
            <a:endParaRPr lang="ru-RU"/>
          </a:p>
        </p:txBody>
      </p:sp>
      <p:sp>
        <p:nvSpPr>
          <p:cNvPr id="9368" name="Freeform 1455"/>
          <p:cNvSpPr>
            <a:spLocks/>
          </p:cNvSpPr>
          <p:nvPr/>
        </p:nvSpPr>
        <p:spPr bwMode="auto">
          <a:xfrm>
            <a:off x="4918076" y="2320926"/>
            <a:ext cx="61913" cy="93663"/>
          </a:xfrm>
          <a:custGeom>
            <a:avLst/>
            <a:gdLst>
              <a:gd name="T0" fmla="*/ 0 w 78"/>
              <a:gd name="T1" fmla="*/ 0 h 120"/>
              <a:gd name="T2" fmla="*/ 0 w 78"/>
              <a:gd name="T3" fmla="*/ 2147483647 h 120"/>
              <a:gd name="T4" fmla="*/ 2147483647 w 78"/>
              <a:gd name="T5" fmla="*/ 2147483647 h 120"/>
              <a:gd name="T6" fmla="*/ 2147483647 w 78"/>
              <a:gd name="T7" fmla="*/ 2147483647 h 120"/>
              <a:gd name="T8" fmla="*/ 2147483647 w 78"/>
              <a:gd name="T9" fmla="*/ 2147483647 h 120"/>
              <a:gd name="T10" fmla="*/ 2147483647 w 78"/>
              <a:gd name="T11" fmla="*/ 2147483647 h 120"/>
              <a:gd name="T12" fmla="*/ 2147483647 w 78"/>
              <a:gd name="T13" fmla="*/ 2147483647 h 120"/>
              <a:gd name="T14" fmla="*/ 2147483647 w 78"/>
              <a:gd name="T15" fmla="*/ 2147483647 h 120"/>
              <a:gd name="T16" fmla="*/ 0 60000 65536"/>
              <a:gd name="T17" fmla="*/ 0 60000 65536"/>
              <a:gd name="T18" fmla="*/ 0 60000 65536"/>
              <a:gd name="T19" fmla="*/ 0 60000 65536"/>
              <a:gd name="T20" fmla="*/ 0 60000 65536"/>
              <a:gd name="T21" fmla="*/ 0 60000 65536"/>
              <a:gd name="T22" fmla="*/ 0 60000 65536"/>
              <a:gd name="T23" fmla="*/ 0 60000 65536"/>
              <a:gd name="T24" fmla="*/ 0 w 78"/>
              <a:gd name="T25" fmla="*/ 0 h 120"/>
              <a:gd name="T26" fmla="*/ 78 w 78"/>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 h="120">
                <a:moveTo>
                  <a:pt x="0" y="0"/>
                </a:moveTo>
                <a:lnTo>
                  <a:pt x="0" y="6"/>
                </a:lnTo>
                <a:lnTo>
                  <a:pt x="18" y="36"/>
                </a:lnTo>
                <a:lnTo>
                  <a:pt x="30" y="48"/>
                </a:lnTo>
                <a:lnTo>
                  <a:pt x="54" y="78"/>
                </a:lnTo>
                <a:lnTo>
                  <a:pt x="66" y="96"/>
                </a:lnTo>
                <a:lnTo>
                  <a:pt x="72" y="108"/>
                </a:lnTo>
                <a:lnTo>
                  <a:pt x="78" y="120"/>
                </a:lnTo>
              </a:path>
            </a:pathLst>
          </a:custGeom>
          <a:solidFill>
            <a:srgbClr val="00B050"/>
          </a:solidFill>
          <a:ln w="9525">
            <a:solidFill>
              <a:srgbClr val="FFFF00"/>
            </a:solidFill>
            <a:round/>
            <a:headEnd/>
            <a:tailEnd/>
          </a:ln>
        </p:spPr>
        <p:txBody>
          <a:bodyPr/>
          <a:lstStyle/>
          <a:p>
            <a:endParaRPr lang="ru-RU"/>
          </a:p>
        </p:txBody>
      </p:sp>
      <p:sp>
        <p:nvSpPr>
          <p:cNvPr id="9369" name="Freeform 1456"/>
          <p:cNvSpPr>
            <a:spLocks/>
          </p:cNvSpPr>
          <p:nvPr/>
        </p:nvSpPr>
        <p:spPr bwMode="auto">
          <a:xfrm>
            <a:off x="4922838" y="1927225"/>
            <a:ext cx="57150" cy="65088"/>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84"/>
              <a:gd name="T44" fmla="*/ 72 w 72"/>
              <a:gd name="T45" fmla="*/ 84 h 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close/>
              </a:path>
            </a:pathLst>
          </a:custGeom>
          <a:solidFill>
            <a:srgbClr val="00B050"/>
          </a:solidFill>
          <a:ln w="9525">
            <a:solidFill>
              <a:srgbClr val="FFFF00"/>
            </a:solidFill>
            <a:round/>
            <a:headEnd/>
            <a:tailEnd/>
          </a:ln>
        </p:spPr>
        <p:txBody>
          <a:bodyPr/>
          <a:lstStyle/>
          <a:p>
            <a:endParaRPr lang="ru-RU"/>
          </a:p>
        </p:txBody>
      </p:sp>
      <p:sp>
        <p:nvSpPr>
          <p:cNvPr id="9370" name="Freeform 1457"/>
          <p:cNvSpPr>
            <a:spLocks/>
          </p:cNvSpPr>
          <p:nvPr/>
        </p:nvSpPr>
        <p:spPr bwMode="auto">
          <a:xfrm>
            <a:off x="4922838" y="1927225"/>
            <a:ext cx="57150" cy="65088"/>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84"/>
              <a:gd name="T44" fmla="*/ 72 w 72"/>
              <a:gd name="T45" fmla="*/ 84 h 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solidFill>
            <a:srgbClr val="00B050"/>
          </a:solidFill>
          <a:ln w="9525">
            <a:solidFill>
              <a:srgbClr val="FFFF00"/>
            </a:solidFill>
            <a:round/>
            <a:headEnd/>
            <a:tailEnd/>
          </a:ln>
        </p:spPr>
        <p:txBody>
          <a:bodyPr/>
          <a:lstStyle/>
          <a:p>
            <a:endParaRPr lang="ru-RU"/>
          </a:p>
        </p:txBody>
      </p:sp>
      <p:sp>
        <p:nvSpPr>
          <p:cNvPr id="9371" name="Freeform 1458"/>
          <p:cNvSpPr>
            <a:spLocks/>
          </p:cNvSpPr>
          <p:nvPr/>
        </p:nvSpPr>
        <p:spPr bwMode="auto">
          <a:xfrm>
            <a:off x="4699001" y="1841501"/>
            <a:ext cx="200025" cy="169863"/>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3"/>
              <a:gd name="T91" fmla="*/ 0 h 36"/>
              <a:gd name="T92" fmla="*/ 43 w 43"/>
              <a:gd name="T93" fmla="*/ 36 h 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0B050"/>
          </a:solidFill>
          <a:ln w="9525">
            <a:solidFill>
              <a:srgbClr val="FFFF00"/>
            </a:solidFill>
            <a:round/>
            <a:headEnd/>
            <a:tailEnd/>
          </a:ln>
        </p:spPr>
        <p:txBody>
          <a:bodyPr/>
          <a:lstStyle/>
          <a:p>
            <a:endParaRPr lang="ru-RU"/>
          </a:p>
        </p:txBody>
      </p:sp>
      <p:sp>
        <p:nvSpPr>
          <p:cNvPr id="9372" name="Freeform 1459"/>
          <p:cNvSpPr>
            <a:spLocks/>
          </p:cNvSpPr>
          <p:nvPr/>
        </p:nvSpPr>
        <p:spPr bwMode="auto">
          <a:xfrm>
            <a:off x="4570413" y="2030414"/>
            <a:ext cx="188912" cy="26193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0"/>
              <a:gd name="T97" fmla="*/ 0 h 337"/>
              <a:gd name="T98" fmla="*/ 240 w 240"/>
              <a:gd name="T99" fmla="*/ 337 h 3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0B050"/>
          </a:solidFill>
          <a:ln w="9525">
            <a:solidFill>
              <a:srgbClr val="FFFF00"/>
            </a:solidFill>
            <a:round/>
            <a:headEnd/>
            <a:tailEnd/>
          </a:ln>
        </p:spPr>
        <p:txBody>
          <a:bodyPr/>
          <a:lstStyle/>
          <a:p>
            <a:endParaRPr lang="ru-RU"/>
          </a:p>
        </p:txBody>
      </p:sp>
      <p:sp>
        <p:nvSpPr>
          <p:cNvPr id="9373" name="Freeform 1460"/>
          <p:cNvSpPr>
            <a:spLocks/>
          </p:cNvSpPr>
          <p:nvPr/>
        </p:nvSpPr>
        <p:spPr bwMode="auto">
          <a:xfrm>
            <a:off x="4570413" y="2030414"/>
            <a:ext cx="188912" cy="26193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0"/>
              <a:gd name="T97" fmla="*/ 0 h 337"/>
              <a:gd name="T98" fmla="*/ 240 w 240"/>
              <a:gd name="T99" fmla="*/ 337 h 3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0B050"/>
          </a:solidFill>
          <a:ln w="9525">
            <a:solidFill>
              <a:srgbClr val="FFFF00"/>
            </a:solidFill>
            <a:round/>
            <a:headEnd/>
            <a:tailEnd/>
          </a:ln>
        </p:spPr>
        <p:txBody>
          <a:bodyPr/>
          <a:lstStyle/>
          <a:p>
            <a:endParaRPr lang="ru-RU"/>
          </a:p>
        </p:txBody>
      </p:sp>
      <p:sp>
        <p:nvSpPr>
          <p:cNvPr id="9374" name="Freeform 1461"/>
          <p:cNvSpPr>
            <a:spLocks/>
          </p:cNvSpPr>
          <p:nvPr/>
        </p:nvSpPr>
        <p:spPr bwMode="auto">
          <a:xfrm>
            <a:off x="4583113" y="2001838"/>
            <a:ext cx="80962" cy="88900"/>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14"/>
              <a:gd name="T41" fmla="*/ 102 w 102"/>
              <a:gd name="T42" fmla="*/ 114 h 1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0B050"/>
          </a:solidFill>
          <a:ln w="9525">
            <a:solidFill>
              <a:srgbClr val="FFFF00"/>
            </a:solidFill>
            <a:round/>
            <a:headEnd/>
            <a:tailEnd/>
          </a:ln>
        </p:spPr>
        <p:txBody>
          <a:bodyPr/>
          <a:lstStyle/>
          <a:p>
            <a:endParaRPr lang="ru-RU"/>
          </a:p>
        </p:txBody>
      </p:sp>
      <p:sp>
        <p:nvSpPr>
          <p:cNvPr id="9375" name="Freeform 1465"/>
          <p:cNvSpPr>
            <a:spLocks/>
          </p:cNvSpPr>
          <p:nvPr/>
        </p:nvSpPr>
        <p:spPr bwMode="auto">
          <a:xfrm rot="-852288">
            <a:off x="4778376" y="322263"/>
            <a:ext cx="487363" cy="538162"/>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25"/>
              <a:gd name="T190" fmla="*/ 0 h 2047"/>
              <a:gd name="T191" fmla="*/ 1125 w 1125"/>
              <a:gd name="T192" fmla="*/ 2047 h 204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0B050"/>
          </a:solidFill>
          <a:ln w="9525">
            <a:solidFill>
              <a:srgbClr val="FFFF00"/>
            </a:solidFill>
            <a:round/>
            <a:headEnd/>
            <a:tailEnd/>
          </a:ln>
        </p:spPr>
        <p:txBody>
          <a:bodyPr/>
          <a:lstStyle/>
          <a:p>
            <a:endParaRPr lang="ru-RU"/>
          </a:p>
        </p:txBody>
      </p:sp>
      <p:sp>
        <p:nvSpPr>
          <p:cNvPr id="9376" name="Freeform 1484"/>
          <p:cNvSpPr>
            <a:spLocks/>
          </p:cNvSpPr>
          <p:nvPr/>
        </p:nvSpPr>
        <p:spPr bwMode="auto">
          <a:xfrm>
            <a:off x="4740275" y="2347913"/>
            <a:ext cx="241300" cy="608012"/>
          </a:xfrm>
          <a:custGeom>
            <a:avLst/>
            <a:gdLst>
              <a:gd name="T0" fmla="*/ 2147483647 w 146"/>
              <a:gd name="T1" fmla="*/ 2147483647 h 367"/>
              <a:gd name="T2" fmla="*/ 2147483647 w 146"/>
              <a:gd name="T3" fmla="*/ 0 h 367"/>
              <a:gd name="T4" fmla="*/ 2147483647 w 146"/>
              <a:gd name="T5" fmla="*/ 2147483647 h 367"/>
              <a:gd name="T6" fmla="*/ 2147483647 w 146"/>
              <a:gd name="T7" fmla="*/ 2147483647 h 367"/>
              <a:gd name="T8" fmla="*/ 2147483647 w 146"/>
              <a:gd name="T9" fmla="*/ 2147483647 h 367"/>
              <a:gd name="T10" fmla="*/ 2147483647 w 146"/>
              <a:gd name="T11" fmla="*/ 2147483647 h 367"/>
              <a:gd name="T12" fmla="*/ 2147483647 w 146"/>
              <a:gd name="T13" fmla="*/ 2147483647 h 367"/>
              <a:gd name="T14" fmla="*/ 2147483647 w 146"/>
              <a:gd name="T15" fmla="*/ 2147483647 h 367"/>
              <a:gd name="T16" fmla="*/ 2147483647 w 146"/>
              <a:gd name="T17" fmla="*/ 2147483647 h 367"/>
              <a:gd name="T18" fmla="*/ 2147483647 w 146"/>
              <a:gd name="T19" fmla="*/ 2147483647 h 367"/>
              <a:gd name="T20" fmla="*/ 2147483647 w 146"/>
              <a:gd name="T21" fmla="*/ 2147483647 h 367"/>
              <a:gd name="T22" fmla="*/ 2147483647 w 146"/>
              <a:gd name="T23" fmla="*/ 2147483647 h 367"/>
              <a:gd name="T24" fmla="*/ 2147483647 w 146"/>
              <a:gd name="T25" fmla="*/ 2147483647 h 367"/>
              <a:gd name="T26" fmla="*/ 2147483647 w 146"/>
              <a:gd name="T27" fmla="*/ 2147483647 h 367"/>
              <a:gd name="T28" fmla="*/ 2147483647 w 146"/>
              <a:gd name="T29" fmla="*/ 2147483647 h 367"/>
              <a:gd name="T30" fmla="*/ 2147483647 w 146"/>
              <a:gd name="T31" fmla="*/ 2147483647 h 367"/>
              <a:gd name="T32" fmla="*/ 2147483647 w 146"/>
              <a:gd name="T33" fmla="*/ 2147483647 h 367"/>
              <a:gd name="T34" fmla="*/ 2147483647 w 146"/>
              <a:gd name="T35" fmla="*/ 2147483647 h 367"/>
              <a:gd name="T36" fmla="*/ 2147483647 w 146"/>
              <a:gd name="T37" fmla="*/ 2147483647 h 367"/>
              <a:gd name="T38" fmla="*/ 2147483647 w 146"/>
              <a:gd name="T39" fmla="*/ 2147483647 h 367"/>
              <a:gd name="T40" fmla="*/ 2147483647 w 146"/>
              <a:gd name="T41" fmla="*/ 2147483647 h 367"/>
              <a:gd name="T42" fmla="*/ 2147483647 w 146"/>
              <a:gd name="T43" fmla="*/ 2147483647 h 367"/>
              <a:gd name="T44" fmla="*/ 2147483647 w 146"/>
              <a:gd name="T45" fmla="*/ 2147483647 h 367"/>
              <a:gd name="T46" fmla="*/ 2147483647 w 146"/>
              <a:gd name="T47" fmla="*/ 2147483647 h 367"/>
              <a:gd name="T48" fmla="*/ 2147483647 w 146"/>
              <a:gd name="T49" fmla="*/ 2147483647 h 367"/>
              <a:gd name="T50" fmla="*/ 2147483647 w 146"/>
              <a:gd name="T51" fmla="*/ 2147483647 h 367"/>
              <a:gd name="T52" fmla="*/ 2147483647 w 146"/>
              <a:gd name="T53" fmla="*/ 2147483647 h 367"/>
              <a:gd name="T54" fmla="*/ 2147483647 w 146"/>
              <a:gd name="T55" fmla="*/ 2147483647 h 367"/>
              <a:gd name="T56" fmla="*/ 2147483647 w 146"/>
              <a:gd name="T57" fmla="*/ 2147483647 h 367"/>
              <a:gd name="T58" fmla="*/ 2147483647 w 146"/>
              <a:gd name="T59" fmla="*/ 2147483647 h 367"/>
              <a:gd name="T60" fmla="*/ 0 w 146"/>
              <a:gd name="T61" fmla="*/ 2147483647 h 367"/>
              <a:gd name="T62" fmla="*/ 2147483647 w 146"/>
              <a:gd name="T63" fmla="*/ 2147483647 h 367"/>
              <a:gd name="T64" fmla="*/ 2147483647 w 146"/>
              <a:gd name="T65" fmla="*/ 2147483647 h 367"/>
              <a:gd name="T66" fmla="*/ 2147483647 w 146"/>
              <a:gd name="T67" fmla="*/ 2147483647 h 367"/>
              <a:gd name="T68" fmla="*/ 2147483647 w 146"/>
              <a:gd name="T69" fmla="*/ 2147483647 h 367"/>
              <a:gd name="T70" fmla="*/ 2147483647 w 146"/>
              <a:gd name="T71" fmla="*/ 2147483647 h 367"/>
              <a:gd name="T72" fmla="*/ 2147483647 w 146"/>
              <a:gd name="T73" fmla="*/ 2147483647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6"/>
              <a:gd name="T112" fmla="*/ 0 h 367"/>
              <a:gd name="T113" fmla="*/ 146 w 146"/>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6" h="367">
                <a:moveTo>
                  <a:pt x="54" y="7"/>
                </a:moveTo>
                <a:lnTo>
                  <a:pt x="68" y="0"/>
                </a:lnTo>
                <a:lnTo>
                  <a:pt x="77" y="16"/>
                </a:lnTo>
                <a:lnTo>
                  <a:pt x="107" y="31"/>
                </a:lnTo>
                <a:lnTo>
                  <a:pt x="110" y="48"/>
                </a:lnTo>
                <a:lnTo>
                  <a:pt x="116" y="57"/>
                </a:lnTo>
                <a:lnTo>
                  <a:pt x="146" y="43"/>
                </a:lnTo>
                <a:lnTo>
                  <a:pt x="140" y="64"/>
                </a:lnTo>
                <a:lnTo>
                  <a:pt x="114" y="85"/>
                </a:lnTo>
                <a:lnTo>
                  <a:pt x="107" y="99"/>
                </a:lnTo>
                <a:lnTo>
                  <a:pt x="110" y="121"/>
                </a:lnTo>
                <a:lnTo>
                  <a:pt x="117" y="129"/>
                </a:lnTo>
                <a:lnTo>
                  <a:pt x="105" y="129"/>
                </a:lnTo>
                <a:lnTo>
                  <a:pt x="125" y="141"/>
                </a:lnTo>
                <a:lnTo>
                  <a:pt x="122" y="162"/>
                </a:lnTo>
                <a:lnTo>
                  <a:pt x="111" y="169"/>
                </a:lnTo>
                <a:lnTo>
                  <a:pt x="84" y="178"/>
                </a:lnTo>
                <a:lnTo>
                  <a:pt x="69" y="202"/>
                </a:lnTo>
                <a:lnTo>
                  <a:pt x="56" y="207"/>
                </a:lnTo>
                <a:lnTo>
                  <a:pt x="62" y="216"/>
                </a:lnTo>
                <a:lnTo>
                  <a:pt x="53" y="238"/>
                </a:lnTo>
                <a:lnTo>
                  <a:pt x="33" y="261"/>
                </a:lnTo>
                <a:lnTo>
                  <a:pt x="35" y="274"/>
                </a:lnTo>
                <a:lnTo>
                  <a:pt x="42" y="282"/>
                </a:lnTo>
                <a:lnTo>
                  <a:pt x="38" y="300"/>
                </a:lnTo>
                <a:lnTo>
                  <a:pt x="26" y="318"/>
                </a:lnTo>
                <a:lnTo>
                  <a:pt x="14" y="336"/>
                </a:lnTo>
                <a:lnTo>
                  <a:pt x="29" y="367"/>
                </a:lnTo>
                <a:lnTo>
                  <a:pt x="7" y="345"/>
                </a:lnTo>
                <a:lnTo>
                  <a:pt x="1" y="338"/>
                </a:lnTo>
                <a:lnTo>
                  <a:pt x="0" y="306"/>
                </a:lnTo>
                <a:lnTo>
                  <a:pt x="24" y="154"/>
                </a:lnTo>
                <a:lnTo>
                  <a:pt x="12" y="224"/>
                </a:lnTo>
                <a:lnTo>
                  <a:pt x="35" y="87"/>
                </a:lnTo>
                <a:lnTo>
                  <a:pt x="47" y="52"/>
                </a:lnTo>
                <a:lnTo>
                  <a:pt x="57" y="33"/>
                </a:lnTo>
                <a:lnTo>
                  <a:pt x="54" y="7"/>
                </a:lnTo>
                <a:close/>
              </a:path>
            </a:pathLst>
          </a:custGeom>
          <a:solidFill>
            <a:srgbClr val="00B050"/>
          </a:solidFill>
          <a:ln w="9525">
            <a:solidFill>
              <a:srgbClr val="FFFF00"/>
            </a:solidFill>
            <a:round/>
            <a:headEnd/>
            <a:tailEnd/>
          </a:ln>
        </p:spPr>
        <p:txBody>
          <a:bodyPr/>
          <a:lstStyle/>
          <a:p>
            <a:endParaRPr lang="ru-RU"/>
          </a:p>
        </p:txBody>
      </p:sp>
      <p:sp>
        <p:nvSpPr>
          <p:cNvPr id="9377" name="Freeform 1486"/>
          <p:cNvSpPr>
            <a:spLocks/>
          </p:cNvSpPr>
          <p:nvPr/>
        </p:nvSpPr>
        <p:spPr bwMode="auto">
          <a:xfrm>
            <a:off x="7302500" y="1701800"/>
            <a:ext cx="120650" cy="217488"/>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7"/>
              <a:gd name="T94" fmla="*/ 0 h 190"/>
              <a:gd name="T95" fmla="*/ 107 w 107"/>
              <a:gd name="T96" fmla="*/ 190 h 1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00B050"/>
          </a:solidFill>
          <a:ln w="9525">
            <a:solidFill>
              <a:srgbClr val="FFFF00"/>
            </a:solidFill>
            <a:round/>
            <a:headEnd/>
            <a:tailEnd/>
          </a:ln>
        </p:spPr>
        <p:txBody>
          <a:bodyPr/>
          <a:lstStyle/>
          <a:p>
            <a:endParaRPr lang="ru-RU"/>
          </a:p>
        </p:txBody>
      </p:sp>
      <p:sp>
        <p:nvSpPr>
          <p:cNvPr id="9378" name="Freeform 1487"/>
          <p:cNvSpPr>
            <a:spLocks/>
          </p:cNvSpPr>
          <p:nvPr/>
        </p:nvSpPr>
        <p:spPr bwMode="auto">
          <a:xfrm>
            <a:off x="7223126" y="1579563"/>
            <a:ext cx="136525" cy="266700"/>
          </a:xfrm>
          <a:custGeom>
            <a:avLst/>
            <a:gdLst>
              <a:gd name="T0" fmla="*/ 2147483647 w 120"/>
              <a:gd name="T1" fmla="*/ 0 h 233"/>
              <a:gd name="T2" fmla="*/ 2147483647 w 120"/>
              <a:gd name="T3" fmla="*/ 2147483647 h 233"/>
              <a:gd name="T4" fmla="*/ 2147483647 w 120"/>
              <a:gd name="T5" fmla="*/ 2147483647 h 233"/>
              <a:gd name="T6" fmla="*/ 2147483647 w 120"/>
              <a:gd name="T7" fmla="*/ 2147483647 h 233"/>
              <a:gd name="T8" fmla="*/ 2147483647 w 120"/>
              <a:gd name="T9" fmla="*/ 2147483647 h 233"/>
              <a:gd name="T10" fmla="*/ 0 w 120"/>
              <a:gd name="T11" fmla="*/ 2147483647 h 233"/>
              <a:gd name="T12" fmla="*/ 2147483647 w 120"/>
              <a:gd name="T13" fmla="*/ 2147483647 h 233"/>
              <a:gd name="T14" fmla="*/ 2147483647 w 120"/>
              <a:gd name="T15" fmla="*/ 2147483647 h 233"/>
              <a:gd name="T16" fmla="*/ 2147483647 w 120"/>
              <a:gd name="T17" fmla="*/ 2147483647 h 233"/>
              <a:gd name="T18" fmla="*/ 2147483647 w 120"/>
              <a:gd name="T19" fmla="*/ 2147483647 h 233"/>
              <a:gd name="T20" fmla="*/ 2147483647 w 120"/>
              <a:gd name="T21" fmla="*/ 2147483647 h 233"/>
              <a:gd name="T22" fmla="*/ 2147483647 w 120"/>
              <a:gd name="T23" fmla="*/ 2147483647 h 233"/>
              <a:gd name="T24" fmla="*/ 2147483647 w 120"/>
              <a:gd name="T25" fmla="*/ 2147483647 h 233"/>
              <a:gd name="T26" fmla="*/ 2147483647 w 120"/>
              <a:gd name="T27" fmla="*/ 2147483647 h 233"/>
              <a:gd name="T28" fmla="*/ 2147483647 w 120"/>
              <a:gd name="T29" fmla="*/ 2147483647 h 233"/>
              <a:gd name="T30" fmla="*/ 2147483647 w 120"/>
              <a:gd name="T31" fmla="*/ 2147483647 h 233"/>
              <a:gd name="T32" fmla="*/ 2147483647 w 120"/>
              <a:gd name="T33" fmla="*/ 2147483647 h 233"/>
              <a:gd name="T34" fmla="*/ 2147483647 w 120"/>
              <a:gd name="T35" fmla="*/ 2147483647 h 233"/>
              <a:gd name="T36" fmla="*/ 2147483647 w 120"/>
              <a:gd name="T37" fmla="*/ 2147483647 h 233"/>
              <a:gd name="T38" fmla="*/ 2147483647 w 120"/>
              <a:gd name="T39" fmla="*/ 2147483647 h 233"/>
              <a:gd name="T40" fmla="*/ 2147483647 w 120"/>
              <a:gd name="T41" fmla="*/ 2147483647 h 233"/>
              <a:gd name="T42" fmla="*/ 2147483647 w 120"/>
              <a:gd name="T43" fmla="*/ 2147483647 h 233"/>
              <a:gd name="T44" fmla="*/ 2147483647 w 120"/>
              <a:gd name="T45" fmla="*/ 2147483647 h 233"/>
              <a:gd name="T46" fmla="*/ 2147483647 w 120"/>
              <a:gd name="T47" fmla="*/ 2147483647 h 233"/>
              <a:gd name="T48" fmla="*/ 2147483647 w 120"/>
              <a:gd name="T49" fmla="*/ 2147483647 h 233"/>
              <a:gd name="T50" fmla="*/ 2147483647 w 120"/>
              <a:gd name="T51" fmla="*/ 2147483647 h 233"/>
              <a:gd name="T52" fmla="*/ 2147483647 w 120"/>
              <a:gd name="T53" fmla="*/ 2147483647 h 233"/>
              <a:gd name="T54" fmla="*/ 2147483647 w 120"/>
              <a:gd name="T55" fmla="*/ 2147483647 h 233"/>
              <a:gd name="T56" fmla="*/ 2147483647 w 120"/>
              <a:gd name="T57" fmla="*/ 2147483647 h 233"/>
              <a:gd name="T58" fmla="*/ 2147483647 w 120"/>
              <a:gd name="T59" fmla="*/ 2147483647 h 233"/>
              <a:gd name="T60" fmla="*/ 2147483647 w 120"/>
              <a:gd name="T61" fmla="*/ 2147483647 h 233"/>
              <a:gd name="T62" fmla="*/ 2147483647 w 120"/>
              <a:gd name="T63" fmla="*/ 2147483647 h 233"/>
              <a:gd name="T64" fmla="*/ 2147483647 w 120"/>
              <a:gd name="T65" fmla="*/ 0 h 2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233"/>
              <a:gd name="T101" fmla="*/ 120 w 120"/>
              <a:gd name="T102" fmla="*/ 233 h 2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00B050"/>
          </a:solidFill>
          <a:ln w="9525">
            <a:solidFill>
              <a:srgbClr val="FFFF00"/>
            </a:solidFill>
            <a:round/>
            <a:headEnd/>
            <a:tailEnd/>
          </a:ln>
        </p:spPr>
        <p:txBody>
          <a:bodyPr/>
          <a:lstStyle/>
          <a:p>
            <a:endParaRPr lang="ru-RU"/>
          </a:p>
        </p:txBody>
      </p:sp>
      <p:sp>
        <p:nvSpPr>
          <p:cNvPr id="9379" name="Freeform 1488"/>
          <p:cNvSpPr>
            <a:spLocks/>
          </p:cNvSpPr>
          <p:nvPr/>
        </p:nvSpPr>
        <p:spPr bwMode="auto">
          <a:xfrm>
            <a:off x="7359651" y="1912938"/>
            <a:ext cx="68263" cy="80962"/>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5"/>
              <a:gd name="T46" fmla="*/ 0 h 773"/>
              <a:gd name="T47" fmla="*/ 675 w 675"/>
              <a:gd name="T48" fmla="*/ 773 h 7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00B050"/>
          </a:solidFill>
          <a:ln w="9525">
            <a:solidFill>
              <a:srgbClr val="FFFF00"/>
            </a:solidFill>
            <a:round/>
            <a:headEnd/>
            <a:tailEnd/>
          </a:ln>
        </p:spPr>
        <p:txBody>
          <a:bodyPr/>
          <a:lstStyle/>
          <a:p>
            <a:endParaRPr lang="ru-RU"/>
          </a:p>
        </p:txBody>
      </p:sp>
      <p:sp>
        <p:nvSpPr>
          <p:cNvPr id="9380" name="Line 1489"/>
          <p:cNvSpPr>
            <a:spLocks noChangeShapeType="1"/>
          </p:cNvSpPr>
          <p:nvPr/>
        </p:nvSpPr>
        <p:spPr bwMode="auto">
          <a:xfrm>
            <a:off x="7612063" y="1746250"/>
            <a:ext cx="0" cy="0"/>
          </a:xfrm>
          <a:prstGeom prst="line">
            <a:avLst/>
          </a:prstGeom>
          <a:noFill/>
          <a:ln w="0">
            <a:solidFill>
              <a:srgbClr val="FFFF00"/>
            </a:solidFill>
            <a:round/>
            <a:headEnd/>
            <a:tailEnd/>
          </a:ln>
        </p:spPr>
        <p:txBody>
          <a:bodyPr/>
          <a:lstStyle/>
          <a:p>
            <a:endParaRPr lang="ru-RU"/>
          </a:p>
        </p:txBody>
      </p:sp>
      <p:grpSp>
        <p:nvGrpSpPr>
          <p:cNvPr id="2" name="Group 190"/>
          <p:cNvGrpSpPr>
            <a:grpSpLocks/>
          </p:cNvGrpSpPr>
          <p:nvPr/>
        </p:nvGrpSpPr>
        <p:grpSpPr bwMode="auto">
          <a:xfrm>
            <a:off x="3279776" y="220664"/>
            <a:ext cx="2238375" cy="1677987"/>
            <a:chOff x="1752600" y="3968115"/>
            <a:chExt cx="2238374" cy="1678305"/>
          </a:xfrm>
        </p:grpSpPr>
        <p:sp>
          <p:nvSpPr>
            <p:cNvPr id="9415" name="Freeform 1316"/>
            <p:cNvSpPr>
              <a:spLocks/>
            </p:cNvSpPr>
            <p:nvPr/>
          </p:nvSpPr>
          <p:spPr bwMode="auto">
            <a:xfrm>
              <a:off x="3377565" y="4877752"/>
              <a:ext cx="95250" cy="107633"/>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
                <a:gd name="T52" fmla="*/ 0 h 138"/>
                <a:gd name="T53" fmla="*/ 120 w 120"/>
                <a:gd name="T54" fmla="*/ 138 h 1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0B050"/>
            </a:solidFill>
            <a:ln w="9525">
              <a:solidFill>
                <a:srgbClr val="FFFF00"/>
              </a:solidFill>
              <a:round/>
              <a:headEnd/>
              <a:tailEnd/>
            </a:ln>
          </p:spPr>
          <p:txBody>
            <a:bodyPr/>
            <a:lstStyle/>
            <a:p>
              <a:endParaRPr lang="ru-RU"/>
            </a:p>
          </p:txBody>
        </p:sp>
        <p:sp>
          <p:nvSpPr>
            <p:cNvPr id="9416" name="Freeform 1317"/>
            <p:cNvSpPr>
              <a:spLocks/>
            </p:cNvSpPr>
            <p:nvPr/>
          </p:nvSpPr>
          <p:spPr bwMode="auto">
            <a:xfrm>
              <a:off x="2986087" y="5421629"/>
              <a:ext cx="165735" cy="46672"/>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
                <a:gd name="T49" fmla="*/ 0 h 10"/>
                <a:gd name="T50" fmla="*/ 35 w 35"/>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0B050"/>
            </a:solidFill>
            <a:ln w="9525">
              <a:solidFill>
                <a:srgbClr val="FFFF00"/>
              </a:solidFill>
              <a:round/>
              <a:headEnd/>
              <a:tailEnd/>
            </a:ln>
          </p:spPr>
          <p:txBody>
            <a:bodyPr/>
            <a:lstStyle/>
            <a:p>
              <a:endParaRPr lang="ru-RU"/>
            </a:p>
          </p:txBody>
        </p:sp>
        <p:sp>
          <p:nvSpPr>
            <p:cNvPr id="9417" name="Freeform 1318"/>
            <p:cNvSpPr>
              <a:spLocks/>
            </p:cNvSpPr>
            <p:nvPr/>
          </p:nvSpPr>
          <p:spPr bwMode="auto">
            <a:xfrm>
              <a:off x="3151822" y="5473065"/>
              <a:ext cx="102870" cy="28575"/>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2"/>
                <a:gd name="T34" fmla="*/ 0 h 36"/>
                <a:gd name="T35" fmla="*/ 132 w 132"/>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0B050"/>
            </a:solidFill>
            <a:ln w="9525">
              <a:solidFill>
                <a:srgbClr val="FFFF00"/>
              </a:solidFill>
              <a:round/>
              <a:headEnd/>
              <a:tailEnd/>
            </a:ln>
          </p:spPr>
          <p:txBody>
            <a:bodyPr/>
            <a:lstStyle/>
            <a:p>
              <a:endParaRPr lang="ru-RU"/>
            </a:p>
          </p:txBody>
        </p:sp>
        <p:sp>
          <p:nvSpPr>
            <p:cNvPr id="9418" name="Freeform 1437"/>
            <p:cNvSpPr>
              <a:spLocks/>
            </p:cNvSpPr>
            <p:nvPr/>
          </p:nvSpPr>
          <p:spPr bwMode="auto">
            <a:xfrm>
              <a:off x="1752600" y="4235767"/>
              <a:ext cx="405765" cy="553403"/>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6"/>
                <a:gd name="T145" fmla="*/ 0 h 709"/>
                <a:gd name="T146" fmla="*/ 516 w 516"/>
                <a:gd name="T147" fmla="*/ 709 h 70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0B050"/>
            </a:solidFill>
            <a:ln w="9525">
              <a:solidFill>
                <a:srgbClr val="FFFF00"/>
              </a:solidFill>
              <a:round/>
              <a:headEnd/>
              <a:tailEnd/>
            </a:ln>
          </p:spPr>
          <p:txBody>
            <a:bodyPr/>
            <a:lstStyle/>
            <a:p>
              <a:endParaRPr lang="ru-RU"/>
            </a:p>
          </p:txBody>
        </p:sp>
        <p:sp>
          <p:nvSpPr>
            <p:cNvPr id="9419" name="Freeform 1438"/>
            <p:cNvSpPr>
              <a:spLocks/>
            </p:cNvSpPr>
            <p:nvPr/>
          </p:nvSpPr>
          <p:spPr bwMode="auto">
            <a:xfrm>
              <a:off x="2158365" y="4212907"/>
              <a:ext cx="1271587" cy="871538"/>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22"/>
                <a:gd name="T187" fmla="*/ 0 h 1117"/>
                <a:gd name="T188" fmla="*/ 1622 w 1622"/>
                <a:gd name="T189" fmla="*/ 1117 h 111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0B050"/>
            </a:solidFill>
            <a:ln w="9525">
              <a:solidFill>
                <a:srgbClr val="FFFF00"/>
              </a:solidFill>
              <a:round/>
              <a:headEnd/>
              <a:tailEnd/>
            </a:ln>
          </p:spPr>
          <p:txBody>
            <a:bodyPr/>
            <a:lstStyle/>
            <a:p>
              <a:endParaRPr lang="ru-RU"/>
            </a:p>
          </p:txBody>
        </p:sp>
        <p:sp>
          <p:nvSpPr>
            <p:cNvPr id="9420" name="Freeform 1439"/>
            <p:cNvSpPr>
              <a:spLocks/>
            </p:cNvSpPr>
            <p:nvPr/>
          </p:nvSpPr>
          <p:spPr bwMode="auto">
            <a:xfrm>
              <a:off x="2398395" y="4938712"/>
              <a:ext cx="861060" cy="44481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99"/>
                <a:gd name="T103" fmla="*/ 0 h 571"/>
                <a:gd name="T104" fmla="*/ 1099 w 1099"/>
                <a:gd name="T105" fmla="*/ 571 h 57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0B050"/>
            </a:solidFill>
            <a:ln w="9525">
              <a:solidFill>
                <a:srgbClr val="FFFF00"/>
              </a:solidFill>
              <a:round/>
              <a:headEnd/>
              <a:tailEnd/>
            </a:ln>
          </p:spPr>
          <p:txBody>
            <a:bodyPr/>
            <a:lstStyle/>
            <a:p>
              <a:endParaRPr lang="ru-RU"/>
            </a:p>
          </p:txBody>
        </p:sp>
        <p:sp>
          <p:nvSpPr>
            <p:cNvPr id="9421" name="Freeform 1440"/>
            <p:cNvSpPr>
              <a:spLocks/>
            </p:cNvSpPr>
            <p:nvPr/>
          </p:nvSpPr>
          <p:spPr bwMode="auto">
            <a:xfrm>
              <a:off x="2947987" y="5542598"/>
              <a:ext cx="66675" cy="6762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14"/>
                <a:gd name="T26" fmla="*/ 14 w 1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0B050"/>
            </a:solidFill>
            <a:ln w="9525">
              <a:solidFill>
                <a:srgbClr val="FFFF00"/>
              </a:solidFill>
              <a:round/>
              <a:headEnd/>
              <a:tailEnd/>
            </a:ln>
          </p:spPr>
          <p:txBody>
            <a:bodyPr/>
            <a:lstStyle/>
            <a:p>
              <a:endParaRPr lang="ru-RU"/>
            </a:p>
          </p:txBody>
        </p:sp>
        <p:sp>
          <p:nvSpPr>
            <p:cNvPr id="9422" name="Freeform 1441"/>
            <p:cNvSpPr>
              <a:spLocks/>
            </p:cNvSpPr>
            <p:nvPr/>
          </p:nvSpPr>
          <p:spPr bwMode="auto">
            <a:xfrm>
              <a:off x="2971800" y="5604510"/>
              <a:ext cx="57150" cy="41910"/>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0B050"/>
            </a:solidFill>
            <a:ln w="9525">
              <a:solidFill>
                <a:srgbClr val="FFFF00"/>
              </a:solidFill>
              <a:round/>
              <a:headEnd/>
              <a:tailEnd/>
            </a:ln>
          </p:spPr>
          <p:txBody>
            <a:bodyPr/>
            <a:lstStyle/>
            <a:p>
              <a:endParaRPr lang="ru-RU"/>
            </a:p>
          </p:txBody>
        </p:sp>
        <p:sp>
          <p:nvSpPr>
            <p:cNvPr id="9423" name="Freeform 1462"/>
            <p:cNvSpPr>
              <a:spLocks/>
            </p:cNvSpPr>
            <p:nvPr/>
          </p:nvSpPr>
          <p:spPr bwMode="auto">
            <a:xfrm>
              <a:off x="2924175" y="5529263"/>
              <a:ext cx="90487" cy="41910"/>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9"/>
                <a:gd name="T29" fmla="*/ 19 w 19"/>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0B050"/>
            </a:solidFill>
            <a:ln w="9525">
              <a:solidFill>
                <a:srgbClr val="FFFF00"/>
              </a:solidFill>
              <a:round/>
              <a:headEnd/>
              <a:tailEnd/>
            </a:ln>
          </p:spPr>
          <p:txBody>
            <a:bodyPr/>
            <a:lstStyle/>
            <a:p>
              <a:endParaRPr lang="ru-RU"/>
            </a:p>
          </p:txBody>
        </p:sp>
        <p:sp>
          <p:nvSpPr>
            <p:cNvPr id="9424" name="Freeform 1463"/>
            <p:cNvSpPr>
              <a:spLocks/>
            </p:cNvSpPr>
            <p:nvPr/>
          </p:nvSpPr>
          <p:spPr bwMode="auto">
            <a:xfrm>
              <a:off x="2876550" y="5504497"/>
              <a:ext cx="71437" cy="59055"/>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12"/>
                <a:gd name="T44" fmla="*/ 15 w 15"/>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0B050"/>
            </a:solidFill>
            <a:ln w="9525">
              <a:solidFill>
                <a:srgbClr val="FFFF00"/>
              </a:solidFill>
              <a:round/>
              <a:headEnd/>
              <a:tailEnd/>
            </a:ln>
          </p:spPr>
          <p:txBody>
            <a:bodyPr/>
            <a:lstStyle/>
            <a:p>
              <a:endParaRPr lang="ru-RU"/>
            </a:p>
          </p:txBody>
        </p:sp>
        <p:sp>
          <p:nvSpPr>
            <p:cNvPr id="9425" name="Freeform 1464"/>
            <p:cNvSpPr>
              <a:spLocks/>
            </p:cNvSpPr>
            <p:nvPr/>
          </p:nvSpPr>
          <p:spPr bwMode="auto">
            <a:xfrm>
              <a:off x="2510790" y="5256847"/>
              <a:ext cx="452437" cy="296228"/>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6"/>
                <a:gd name="T169" fmla="*/ 0 h 379"/>
                <a:gd name="T170" fmla="*/ 576 w 576"/>
                <a:gd name="T171" fmla="*/ 379 h 37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0B050"/>
            </a:solidFill>
            <a:ln w="9525">
              <a:solidFill>
                <a:srgbClr val="FFFF00"/>
              </a:solidFill>
              <a:round/>
              <a:headEnd/>
              <a:tailEnd/>
            </a:ln>
          </p:spPr>
          <p:txBody>
            <a:bodyPr/>
            <a:lstStyle/>
            <a:p>
              <a:endParaRPr lang="ru-RU"/>
            </a:p>
          </p:txBody>
        </p:sp>
        <p:sp>
          <p:nvSpPr>
            <p:cNvPr id="9426" name="Freeform 1466"/>
            <p:cNvSpPr>
              <a:spLocks/>
            </p:cNvSpPr>
            <p:nvPr/>
          </p:nvSpPr>
          <p:spPr bwMode="auto">
            <a:xfrm>
              <a:off x="2670810" y="4214812"/>
              <a:ext cx="24765" cy="21907"/>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36"/>
                <a:gd name="T77" fmla="*/ 40 w 40"/>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0B050"/>
            </a:solidFill>
            <a:ln w="9525">
              <a:solidFill>
                <a:srgbClr val="FFFF00"/>
              </a:solidFill>
              <a:round/>
              <a:headEnd/>
              <a:tailEnd/>
            </a:ln>
          </p:spPr>
          <p:txBody>
            <a:bodyPr/>
            <a:lstStyle/>
            <a:p>
              <a:endParaRPr lang="ru-RU"/>
            </a:p>
          </p:txBody>
        </p:sp>
        <p:sp>
          <p:nvSpPr>
            <p:cNvPr id="9427" name="Freeform 1467"/>
            <p:cNvSpPr>
              <a:spLocks/>
            </p:cNvSpPr>
            <p:nvPr/>
          </p:nvSpPr>
          <p:spPr bwMode="auto">
            <a:xfrm>
              <a:off x="2882266" y="4391977"/>
              <a:ext cx="0" cy="2858"/>
            </a:xfrm>
            <a:custGeom>
              <a:avLst/>
              <a:gdLst>
                <a:gd name="T0" fmla="*/ 0 w 1"/>
                <a:gd name="T1" fmla="*/ 2147483647 h 4"/>
                <a:gd name="T2" fmla="*/ 0 w 1"/>
                <a:gd name="T3" fmla="*/ 2147483647 h 4"/>
                <a:gd name="T4" fmla="*/ 0 w 1"/>
                <a:gd name="T5" fmla="*/ 2147483647 h 4"/>
                <a:gd name="T6" fmla="*/ 0 w 1"/>
                <a:gd name="T7" fmla="*/ 0 h 4"/>
                <a:gd name="T8" fmla="*/ 0 w 1"/>
                <a:gd name="T9" fmla="*/ 0 h 4"/>
                <a:gd name="T10" fmla="*/ 0 w 1"/>
                <a:gd name="T11" fmla="*/ 2147483647 h 4"/>
                <a:gd name="T12" fmla="*/ 0 w 1"/>
                <a:gd name="T13" fmla="*/ 2147483647 h 4"/>
                <a:gd name="T14" fmla="*/ 0 w 1"/>
                <a:gd name="T15" fmla="*/ 2147483647 h 4"/>
                <a:gd name="T16" fmla="*/ 0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4"/>
                <a:gd name="T29" fmla="*/ 0 w 1"/>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4">
                  <a:moveTo>
                    <a:pt x="1" y="2"/>
                  </a:moveTo>
                  <a:lnTo>
                    <a:pt x="1" y="1"/>
                  </a:lnTo>
                  <a:lnTo>
                    <a:pt x="0" y="0"/>
                  </a:lnTo>
                  <a:lnTo>
                    <a:pt x="1" y="2"/>
                  </a:lnTo>
                  <a:lnTo>
                    <a:pt x="1" y="4"/>
                  </a:lnTo>
                  <a:lnTo>
                    <a:pt x="1" y="2"/>
                  </a:lnTo>
                  <a:close/>
                </a:path>
              </a:pathLst>
            </a:custGeom>
            <a:solidFill>
              <a:srgbClr val="00B050"/>
            </a:solidFill>
            <a:ln w="9525">
              <a:solidFill>
                <a:srgbClr val="FFFF00"/>
              </a:solidFill>
              <a:round/>
              <a:headEnd/>
              <a:tailEnd/>
            </a:ln>
          </p:spPr>
          <p:txBody>
            <a:bodyPr/>
            <a:lstStyle/>
            <a:p>
              <a:endParaRPr lang="ru-RU"/>
            </a:p>
          </p:txBody>
        </p:sp>
        <p:sp>
          <p:nvSpPr>
            <p:cNvPr id="9428" name="Freeform 1468"/>
            <p:cNvSpPr>
              <a:spLocks/>
            </p:cNvSpPr>
            <p:nvPr/>
          </p:nvSpPr>
          <p:spPr bwMode="auto">
            <a:xfrm>
              <a:off x="3096577" y="4411980"/>
              <a:ext cx="1905" cy="3811"/>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8"/>
                <a:gd name="T29" fmla="*/ 5 w 5"/>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0B050"/>
            </a:solidFill>
            <a:ln w="9525">
              <a:solidFill>
                <a:srgbClr val="FFFF00"/>
              </a:solidFill>
              <a:round/>
              <a:headEnd/>
              <a:tailEnd/>
            </a:ln>
          </p:spPr>
          <p:txBody>
            <a:bodyPr/>
            <a:lstStyle/>
            <a:p>
              <a:endParaRPr lang="ru-RU"/>
            </a:p>
          </p:txBody>
        </p:sp>
        <p:sp>
          <p:nvSpPr>
            <p:cNvPr id="9429" name="Freeform 1469"/>
            <p:cNvSpPr>
              <a:spLocks/>
            </p:cNvSpPr>
            <p:nvPr/>
          </p:nvSpPr>
          <p:spPr bwMode="auto">
            <a:xfrm>
              <a:off x="2886075" y="4161472"/>
              <a:ext cx="8572" cy="8573"/>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
                <a:gd name="T52" fmla="*/ 0 h 15"/>
                <a:gd name="T53" fmla="*/ 14 w 14"/>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solidFill>
              <a:srgbClr val="00B050"/>
            </a:solidFill>
            <a:ln w="9525">
              <a:solidFill>
                <a:srgbClr val="FFFF00"/>
              </a:solidFill>
              <a:round/>
              <a:headEnd/>
              <a:tailEnd/>
            </a:ln>
          </p:spPr>
          <p:txBody>
            <a:bodyPr/>
            <a:lstStyle/>
            <a:p>
              <a:endParaRPr lang="ru-RU"/>
            </a:p>
          </p:txBody>
        </p:sp>
        <p:sp>
          <p:nvSpPr>
            <p:cNvPr id="9430" name="Freeform 1470"/>
            <p:cNvSpPr>
              <a:spLocks/>
            </p:cNvSpPr>
            <p:nvPr/>
          </p:nvSpPr>
          <p:spPr bwMode="auto">
            <a:xfrm>
              <a:off x="2998470" y="4442460"/>
              <a:ext cx="86677" cy="72390"/>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5"/>
                <a:gd name="T124" fmla="*/ 0 h 119"/>
                <a:gd name="T125" fmla="*/ 135 w 135"/>
                <a:gd name="T126" fmla="*/ 119 h 1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0B050"/>
            </a:solidFill>
            <a:ln w="9525">
              <a:solidFill>
                <a:srgbClr val="FFFF00"/>
              </a:solidFill>
              <a:round/>
              <a:headEnd/>
              <a:tailEnd/>
            </a:ln>
          </p:spPr>
          <p:txBody>
            <a:bodyPr/>
            <a:lstStyle/>
            <a:p>
              <a:endParaRPr lang="ru-RU"/>
            </a:p>
          </p:txBody>
        </p:sp>
        <p:sp>
          <p:nvSpPr>
            <p:cNvPr id="9431" name="Freeform 1471"/>
            <p:cNvSpPr>
              <a:spLocks/>
            </p:cNvSpPr>
            <p:nvPr/>
          </p:nvSpPr>
          <p:spPr bwMode="auto">
            <a:xfrm>
              <a:off x="2928937" y="4225290"/>
              <a:ext cx="359093" cy="240030"/>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6"/>
                <a:gd name="T190" fmla="*/ 0 h 395"/>
                <a:gd name="T191" fmla="*/ 556 w 556"/>
                <a:gd name="T192" fmla="*/ 395 h 3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0B050"/>
            </a:solidFill>
            <a:ln w="9525">
              <a:solidFill>
                <a:srgbClr val="FFFF00"/>
              </a:solidFill>
              <a:round/>
              <a:headEnd/>
              <a:tailEnd/>
            </a:ln>
          </p:spPr>
          <p:txBody>
            <a:bodyPr/>
            <a:lstStyle/>
            <a:p>
              <a:endParaRPr lang="ru-RU"/>
            </a:p>
          </p:txBody>
        </p:sp>
        <p:sp>
          <p:nvSpPr>
            <p:cNvPr id="9432" name="Freeform 1472"/>
            <p:cNvSpPr>
              <a:spLocks/>
            </p:cNvSpPr>
            <p:nvPr/>
          </p:nvSpPr>
          <p:spPr bwMode="auto">
            <a:xfrm>
              <a:off x="2618422" y="4185285"/>
              <a:ext cx="95250" cy="87630"/>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
                <a:gd name="T97" fmla="*/ 0 h 146"/>
                <a:gd name="T98" fmla="*/ 148 w 148"/>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0B050"/>
            </a:solidFill>
            <a:ln w="9525">
              <a:solidFill>
                <a:srgbClr val="FFFF00"/>
              </a:solidFill>
              <a:round/>
              <a:headEnd/>
              <a:tailEnd/>
            </a:ln>
          </p:spPr>
          <p:txBody>
            <a:bodyPr/>
            <a:lstStyle/>
            <a:p>
              <a:endParaRPr lang="ru-RU"/>
            </a:p>
          </p:txBody>
        </p:sp>
        <p:sp>
          <p:nvSpPr>
            <p:cNvPr id="9433" name="Freeform 1473"/>
            <p:cNvSpPr>
              <a:spLocks/>
            </p:cNvSpPr>
            <p:nvPr/>
          </p:nvSpPr>
          <p:spPr bwMode="auto">
            <a:xfrm>
              <a:off x="2719387" y="4152900"/>
              <a:ext cx="86678" cy="56197"/>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3"/>
                <a:gd name="T157" fmla="*/ 0 h 91"/>
                <a:gd name="T158" fmla="*/ 133 w 133"/>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0B050"/>
            </a:solidFill>
            <a:ln w="9525">
              <a:solidFill>
                <a:srgbClr val="FFFF00"/>
              </a:solidFill>
              <a:round/>
              <a:headEnd/>
              <a:tailEnd/>
            </a:ln>
          </p:spPr>
          <p:txBody>
            <a:bodyPr/>
            <a:lstStyle/>
            <a:p>
              <a:endParaRPr lang="ru-RU"/>
            </a:p>
          </p:txBody>
        </p:sp>
        <p:sp>
          <p:nvSpPr>
            <p:cNvPr id="9434" name="Freeform 1474"/>
            <p:cNvSpPr>
              <a:spLocks/>
            </p:cNvSpPr>
            <p:nvPr/>
          </p:nvSpPr>
          <p:spPr bwMode="auto">
            <a:xfrm>
              <a:off x="2683192" y="4123372"/>
              <a:ext cx="65722" cy="37148"/>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2"/>
                <a:gd name="T148" fmla="*/ 0 h 60"/>
                <a:gd name="T149" fmla="*/ 102 w 102"/>
                <a:gd name="T150" fmla="*/ 60 h 6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0B050"/>
            </a:solidFill>
            <a:ln w="9525">
              <a:solidFill>
                <a:srgbClr val="FFFF00"/>
              </a:solidFill>
              <a:round/>
              <a:headEnd/>
              <a:tailEnd/>
            </a:ln>
          </p:spPr>
          <p:txBody>
            <a:bodyPr/>
            <a:lstStyle/>
            <a:p>
              <a:endParaRPr lang="ru-RU"/>
            </a:p>
          </p:txBody>
        </p:sp>
        <p:sp>
          <p:nvSpPr>
            <p:cNvPr id="9435" name="Freeform 1475"/>
            <p:cNvSpPr>
              <a:spLocks/>
            </p:cNvSpPr>
            <p:nvPr/>
          </p:nvSpPr>
          <p:spPr bwMode="auto">
            <a:xfrm>
              <a:off x="2812733" y="4160520"/>
              <a:ext cx="55245" cy="48577"/>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6"/>
                <a:gd name="T103" fmla="*/ 0 h 80"/>
                <a:gd name="T104" fmla="*/ 86 w 86"/>
                <a:gd name="T105" fmla="*/ 80 h 8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0B050"/>
            </a:solidFill>
            <a:ln w="9525">
              <a:solidFill>
                <a:srgbClr val="FFFF00"/>
              </a:solidFill>
              <a:round/>
              <a:headEnd/>
              <a:tailEnd/>
            </a:ln>
          </p:spPr>
          <p:txBody>
            <a:bodyPr/>
            <a:lstStyle/>
            <a:p>
              <a:endParaRPr lang="ru-RU"/>
            </a:p>
          </p:txBody>
        </p:sp>
        <p:sp>
          <p:nvSpPr>
            <p:cNvPr id="9436" name="Freeform 1476"/>
            <p:cNvSpPr>
              <a:spLocks/>
            </p:cNvSpPr>
            <p:nvPr/>
          </p:nvSpPr>
          <p:spPr bwMode="auto">
            <a:xfrm>
              <a:off x="2868930" y="4190047"/>
              <a:ext cx="21907" cy="27623"/>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
                <a:gd name="T88" fmla="*/ 0 h 46"/>
                <a:gd name="T89" fmla="*/ 34 w 34"/>
                <a:gd name="T90" fmla="*/ 46 h 4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0B050"/>
            </a:solidFill>
            <a:ln w="9525">
              <a:solidFill>
                <a:srgbClr val="FFFF00"/>
              </a:solidFill>
              <a:round/>
              <a:headEnd/>
              <a:tailEnd/>
            </a:ln>
          </p:spPr>
          <p:txBody>
            <a:bodyPr/>
            <a:lstStyle/>
            <a:p>
              <a:endParaRPr lang="ru-RU"/>
            </a:p>
          </p:txBody>
        </p:sp>
        <p:sp>
          <p:nvSpPr>
            <p:cNvPr id="9437" name="Freeform 1477"/>
            <p:cNvSpPr>
              <a:spLocks/>
            </p:cNvSpPr>
            <p:nvPr/>
          </p:nvSpPr>
          <p:spPr bwMode="auto">
            <a:xfrm>
              <a:off x="2863215" y="4151947"/>
              <a:ext cx="129541" cy="61913"/>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2"/>
                <a:gd name="T133" fmla="*/ 0 h 100"/>
                <a:gd name="T134" fmla="*/ 202 w 202"/>
                <a:gd name="T135" fmla="*/ 100 h 1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0B050"/>
            </a:solidFill>
            <a:ln w="9525">
              <a:solidFill>
                <a:srgbClr val="FFFF00"/>
              </a:solidFill>
              <a:round/>
              <a:headEnd/>
              <a:tailEnd/>
            </a:ln>
          </p:spPr>
          <p:txBody>
            <a:bodyPr/>
            <a:lstStyle/>
            <a:p>
              <a:endParaRPr lang="ru-RU"/>
            </a:p>
          </p:txBody>
        </p:sp>
        <p:sp>
          <p:nvSpPr>
            <p:cNvPr id="9438" name="Freeform 1478"/>
            <p:cNvSpPr>
              <a:spLocks/>
            </p:cNvSpPr>
            <p:nvPr/>
          </p:nvSpPr>
          <p:spPr bwMode="auto">
            <a:xfrm>
              <a:off x="2761298" y="4112895"/>
              <a:ext cx="26670" cy="22860"/>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37"/>
                <a:gd name="T77" fmla="*/ 40 w 40"/>
                <a:gd name="T78" fmla="*/ 37 h 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0B050"/>
            </a:solidFill>
            <a:ln w="9525">
              <a:solidFill>
                <a:srgbClr val="FFFF00"/>
              </a:solidFill>
              <a:round/>
              <a:headEnd/>
              <a:tailEnd/>
            </a:ln>
          </p:spPr>
          <p:txBody>
            <a:bodyPr/>
            <a:lstStyle/>
            <a:p>
              <a:endParaRPr lang="ru-RU"/>
            </a:p>
          </p:txBody>
        </p:sp>
        <p:sp>
          <p:nvSpPr>
            <p:cNvPr id="9439" name="Freeform 1479"/>
            <p:cNvSpPr>
              <a:spLocks/>
            </p:cNvSpPr>
            <p:nvPr/>
          </p:nvSpPr>
          <p:spPr bwMode="auto">
            <a:xfrm>
              <a:off x="2863215" y="3968115"/>
              <a:ext cx="129541" cy="194310"/>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01"/>
                <a:gd name="T169" fmla="*/ 0 h 319"/>
                <a:gd name="T170" fmla="*/ 201 w 201"/>
                <a:gd name="T171" fmla="*/ 319 h 3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0B050"/>
            </a:solidFill>
            <a:ln w="9525">
              <a:solidFill>
                <a:srgbClr val="FFFF00"/>
              </a:solidFill>
              <a:round/>
              <a:headEnd/>
              <a:tailEnd/>
            </a:ln>
          </p:spPr>
          <p:txBody>
            <a:bodyPr/>
            <a:lstStyle/>
            <a:p>
              <a:endParaRPr lang="ru-RU"/>
            </a:p>
          </p:txBody>
        </p:sp>
        <p:sp>
          <p:nvSpPr>
            <p:cNvPr id="9440" name="Freeform 1480"/>
            <p:cNvSpPr>
              <a:spLocks/>
            </p:cNvSpPr>
            <p:nvPr/>
          </p:nvSpPr>
          <p:spPr bwMode="auto">
            <a:xfrm>
              <a:off x="2866072" y="4129087"/>
              <a:ext cx="21908" cy="10478"/>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18"/>
                <a:gd name="T53" fmla="*/ 34 w 3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0B050"/>
            </a:solidFill>
            <a:ln w="9525">
              <a:solidFill>
                <a:srgbClr val="FFFF00"/>
              </a:solidFill>
              <a:round/>
              <a:headEnd/>
              <a:tailEnd/>
            </a:ln>
          </p:spPr>
          <p:txBody>
            <a:bodyPr/>
            <a:lstStyle/>
            <a:p>
              <a:endParaRPr lang="ru-RU"/>
            </a:p>
          </p:txBody>
        </p:sp>
        <p:sp>
          <p:nvSpPr>
            <p:cNvPr id="9441" name="Freeform 1481"/>
            <p:cNvSpPr>
              <a:spLocks/>
            </p:cNvSpPr>
            <p:nvPr/>
          </p:nvSpPr>
          <p:spPr bwMode="auto">
            <a:xfrm>
              <a:off x="2854642" y="4101465"/>
              <a:ext cx="20003" cy="28575"/>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46"/>
                <a:gd name="T77" fmla="*/ 34 w 34"/>
                <a:gd name="T78" fmla="*/ 46 h 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solidFill>
              <a:srgbClr val="00B050"/>
            </a:solidFill>
            <a:ln w="9525">
              <a:solidFill>
                <a:srgbClr val="FFFF00"/>
              </a:solidFill>
              <a:round/>
              <a:headEnd/>
              <a:tailEnd/>
            </a:ln>
          </p:spPr>
          <p:txBody>
            <a:bodyPr/>
            <a:lstStyle/>
            <a:p>
              <a:endParaRPr lang="ru-RU"/>
            </a:p>
          </p:txBody>
        </p:sp>
        <p:sp>
          <p:nvSpPr>
            <p:cNvPr id="9442" name="Freeform 1482"/>
            <p:cNvSpPr>
              <a:spLocks/>
            </p:cNvSpPr>
            <p:nvPr/>
          </p:nvSpPr>
          <p:spPr bwMode="auto">
            <a:xfrm>
              <a:off x="2814638" y="4088130"/>
              <a:ext cx="36195" cy="40957"/>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8"/>
                <a:gd name="T112" fmla="*/ 0 h 67"/>
                <a:gd name="T113" fmla="*/ 58 w 58"/>
                <a:gd name="T114" fmla="*/ 67 h 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0B050"/>
            </a:solidFill>
            <a:ln w="9525">
              <a:solidFill>
                <a:srgbClr val="FFFF00"/>
              </a:solidFill>
              <a:round/>
              <a:headEnd/>
              <a:tailEnd/>
            </a:ln>
          </p:spPr>
          <p:txBody>
            <a:bodyPr/>
            <a:lstStyle/>
            <a:p>
              <a:endParaRPr lang="ru-RU"/>
            </a:p>
          </p:txBody>
        </p:sp>
        <p:sp>
          <p:nvSpPr>
            <p:cNvPr id="9443" name="Freeform 1483"/>
            <p:cNvSpPr>
              <a:spLocks/>
            </p:cNvSpPr>
            <p:nvPr/>
          </p:nvSpPr>
          <p:spPr bwMode="auto">
            <a:xfrm>
              <a:off x="2668905" y="4236720"/>
              <a:ext cx="161925" cy="14097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9"/>
                <a:gd name="T148" fmla="*/ 0 h 231"/>
                <a:gd name="T149" fmla="*/ 249 w 249"/>
                <a:gd name="T150" fmla="*/ 231 h 2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0B050"/>
            </a:solidFill>
            <a:ln w="9525">
              <a:solidFill>
                <a:srgbClr val="FFFF00"/>
              </a:solidFill>
              <a:round/>
              <a:headEnd/>
              <a:tailEnd/>
            </a:ln>
          </p:spPr>
          <p:txBody>
            <a:bodyPr/>
            <a:lstStyle/>
            <a:p>
              <a:endParaRPr lang="ru-RU"/>
            </a:p>
          </p:txBody>
        </p:sp>
        <p:sp>
          <p:nvSpPr>
            <p:cNvPr id="9444" name="Freeform 1485"/>
            <p:cNvSpPr>
              <a:spLocks/>
            </p:cNvSpPr>
            <p:nvPr/>
          </p:nvSpPr>
          <p:spPr bwMode="auto">
            <a:xfrm>
              <a:off x="3286125" y="5517832"/>
              <a:ext cx="21907" cy="11430"/>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 name="T15" fmla="*/ 0 w 23"/>
                <a:gd name="T16" fmla="*/ 0 h 18"/>
                <a:gd name="T17" fmla="*/ 23 w 23"/>
                <a:gd name="T18" fmla="*/ 18 h 18"/>
              </a:gdLst>
              <a:ahLst/>
              <a:cxnLst>
                <a:cxn ang="T10">
                  <a:pos x="T0" y="T1"/>
                </a:cxn>
                <a:cxn ang="T11">
                  <a:pos x="T2" y="T3"/>
                </a:cxn>
                <a:cxn ang="T12">
                  <a:pos x="T4" y="T5"/>
                </a:cxn>
                <a:cxn ang="T13">
                  <a:pos x="T6" y="T7"/>
                </a:cxn>
                <a:cxn ang="T14">
                  <a:pos x="T8" y="T9"/>
                </a:cxn>
              </a:cxnLst>
              <a:rect l="T15" t="T16" r="T17" b="T18"/>
              <a:pathLst>
                <a:path w="23" h="18">
                  <a:moveTo>
                    <a:pt x="2" y="0"/>
                  </a:moveTo>
                  <a:lnTo>
                    <a:pt x="23" y="1"/>
                  </a:lnTo>
                  <a:lnTo>
                    <a:pt x="21" y="18"/>
                  </a:lnTo>
                  <a:lnTo>
                    <a:pt x="0" y="13"/>
                  </a:lnTo>
                  <a:lnTo>
                    <a:pt x="2" y="0"/>
                  </a:lnTo>
                  <a:close/>
                </a:path>
              </a:pathLst>
            </a:custGeom>
            <a:solidFill>
              <a:srgbClr val="00B050"/>
            </a:solidFill>
            <a:ln w="6350">
              <a:solidFill>
                <a:srgbClr val="FFFF00"/>
              </a:solidFill>
              <a:round/>
              <a:headEnd/>
              <a:tailEnd/>
            </a:ln>
          </p:spPr>
          <p:txBody>
            <a:bodyPr/>
            <a:lstStyle/>
            <a:p>
              <a:endParaRPr lang="ru-RU"/>
            </a:p>
          </p:txBody>
        </p:sp>
        <p:sp>
          <p:nvSpPr>
            <p:cNvPr id="9445" name="Freeform 1490"/>
            <p:cNvSpPr>
              <a:spLocks/>
            </p:cNvSpPr>
            <p:nvPr/>
          </p:nvSpPr>
          <p:spPr bwMode="auto">
            <a:xfrm>
              <a:off x="3911917" y="4453889"/>
              <a:ext cx="79057" cy="30479"/>
            </a:xfrm>
            <a:custGeom>
              <a:avLst/>
              <a:gdLst>
                <a:gd name="T0" fmla="*/ 2147483647 w 114"/>
                <a:gd name="T1" fmla="*/ 0 h 54"/>
                <a:gd name="T2" fmla="*/ 2147483647 w 114"/>
                <a:gd name="T3" fmla="*/ 2147483647 h 54"/>
                <a:gd name="T4" fmla="*/ 2147483647 w 114"/>
                <a:gd name="T5" fmla="*/ 2147483647 h 54"/>
                <a:gd name="T6" fmla="*/ 2147483647 w 114"/>
                <a:gd name="T7" fmla="*/ 0 h 54"/>
                <a:gd name="T8" fmla="*/ 2147483647 w 114"/>
                <a:gd name="T9" fmla="*/ 2147483647 h 54"/>
                <a:gd name="T10" fmla="*/ 2147483647 w 114"/>
                <a:gd name="T11" fmla="*/ 2147483647 h 54"/>
                <a:gd name="T12" fmla="*/ 2147483647 w 114"/>
                <a:gd name="T13" fmla="*/ 2147483647 h 54"/>
                <a:gd name="T14" fmla="*/ 2147483647 w 114"/>
                <a:gd name="T15" fmla="*/ 2147483647 h 54"/>
                <a:gd name="T16" fmla="*/ 2147483647 w 114"/>
                <a:gd name="T17" fmla="*/ 2147483647 h 54"/>
                <a:gd name="T18" fmla="*/ 2147483647 w 114"/>
                <a:gd name="T19" fmla="*/ 2147483647 h 54"/>
                <a:gd name="T20" fmla="*/ 2147483647 w 114"/>
                <a:gd name="T21" fmla="*/ 2147483647 h 54"/>
                <a:gd name="T22" fmla="*/ 0 w 114"/>
                <a:gd name="T23" fmla="*/ 2147483647 h 54"/>
                <a:gd name="T24" fmla="*/ 2147483647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4"/>
                <a:gd name="T40" fmla="*/ 0 h 54"/>
                <a:gd name="T41" fmla="*/ 114 w 114"/>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00B050"/>
            </a:solidFill>
            <a:ln w="9525">
              <a:solidFill>
                <a:srgbClr val="FFFF00"/>
              </a:solidFill>
              <a:round/>
              <a:headEnd/>
              <a:tailEnd/>
            </a:ln>
          </p:spPr>
          <p:txBody>
            <a:bodyPr anchor="ctr"/>
            <a:lstStyle/>
            <a:p>
              <a:endParaRPr lang="ru-RU"/>
            </a:p>
          </p:txBody>
        </p:sp>
      </p:grpSp>
      <p:sp>
        <p:nvSpPr>
          <p:cNvPr id="9382" name="Freeform 1491"/>
          <p:cNvSpPr>
            <a:spLocks/>
          </p:cNvSpPr>
          <p:nvPr/>
        </p:nvSpPr>
        <p:spPr bwMode="auto">
          <a:xfrm>
            <a:off x="7835901" y="1985964"/>
            <a:ext cx="130175" cy="111125"/>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5"/>
              <a:gd name="T64" fmla="*/ 0 h 488"/>
              <a:gd name="T65" fmla="*/ 575 w 575"/>
              <a:gd name="T66" fmla="*/ 488 h 4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00B050"/>
          </a:solidFill>
          <a:ln w="9525">
            <a:solidFill>
              <a:srgbClr val="FFFF00"/>
            </a:solidFill>
            <a:round/>
            <a:headEnd/>
            <a:tailEnd/>
          </a:ln>
        </p:spPr>
        <p:txBody>
          <a:bodyPr/>
          <a:lstStyle/>
          <a:p>
            <a:endParaRPr lang="ru-RU"/>
          </a:p>
        </p:txBody>
      </p:sp>
      <p:sp>
        <p:nvSpPr>
          <p:cNvPr id="9383" name="Freeform 1492"/>
          <p:cNvSpPr>
            <a:spLocks/>
          </p:cNvSpPr>
          <p:nvPr/>
        </p:nvSpPr>
        <p:spPr bwMode="auto">
          <a:xfrm>
            <a:off x="7966076" y="2012950"/>
            <a:ext cx="104775" cy="101600"/>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0"/>
              <a:gd name="T52" fmla="*/ 0 h 443"/>
              <a:gd name="T53" fmla="*/ 460 w 460"/>
              <a:gd name="T54" fmla="*/ 443 h 4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00B050"/>
          </a:solidFill>
          <a:ln w="9525">
            <a:solidFill>
              <a:srgbClr val="FFFF00"/>
            </a:solidFill>
            <a:round/>
            <a:headEnd/>
            <a:tailEnd/>
          </a:ln>
        </p:spPr>
        <p:txBody>
          <a:bodyPr/>
          <a:lstStyle/>
          <a:p>
            <a:endParaRPr lang="ru-RU"/>
          </a:p>
        </p:txBody>
      </p:sp>
      <p:grpSp>
        <p:nvGrpSpPr>
          <p:cNvPr id="3" name="Group 1493"/>
          <p:cNvGrpSpPr>
            <a:grpSpLocks/>
          </p:cNvGrpSpPr>
          <p:nvPr/>
        </p:nvGrpSpPr>
        <p:grpSpPr bwMode="auto">
          <a:xfrm>
            <a:off x="5722620" y="939165"/>
            <a:ext cx="150495" cy="220980"/>
            <a:chOff x="2201" y="1250"/>
            <a:chExt cx="133" cy="193"/>
          </a:xfrm>
          <a:solidFill>
            <a:srgbClr val="00B050"/>
          </a:solidFill>
        </p:grpSpPr>
        <p:sp>
          <p:nvSpPr>
            <p:cNvPr id="248" name="Freeform 1494"/>
            <p:cNvSpPr>
              <a:spLocks/>
            </p:cNvSpPr>
            <p:nvPr/>
          </p:nvSpPr>
          <p:spPr bwMode="auto">
            <a:xfrm>
              <a:off x="2234" y="1250"/>
              <a:ext cx="100" cy="193"/>
            </a:xfrm>
            <a:custGeom>
              <a:avLst/>
              <a:gdLst/>
              <a:ahLst/>
              <a:cxnLst>
                <a:cxn ang="0">
                  <a:pos x="6" y="35"/>
                </a:cxn>
                <a:cxn ang="0">
                  <a:pos x="4" y="33"/>
                </a:cxn>
                <a:cxn ang="0">
                  <a:pos x="10" y="29"/>
                </a:cxn>
                <a:cxn ang="0">
                  <a:pos x="9" y="25"/>
                </a:cxn>
                <a:cxn ang="0">
                  <a:pos x="8" y="22"/>
                </a:cxn>
                <a:cxn ang="0">
                  <a:pos x="3" y="22"/>
                </a:cxn>
                <a:cxn ang="0">
                  <a:pos x="4" y="16"/>
                </a:cxn>
                <a:cxn ang="0">
                  <a:pos x="1" y="18"/>
                </a:cxn>
                <a:cxn ang="0">
                  <a:pos x="0" y="13"/>
                </a:cxn>
                <a:cxn ang="0">
                  <a:pos x="0" y="8"/>
                </a:cxn>
                <a:cxn ang="0">
                  <a:pos x="1" y="4"/>
                </a:cxn>
                <a:cxn ang="0">
                  <a:pos x="5" y="0"/>
                </a:cxn>
                <a:cxn ang="0">
                  <a:pos x="8" y="1"/>
                </a:cxn>
                <a:cxn ang="0">
                  <a:pos x="7" y="6"/>
                </a:cxn>
                <a:cxn ang="0">
                  <a:pos x="13" y="6"/>
                </a:cxn>
                <a:cxn ang="0">
                  <a:pos x="11" y="11"/>
                </a:cxn>
                <a:cxn ang="0">
                  <a:pos x="9" y="15"/>
                </a:cxn>
                <a:cxn ang="0">
                  <a:pos x="13" y="17"/>
                </a:cxn>
                <a:cxn ang="0">
                  <a:pos x="17" y="24"/>
                </a:cxn>
                <a:cxn ang="0">
                  <a:pos x="19" y="29"/>
                </a:cxn>
                <a:cxn ang="0">
                  <a:pos x="19" y="32"/>
                </a:cxn>
                <a:cxn ang="0">
                  <a:pos x="23" y="32"/>
                </a:cxn>
                <a:cxn ang="0">
                  <a:pos x="22" y="39"/>
                </a:cxn>
                <a:cxn ang="0">
                  <a:pos x="24" y="40"/>
                </a:cxn>
                <a:cxn ang="0">
                  <a:pos x="17" y="43"/>
                </a:cxn>
                <a:cxn ang="0">
                  <a:pos x="11" y="44"/>
                </a:cxn>
                <a:cxn ang="0">
                  <a:pos x="8" y="45"/>
                </a:cxn>
                <a:cxn ang="0">
                  <a:pos x="4" y="45"/>
                </a:cxn>
                <a:cxn ang="0">
                  <a:pos x="1" y="46"/>
                </a:cxn>
                <a:cxn ang="0">
                  <a:pos x="5" y="42"/>
                </a:cxn>
                <a:cxn ang="0">
                  <a:pos x="6" y="38"/>
                </a:cxn>
                <a:cxn ang="0">
                  <a:pos x="3" y="37"/>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solidFill>
                <a:srgbClr val="FFFF00"/>
              </a:solidFill>
              <a:round/>
              <a:headEnd/>
              <a:tailEnd/>
            </a:ln>
          </p:spPr>
          <p:txBody>
            <a:bodyPr/>
            <a:lstStyle/>
            <a:p>
              <a:pPr>
                <a:defRPr/>
              </a:pPr>
              <a:endParaRPr lang="en-US"/>
            </a:p>
          </p:txBody>
        </p:sp>
        <p:sp>
          <p:nvSpPr>
            <p:cNvPr id="249" name="Freeform 1495"/>
            <p:cNvSpPr>
              <a:spLocks/>
            </p:cNvSpPr>
            <p:nvPr/>
          </p:nvSpPr>
          <p:spPr bwMode="auto">
            <a:xfrm>
              <a:off x="2201" y="1331"/>
              <a:ext cx="34" cy="22"/>
            </a:xfrm>
            <a:custGeom>
              <a:avLst/>
              <a:gdLst/>
              <a:ahLst/>
              <a:cxnLst>
                <a:cxn ang="0">
                  <a:pos x="24" y="22"/>
                </a:cxn>
                <a:cxn ang="0">
                  <a:pos x="0" y="18"/>
                </a:cxn>
                <a:cxn ang="0">
                  <a:pos x="13" y="0"/>
                </a:cxn>
                <a:cxn ang="0">
                  <a:pos x="27" y="3"/>
                </a:cxn>
                <a:cxn ang="0">
                  <a:pos x="34" y="15"/>
                </a:cxn>
                <a:cxn ang="0">
                  <a:pos x="24" y="22"/>
                </a:cxn>
              </a:cxnLst>
              <a:rect l="0" t="0" r="r" b="b"/>
              <a:pathLst>
                <a:path w="34" h="22">
                  <a:moveTo>
                    <a:pt x="24" y="22"/>
                  </a:moveTo>
                  <a:lnTo>
                    <a:pt x="0" y="18"/>
                  </a:lnTo>
                  <a:lnTo>
                    <a:pt x="13" y="0"/>
                  </a:lnTo>
                  <a:lnTo>
                    <a:pt x="27" y="3"/>
                  </a:lnTo>
                  <a:lnTo>
                    <a:pt x="34" y="15"/>
                  </a:lnTo>
                  <a:lnTo>
                    <a:pt x="24" y="22"/>
                  </a:lnTo>
                  <a:close/>
                </a:path>
              </a:pathLst>
            </a:custGeom>
            <a:grpFill/>
            <a:ln w="9525" cap="flat" cmpd="sng">
              <a:solidFill>
                <a:srgbClr val="FFFF00"/>
              </a:solidFill>
              <a:prstDash val="solid"/>
              <a:round/>
              <a:headEnd type="none" w="med" len="med"/>
              <a:tailEnd type="none" w="med" len="med"/>
            </a:ln>
            <a:effectLst/>
          </p:spPr>
          <p:txBody>
            <a:bodyPr/>
            <a:lstStyle/>
            <a:p>
              <a:pPr>
                <a:defRPr/>
              </a:pPr>
              <a:endParaRPr lang="en-US"/>
            </a:p>
          </p:txBody>
        </p:sp>
      </p:grpSp>
      <p:sp>
        <p:nvSpPr>
          <p:cNvPr id="9385" name="Freeform 1496"/>
          <p:cNvSpPr>
            <a:spLocks/>
          </p:cNvSpPr>
          <p:nvPr/>
        </p:nvSpPr>
        <p:spPr bwMode="auto">
          <a:xfrm>
            <a:off x="6046789" y="1227139"/>
            <a:ext cx="41275" cy="28575"/>
          </a:xfrm>
          <a:custGeom>
            <a:avLst/>
            <a:gdLst>
              <a:gd name="T0" fmla="*/ 2147483647 w 44"/>
              <a:gd name="T1" fmla="*/ 2147483647 h 34"/>
              <a:gd name="T2" fmla="*/ 2147483647 w 44"/>
              <a:gd name="T3" fmla="*/ 2147483647 h 34"/>
              <a:gd name="T4" fmla="*/ 2147483647 w 44"/>
              <a:gd name="T5" fmla="*/ 2147483647 h 34"/>
              <a:gd name="T6" fmla="*/ 2147483647 w 44"/>
              <a:gd name="T7" fmla="*/ 2147483647 h 34"/>
              <a:gd name="T8" fmla="*/ 2147483647 w 44"/>
              <a:gd name="T9" fmla="*/ 2147483647 h 34"/>
              <a:gd name="T10" fmla="*/ 2147483647 w 44"/>
              <a:gd name="T11" fmla="*/ 2147483647 h 34"/>
              <a:gd name="T12" fmla="*/ 2147483647 w 44"/>
              <a:gd name="T13" fmla="*/ 2147483647 h 34"/>
              <a:gd name="T14" fmla="*/ 2147483647 w 44"/>
              <a:gd name="T15" fmla="*/ 2147483647 h 34"/>
              <a:gd name="T16" fmla="*/ 2147483647 w 44"/>
              <a:gd name="T17" fmla="*/ 2147483647 h 34"/>
              <a:gd name="T18" fmla="*/ 2147483647 w 44"/>
              <a:gd name="T19" fmla="*/ 2147483647 h 34"/>
              <a:gd name="T20" fmla="*/ 2147483647 w 44"/>
              <a:gd name="T21" fmla="*/ 2147483647 h 34"/>
              <a:gd name="T22" fmla="*/ 2147483647 w 44"/>
              <a:gd name="T23" fmla="*/ 2147483647 h 34"/>
              <a:gd name="T24" fmla="*/ 2147483647 w 44"/>
              <a:gd name="T25" fmla="*/ 2147483647 h 34"/>
              <a:gd name="T26" fmla="*/ 2147483647 w 44"/>
              <a:gd name="T27" fmla="*/ 2147483647 h 34"/>
              <a:gd name="T28" fmla="*/ 2147483647 w 44"/>
              <a:gd name="T29" fmla="*/ 2147483647 h 34"/>
              <a:gd name="T30" fmla="*/ 2147483647 w 44"/>
              <a:gd name="T31" fmla="*/ 2147483647 h 34"/>
              <a:gd name="T32" fmla="*/ 2147483647 w 44"/>
              <a:gd name="T33" fmla="*/ 2147483647 h 34"/>
              <a:gd name="T34" fmla="*/ 2147483647 w 44"/>
              <a:gd name="T35" fmla="*/ 2147483647 h 34"/>
              <a:gd name="T36" fmla="*/ 2147483647 w 44"/>
              <a:gd name="T37" fmla="*/ 2147483647 h 34"/>
              <a:gd name="T38" fmla="*/ 2147483647 w 44"/>
              <a:gd name="T39" fmla="*/ 2147483647 h 34"/>
              <a:gd name="T40" fmla="*/ 2147483647 w 44"/>
              <a:gd name="T41" fmla="*/ 2147483647 h 34"/>
              <a:gd name="T42" fmla="*/ 2147483647 w 44"/>
              <a:gd name="T43" fmla="*/ 2147483647 h 34"/>
              <a:gd name="T44" fmla="*/ 2147483647 w 44"/>
              <a:gd name="T45" fmla="*/ 2147483647 h 34"/>
              <a:gd name="T46" fmla="*/ 2147483647 w 44"/>
              <a:gd name="T47" fmla="*/ 2147483647 h 34"/>
              <a:gd name="T48" fmla="*/ 2147483647 w 44"/>
              <a:gd name="T49" fmla="*/ 2147483647 h 34"/>
              <a:gd name="T50" fmla="*/ 2147483647 w 44"/>
              <a:gd name="T51" fmla="*/ 2147483647 h 34"/>
              <a:gd name="T52" fmla="*/ 2147483647 w 44"/>
              <a:gd name="T53" fmla="*/ 2147483647 h 34"/>
              <a:gd name="T54" fmla="*/ 2147483647 w 44"/>
              <a:gd name="T55" fmla="*/ 2147483647 h 34"/>
              <a:gd name="T56" fmla="*/ 2147483647 w 44"/>
              <a:gd name="T57" fmla="*/ 0 h 34"/>
              <a:gd name="T58" fmla="*/ 2147483647 w 44"/>
              <a:gd name="T59" fmla="*/ 2147483647 h 34"/>
              <a:gd name="T60" fmla="*/ 2147483647 w 44"/>
              <a:gd name="T61" fmla="*/ 2147483647 h 34"/>
              <a:gd name="T62" fmla="*/ 2147483647 w 44"/>
              <a:gd name="T63" fmla="*/ 2147483647 h 34"/>
              <a:gd name="T64" fmla="*/ 2147483647 w 44"/>
              <a:gd name="T65" fmla="*/ 2147483647 h 34"/>
              <a:gd name="T66" fmla="*/ 2147483647 w 44"/>
              <a:gd name="T67" fmla="*/ 2147483647 h 34"/>
              <a:gd name="T68" fmla="*/ 2147483647 w 44"/>
              <a:gd name="T69" fmla="*/ 2147483647 h 34"/>
              <a:gd name="T70" fmla="*/ 2147483647 w 44"/>
              <a:gd name="T71" fmla="*/ 2147483647 h 34"/>
              <a:gd name="T72" fmla="*/ 2147483647 w 44"/>
              <a:gd name="T73" fmla="*/ 2147483647 h 34"/>
              <a:gd name="T74" fmla="*/ 2147483647 w 44"/>
              <a:gd name="T75" fmla="*/ 2147483647 h 34"/>
              <a:gd name="T76" fmla="*/ 2147483647 w 44"/>
              <a:gd name="T77" fmla="*/ 2147483647 h 34"/>
              <a:gd name="T78" fmla="*/ 2147483647 w 44"/>
              <a:gd name="T79" fmla="*/ 2147483647 h 34"/>
              <a:gd name="T80" fmla="*/ 2147483647 w 44"/>
              <a:gd name="T81" fmla="*/ 2147483647 h 34"/>
              <a:gd name="T82" fmla="*/ 2147483647 w 44"/>
              <a:gd name="T83" fmla="*/ 2147483647 h 34"/>
              <a:gd name="T84" fmla="*/ 2147483647 w 44"/>
              <a:gd name="T85" fmla="*/ 2147483647 h 34"/>
              <a:gd name="T86" fmla="*/ 2147483647 w 44"/>
              <a:gd name="T87" fmla="*/ 2147483647 h 34"/>
              <a:gd name="T88" fmla="*/ 2147483647 w 44"/>
              <a:gd name="T89" fmla="*/ 2147483647 h 34"/>
              <a:gd name="T90" fmla="*/ 2147483647 w 44"/>
              <a:gd name="T91" fmla="*/ 2147483647 h 34"/>
              <a:gd name="T92" fmla="*/ 2147483647 w 44"/>
              <a:gd name="T93" fmla="*/ 2147483647 h 34"/>
              <a:gd name="T94" fmla="*/ 2147483647 w 44"/>
              <a:gd name="T95" fmla="*/ 2147483647 h 34"/>
              <a:gd name="T96" fmla="*/ 2147483647 w 44"/>
              <a:gd name="T97" fmla="*/ 2147483647 h 34"/>
              <a:gd name="T98" fmla="*/ 0 w 44"/>
              <a:gd name="T99" fmla="*/ 2147483647 h 34"/>
              <a:gd name="T100" fmla="*/ 2147483647 w 44"/>
              <a:gd name="T101" fmla="*/ 2147483647 h 34"/>
              <a:gd name="T102" fmla="*/ 2147483647 w 44"/>
              <a:gd name="T103" fmla="*/ 2147483647 h 34"/>
              <a:gd name="T104" fmla="*/ 2147483647 w 44"/>
              <a:gd name="T105" fmla="*/ 2147483647 h 34"/>
              <a:gd name="T106" fmla="*/ 2147483647 w 44"/>
              <a:gd name="T107" fmla="*/ 2147483647 h 34"/>
              <a:gd name="T108" fmla="*/ 2147483647 w 44"/>
              <a:gd name="T109" fmla="*/ 2147483647 h 34"/>
              <a:gd name="T110" fmla="*/ 2147483647 w 44"/>
              <a:gd name="T111" fmla="*/ 2147483647 h 34"/>
              <a:gd name="T112" fmla="*/ 2147483647 w 44"/>
              <a:gd name="T113" fmla="*/ 2147483647 h 34"/>
              <a:gd name="T114" fmla="*/ 2147483647 w 44"/>
              <a:gd name="T115" fmla="*/ 2147483647 h 34"/>
              <a:gd name="T116" fmla="*/ 2147483647 w 44"/>
              <a:gd name="T117" fmla="*/ 2147483647 h 34"/>
              <a:gd name="T118" fmla="*/ 2147483647 w 44"/>
              <a:gd name="T119" fmla="*/ 2147483647 h 34"/>
              <a:gd name="T120" fmla="*/ 2147483647 w 44"/>
              <a:gd name="T121" fmla="*/ 2147483647 h 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
              <a:gd name="T184" fmla="*/ 0 h 34"/>
              <a:gd name="T185" fmla="*/ 44 w 44"/>
              <a:gd name="T186" fmla="*/ 34 h 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5" y="7"/>
                </a:lnTo>
                <a:lnTo>
                  <a:pt x="23" y="7"/>
                </a:lnTo>
                <a:lnTo>
                  <a:pt x="22"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00B050"/>
          </a:solidFill>
          <a:ln w="9525">
            <a:solidFill>
              <a:srgbClr val="FFFF00"/>
            </a:solidFill>
            <a:round/>
            <a:headEnd/>
            <a:tailEnd/>
          </a:ln>
        </p:spPr>
        <p:txBody>
          <a:bodyPr/>
          <a:lstStyle/>
          <a:p>
            <a:endParaRPr lang="ru-RU"/>
          </a:p>
        </p:txBody>
      </p:sp>
      <p:sp>
        <p:nvSpPr>
          <p:cNvPr id="9386" name="Freeform 1498"/>
          <p:cNvSpPr>
            <a:spLocks/>
          </p:cNvSpPr>
          <p:nvPr/>
        </p:nvSpPr>
        <p:spPr bwMode="auto">
          <a:xfrm>
            <a:off x="6313488" y="1449389"/>
            <a:ext cx="42862" cy="26987"/>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28"/>
              <a:gd name="T47" fmla="*/ 46 w 46"/>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00B050"/>
          </a:solidFill>
          <a:ln w="9525">
            <a:solidFill>
              <a:srgbClr val="FFFF00"/>
            </a:solidFill>
            <a:round/>
            <a:headEnd/>
            <a:tailEnd/>
          </a:ln>
        </p:spPr>
        <p:txBody>
          <a:bodyPr/>
          <a:lstStyle/>
          <a:p>
            <a:endParaRPr lang="ru-RU"/>
          </a:p>
        </p:txBody>
      </p:sp>
      <p:sp>
        <p:nvSpPr>
          <p:cNvPr id="9387" name="Freeform 1499"/>
          <p:cNvSpPr>
            <a:spLocks/>
          </p:cNvSpPr>
          <p:nvPr/>
        </p:nvSpPr>
        <p:spPr bwMode="auto">
          <a:xfrm>
            <a:off x="6951664" y="1079500"/>
            <a:ext cx="904875" cy="628650"/>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50"/>
              <a:gd name="T184" fmla="*/ 0 h 660"/>
              <a:gd name="T185" fmla="*/ 950 w 950"/>
              <a:gd name="T186" fmla="*/ 660 h 6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rgbClr val="00B050"/>
          </a:solidFill>
          <a:ln w="9525">
            <a:solidFill>
              <a:srgbClr val="FFFF00"/>
            </a:solidFill>
            <a:round/>
            <a:headEnd/>
            <a:tailEnd/>
          </a:ln>
        </p:spPr>
        <p:txBody>
          <a:bodyPr/>
          <a:lstStyle/>
          <a:p>
            <a:endParaRPr lang="ru-RU"/>
          </a:p>
        </p:txBody>
      </p:sp>
      <p:sp>
        <p:nvSpPr>
          <p:cNvPr id="9388" name="Freeform 1500"/>
          <p:cNvSpPr>
            <a:spLocks/>
          </p:cNvSpPr>
          <p:nvPr/>
        </p:nvSpPr>
        <p:spPr bwMode="auto">
          <a:xfrm>
            <a:off x="7700963" y="1317626"/>
            <a:ext cx="74612" cy="93663"/>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98"/>
              <a:gd name="T101" fmla="*/ 78 w 78"/>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rgbClr val="00B050"/>
          </a:solidFill>
          <a:ln w="9525">
            <a:solidFill>
              <a:srgbClr val="FFFF00"/>
            </a:solidFill>
            <a:round/>
            <a:headEnd/>
            <a:tailEnd/>
          </a:ln>
        </p:spPr>
        <p:txBody>
          <a:bodyPr/>
          <a:lstStyle/>
          <a:p>
            <a:endParaRPr lang="ru-RU"/>
          </a:p>
        </p:txBody>
      </p:sp>
      <p:sp>
        <p:nvSpPr>
          <p:cNvPr id="9389" name="Freeform 1501"/>
          <p:cNvSpPr>
            <a:spLocks/>
          </p:cNvSpPr>
          <p:nvPr/>
        </p:nvSpPr>
        <p:spPr bwMode="auto">
          <a:xfrm>
            <a:off x="7729538" y="1401763"/>
            <a:ext cx="50800" cy="63500"/>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6"/>
              <a:gd name="T56" fmla="*/ 54 w 54"/>
              <a:gd name="T57" fmla="*/ 66 h 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rgbClr val="00B050"/>
          </a:solidFill>
          <a:ln w="9525">
            <a:solidFill>
              <a:srgbClr val="FFFF00"/>
            </a:solidFill>
            <a:round/>
            <a:headEnd/>
            <a:tailEnd/>
          </a:ln>
        </p:spPr>
        <p:txBody>
          <a:bodyPr/>
          <a:lstStyle/>
          <a:p>
            <a:endParaRPr lang="ru-RU"/>
          </a:p>
        </p:txBody>
      </p:sp>
      <p:sp>
        <p:nvSpPr>
          <p:cNvPr id="7" name="Freeform 1376"/>
          <p:cNvSpPr>
            <a:spLocks/>
          </p:cNvSpPr>
          <p:nvPr/>
        </p:nvSpPr>
        <p:spPr bwMode="auto">
          <a:xfrm>
            <a:off x="6553200" y="3276600"/>
            <a:ext cx="2895600" cy="1447800"/>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83"/>
              <a:gd name="T187" fmla="*/ 0 h 260"/>
              <a:gd name="T188" fmla="*/ 483 w 483"/>
              <a:gd name="T189" fmla="*/ 260 h 2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FFC000"/>
          </a:solidFill>
          <a:ln w="9525">
            <a:solidFill>
              <a:srgbClr val="FFFF00"/>
            </a:solidFill>
            <a:round/>
            <a:headEnd/>
            <a:tailEnd/>
          </a:ln>
        </p:spPr>
        <p:txBody>
          <a:bodyPr/>
          <a:lstStyle/>
          <a:p>
            <a:endParaRPr lang="ru-RU"/>
          </a:p>
        </p:txBody>
      </p:sp>
      <p:sp>
        <p:nvSpPr>
          <p:cNvPr id="9" name="Rectangle 8"/>
          <p:cNvSpPr/>
          <p:nvPr/>
        </p:nvSpPr>
        <p:spPr>
          <a:xfrm>
            <a:off x="-54864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Г</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9392" name="Picture 5"/>
          <p:cNvPicPr>
            <a:picLocks noChangeAspect="1" noChangeArrowheads="1"/>
          </p:cNvPicPr>
          <p:nvPr/>
        </p:nvPicPr>
        <p:blipFill>
          <a:blip r:embed="rId2" cstate="print"/>
          <a:srcRect/>
          <a:stretch>
            <a:fillRect/>
          </a:stretch>
        </p:blipFill>
        <p:spPr bwMode="auto">
          <a:xfrm>
            <a:off x="2773364" y="3206750"/>
            <a:ext cx="6675437" cy="3575050"/>
          </a:xfrm>
          <a:prstGeom prst="rect">
            <a:avLst/>
          </a:prstGeom>
          <a:noFill/>
          <a:ln w="9525">
            <a:noFill/>
            <a:miter lim="800000"/>
            <a:headEnd/>
            <a:tailEnd/>
          </a:ln>
        </p:spPr>
      </p:pic>
      <p:sp>
        <p:nvSpPr>
          <p:cNvPr id="215" name="Rectangle 214"/>
          <p:cNvSpPr/>
          <p:nvPr/>
        </p:nvSpPr>
        <p:spPr>
          <a:xfrm>
            <a:off x="-51816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Е</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6" name="Rectangle 215"/>
          <p:cNvSpPr/>
          <p:nvPr/>
        </p:nvSpPr>
        <p:spPr>
          <a:xfrm>
            <a:off x="-48006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О</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7" name="Rectangle 216"/>
          <p:cNvSpPr/>
          <p:nvPr/>
        </p:nvSpPr>
        <p:spPr>
          <a:xfrm>
            <a:off x="-44196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Э</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2" name="Rectangle 221"/>
          <p:cNvSpPr/>
          <p:nvPr/>
        </p:nvSpPr>
        <p:spPr>
          <a:xfrm>
            <a:off x="-40386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К</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3" name="Rectangle 222"/>
          <p:cNvSpPr/>
          <p:nvPr/>
        </p:nvSpPr>
        <p:spPr>
          <a:xfrm>
            <a:off x="-36576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О</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4" name="Rectangle 223"/>
          <p:cNvSpPr/>
          <p:nvPr/>
        </p:nvSpPr>
        <p:spPr>
          <a:xfrm>
            <a:off x="-32766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Н</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5" name="Rectangle 224"/>
          <p:cNvSpPr/>
          <p:nvPr/>
        </p:nvSpPr>
        <p:spPr>
          <a:xfrm>
            <a:off x="-28956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О</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6" name="Rectangle 225"/>
          <p:cNvSpPr/>
          <p:nvPr/>
        </p:nvSpPr>
        <p:spPr>
          <a:xfrm>
            <a:off x="-24384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М</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7" name="Rectangle 226"/>
          <p:cNvSpPr/>
          <p:nvPr/>
        </p:nvSpPr>
        <p:spPr>
          <a:xfrm>
            <a:off x="-19812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И</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8" name="Rectangle 227"/>
          <p:cNvSpPr/>
          <p:nvPr/>
        </p:nvSpPr>
        <p:spPr>
          <a:xfrm>
            <a:off x="-16002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К</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9" name="Rectangle 228"/>
          <p:cNvSpPr/>
          <p:nvPr/>
        </p:nvSpPr>
        <p:spPr>
          <a:xfrm>
            <a:off x="304800" y="1905000"/>
            <a:ext cx="1295400" cy="861774"/>
          </a:xfrm>
          <a:prstGeom prst="rect">
            <a:avLst/>
          </a:prstGeom>
          <a:noFill/>
        </p:spPr>
        <p:txBody>
          <a:bodyPr>
            <a:spAutoFit/>
          </a:bodyPr>
          <a:lstStyle/>
          <a:p>
            <a:pPr algn="ctr">
              <a:defRPr/>
            </a:pPr>
            <a:r>
              <a:rPr lang="ru-RU"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А</a:t>
            </a:r>
            <a:endPar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1" name="Freeform 1438"/>
          <p:cNvSpPr>
            <a:spLocks/>
          </p:cNvSpPr>
          <p:nvPr/>
        </p:nvSpPr>
        <p:spPr bwMode="auto">
          <a:xfrm>
            <a:off x="3352800" y="3657600"/>
            <a:ext cx="1524000" cy="1066800"/>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22"/>
              <a:gd name="T187" fmla="*/ 0 h 1117"/>
              <a:gd name="T188" fmla="*/ 1622 w 1622"/>
              <a:gd name="T189" fmla="*/ 1117 h 111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FFFF00"/>
          </a:solidFill>
          <a:ln w="9525">
            <a:solidFill>
              <a:srgbClr val="FFFF00"/>
            </a:solidFill>
            <a:round/>
            <a:headEnd/>
            <a:tailEnd/>
          </a:ln>
        </p:spPr>
        <p:txBody>
          <a:bodyPr/>
          <a:lstStyle/>
          <a:p>
            <a:endParaRPr lang="ru-RU"/>
          </a:p>
        </p:txBody>
      </p:sp>
      <p:sp>
        <p:nvSpPr>
          <p:cNvPr id="232" name="Freeform 1439"/>
          <p:cNvSpPr>
            <a:spLocks/>
          </p:cNvSpPr>
          <p:nvPr/>
        </p:nvSpPr>
        <p:spPr bwMode="auto">
          <a:xfrm>
            <a:off x="3581400" y="4495800"/>
            <a:ext cx="1143000" cy="609600"/>
          </a:xfrm>
          <a:custGeom>
            <a:avLst/>
            <a:gdLst/>
            <a:ahLst/>
            <a:cxnLst>
              <a:cxn ang="0">
                <a:pos x="300" y="439"/>
              </a:cxn>
              <a:cxn ang="0">
                <a:pos x="348" y="433"/>
              </a:cxn>
              <a:cxn ang="0">
                <a:pos x="432" y="475"/>
              </a:cxn>
              <a:cxn ang="0">
                <a:pos x="474" y="523"/>
              </a:cxn>
              <a:cxn ang="0">
                <a:pos x="528" y="553"/>
              </a:cxn>
              <a:cxn ang="0">
                <a:pos x="528" y="511"/>
              </a:cxn>
              <a:cxn ang="0">
                <a:pos x="570" y="469"/>
              </a:cxn>
              <a:cxn ang="0">
                <a:pos x="666" y="475"/>
              </a:cxn>
              <a:cxn ang="0">
                <a:pos x="744" y="463"/>
              </a:cxn>
              <a:cxn ang="0">
                <a:pos x="780" y="487"/>
              </a:cxn>
              <a:cxn ang="0">
                <a:pos x="829" y="565"/>
              </a:cxn>
              <a:cxn ang="0">
                <a:pos x="841" y="511"/>
              </a:cxn>
              <a:cxn ang="0">
                <a:pos x="847" y="409"/>
              </a:cxn>
              <a:cxn ang="0">
                <a:pos x="931" y="343"/>
              </a:cxn>
              <a:cxn ang="0">
                <a:pos x="919" y="271"/>
              </a:cxn>
              <a:cxn ang="0">
                <a:pos x="943" y="277"/>
              </a:cxn>
              <a:cxn ang="0">
                <a:pos x="949" y="253"/>
              </a:cxn>
              <a:cxn ang="0">
                <a:pos x="979" y="217"/>
              </a:cxn>
              <a:cxn ang="0">
                <a:pos x="1039" y="193"/>
              </a:cxn>
              <a:cxn ang="0">
                <a:pos x="1099" y="114"/>
              </a:cxn>
              <a:cxn ang="0">
                <a:pos x="1063" y="48"/>
              </a:cxn>
              <a:cxn ang="0">
                <a:pos x="955" y="120"/>
              </a:cxn>
              <a:cxn ang="0">
                <a:pos x="883" y="162"/>
              </a:cxn>
              <a:cxn ang="0">
                <a:pos x="804" y="150"/>
              </a:cxn>
              <a:cxn ang="0">
                <a:pos x="666" y="24"/>
              </a:cxn>
              <a:cxn ang="0">
                <a:pos x="564" y="0"/>
              </a:cxn>
              <a:cxn ang="0">
                <a:pos x="48" y="36"/>
              </a:cxn>
              <a:cxn ang="0">
                <a:pos x="36" y="24"/>
              </a:cxn>
              <a:cxn ang="0">
                <a:pos x="18" y="78"/>
              </a:cxn>
              <a:cxn ang="0">
                <a:pos x="0" y="174"/>
              </a:cxn>
              <a:cxn ang="0">
                <a:pos x="12" y="235"/>
              </a:cxn>
              <a:cxn ang="0">
                <a:pos x="66" y="337"/>
              </a:cxn>
              <a:cxn ang="0">
                <a:pos x="138" y="403"/>
              </a:cxn>
              <a:cxn ang="0">
                <a:pos x="192" y="409"/>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chemeClr val="accent6">
              <a:lumMod val="75000"/>
            </a:schemeClr>
          </a:solidFill>
          <a:ln w="9525">
            <a:solidFill>
              <a:srgbClr val="FFFF00"/>
            </a:solidFill>
            <a:round/>
            <a:headEnd/>
            <a:tailEnd/>
          </a:ln>
        </p:spPr>
        <p:txBody>
          <a:bodyPr/>
          <a:lstStyle/>
          <a:p>
            <a:pPr>
              <a:defRPr/>
            </a:pPr>
            <a:endParaRPr lang="en-US"/>
          </a:p>
        </p:txBody>
      </p:sp>
      <p:sp>
        <p:nvSpPr>
          <p:cNvPr id="233" name="Freeform 1499"/>
          <p:cNvSpPr>
            <a:spLocks/>
          </p:cNvSpPr>
          <p:nvPr/>
        </p:nvSpPr>
        <p:spPr bwMode="auto">
          <a:xfrm>
            <a:off x="7391400" y="4343400"/>
            <a:ext cx="1219200" cy="914400"/>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50"/>
              <a:gd name="T184" fmla="*/ 0 h 660"/>
              <a:gd name="T185" fmla="*/ 950 w 950"/>
              <a:gd name="T186" fmla="*/ 660 h 6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rgbClr val="7030A0"/>
          </a:solidFill>
          <a:ln w="9525">
            <a:solidFill>
              <a:srgbClr val="FFFF00"/>
            </a:solidFill>
            <a:round/>
            <a:headEnd/>
            <a:tailEnd/>
          </a:ln>
        </p:spPr>
        <p:txBody>
          <a:bodyPr/>
          <a:lstStyle/>
          <a:p>
            <a:endParaRPr lang="ru-RU"/>
          </a:p>
        </p:txBody>
      </p:sp>
      <p:sp>
        <p:nvSpPr>
          <p:cNvPr id="234" name="Freeform 1453"/>
          <p:cNvSpPr>
            <a:spLocks/>
          </p:cNvSpPr>
          <p:nvPr/>
        </p:nvSpPr>
        <p:spPr bwMode="auto">
          <a:xfrm>
            <a:off x="4572000" y="5486400"/>
            <a:ext cx="762000" cy="762000"/>
          </a:xfrm>
          <a:custGeom>
            <a:avLst/>
            <a:gdLst/>
            <a:ahLst/>
            <a:cxnLst>
              <a:cxn ang="0">
                <a:pos x="62" y="102"/>
              </a:cxn>
              <a:cxn ang="0">
                <a:pos x="57" y="110"/>
              </a:cxn>
              <a:cxn ang="0">
                <a:pos x="50" y="117"/>
              </a:cxn>
              <a:cxn ang="0">
                <a:pos x="50" y="117"/>
              </a:cxn>
              <a:cxn ang="0">
                <a:pos x="58" y="121"/>
              </a:cxn>
              <a:cxn ang="0">
                <a:pos x="64" y="130"/>
              </a:cxn>
              <a:cxn ang="0">
                <a:pos x="69" y="123"/>
              </a:cxn>
              <a:cxn ang="0">
                <a:pos x="78" y="105"/>
              </a:cxn>
              <a:cxn ang="0">
                <a:pos x="92" y="92"/>
              </a:cxn>
              <a:cxn ang="0">
                <a:pos x="101" y="90"/>
              </a:cxn>
              <a:cxn ang="0">
                <a:pos x="104" y="82"/>
              </a:cxn>
              <a:cxn ang="0">
                <a:pos x="108" y="75"/>
              </a:cxn>
              <a:cxn ang="0">
                <a:pos x="112" y="57"/>
              </a:cxn>
              <a:cxn ang="0">
                <a:pos x="122" y="41"/>
              </a:cxn>
              <a:cxn ang="0">
                <a:pos x="114" y="32"/>
              </a:cxn>
              <a:cxn ang="0">
                <a:pos x="95" y="26"/>
              </a:cxn>
              <a:cxn ang="0">
                <a:pos x="90" y="22"/>
              </a:cxn>
              <a:cxn ang="0">
                <a:pos x="75" y="15"/>
              </a:cxn>
              <a:cxn ang="0">
                <a:pos x="71" y="3"/>
              </a:cxn>
              <a:cxn ang="0">
                <a:pos x="66" y="9"/>
              </a:cxn>
              <a:cxn ang="0">
                <a:pos x="61" y="10"/>
              </a:cxn>
              <a:cxn ang="0">
                <a:pos x="56" y="10"/>
              </a:cxn>
              <a:cxn ang="0">
                <a:pos x="53" y="11"/>
              </a:cxn>
              <a:cxn ang="0">
                <a:pos x="48" y="12"/>
              </a:cxn>
              <a:cxn ang="0">
                <a:pos x="42" y="10"/>
              </a:cxn>
              <a:cxn ang="0">
                <a:pos x="41" y="1"/>
              </a:cxn>
              <a:cxn ang="0">
                <a:pos x="40" y="2"/>
              </a:cxn>
              <a:cxn ang="0">
                <a:pos x="27" y="4"/>
              </a:cxn>
              <a:cxn ang="0">
                <a:pos x="31" y="12"/>
              </a:cxn>
              <a:cxn ang="0">
                <a:pos x="19" y="12"/>
              </a:cxn>
              <a:cxn ang="0">
                <a:pos x="12" y="19"/>
              </a:cxn>
              <a:cxn ang="0">
                <a:pos x="8" y="28"/>
              </a:cxn>
              <a:cxn ang="0">
                <a:pos x="4" y="33"/>
              </a:cxn>
              <a:cxn ang="0">
                <a:pos x="0" y="45"/>
              </a:cxn>
              <a:cxn ang="0">
                <a:pos x="9" y="46"/>
              </a:cxn>
              <a:cxn ang="0">
                <a:pos x="12" y="52"/>
              </a:cxn>
              <a:cxn ang="0">
                <a:pos x="16" y="52"/>
              </a:cxn>
              <a:cxn ang="0">
                <a:pos x="26" y="50"/>
              </a:cxn>
              <a:cxn ang="0">
                <a:pos x="33" y="59"/>
              </a:cxn>
              <a:cxn ang="0">
                <a:pos x="40" y="66"/>
              </a:cxn>
              <a:cxn ang="0">
                <a:pos x="48" y="70"/>
              </a:cxn>
              <a:cxn ang="0">
                <a:pos x="48" y="81"/>
              </a:cxn>
            </a:cxnLst>
            <a:rect l="0" t="0" r="r" b="b"/>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chemeClr val="accent2">
              <a:lumMod val="60000"/>
              <a:lumOff val="40000"/>
            </a:schemeClr>
          </a:solidFill>
          <a:ln w="9525" cap="flat" cmpd="sng">
            <a:solidFill>
              <a:srgbClr val="FFFF00"/>
            </a:solidFill>
            <a:prstDash val="solid"/>
            <a:round/>
            <a:headEnd type="none" w="med" len="med"/>
            <a:tailEnd type="none" w="med" len="med"/>
          </a:ln>
          <a:effectLst/>
        </p:spPr>
        <p:txBody>
          <a:bodyPr/>
          <a:lstStyle/>
          <a:p>
            <a:pPr>
              <a:defRPr/>
            </a:pPr>
            <a:endParaRPr lang="en-US"/>
          </a:p>
        </p:txBody>
      </p:sp>
      <p:sp>
        <p:nvSpPr>
          <p:cNvPr id="235" name="Freeform 1308"/>
          <p:cNvSpPr>
            <a:spLocks/>
          </p:cNvSpPr>
          <p:nvPr/>
        </p:nvSpPr>
        <p:spPr bwMode="auto">
          <a:xfrm>
            <a:off x="8153400" y="5791200"/>
            <a:ext cx="838200" cy="598488"/>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7"/>
              <a:gd name="T109" fmla="*/ 0 h 577"/>
              <a:gd name="T110" fmla="*/ 757 w 757"/>
              <a:gd name="T111" fmla="*/ 577 h 5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0070C0"/>
          </a:solidFill>
          <a:ln w="9525">
            <a:solidFill>
              <a:srgbClr val="FFFF00"/>
            </a:solidFill>
            <a:round/>
            <a:headEnd/>
            <a:tailEnd/>
          </a:ln>
        </p:spPr>
        <p:txBody>
          <a:bodyPr/>
          <a:lstStyle/>
          <a:p>
            <a:endParaRPr lang="ru-RU"/>
          </a:p>
        </p:txBody>
      </p:sp>
      <p:sp>
        <p:nvSpPr>
          <p:cNvPr id="236" name="Freeform 1373"/>
          <p:cNvSpPr>
            <a:spLocks/>
          </p:cNvSpPr>
          <p:nvPr/>
        </p:nvSpPr>
        <p:spPr bwMode="auto">
          <a:xfrm>
            <a:off x="7696200" y="4419600"/>
            <a:ext cx="609600" cy="38100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95"/>
              <a:gd name="T91" fmla="*/ 0 h 301"/>
              <a:gd name="T92" fmla="*/ 595 w 595"/>
              <a:gd name="T93" fmla="*/ 301 h 30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00B050"/>
          </a:solidFill>
          <a:ln w="9525">
            <a:solidFill>
              <a:srgbClr val="FFFF00"/>
            </a:solidFill>
            <a:round/>
            <a:headEnd/>
            <a:tailEnd/>
          </a:ln>
        </p:spPr>
        <p:txBody>
          <a:bodyPr/>
          <a:lstStyle/>
          <a:p>
            <a:endParaRPr lang="ru-RU"/>
          </a:p>
        </p:txBody>
      </p:sp>
      <p:sp>
        <p:nvSpPr>
          <p:cNvPr id="237" name="Freeform 1336"/>
          <p:cNvSpPr>
            <a:spLocks/>
          </p:cNvSpPr>
          <p:nvPr/>
        </p:nvSpPr>
        <p:spPr bwMode="auto">
          <a:xfrm>
            <a:off x="7391400" y="4876800"/>
            <a:ext cx="381000" cy="609600"/>
          </a:xfrm>
          <a:custGeom>
            <a:avLst/>
            <a:gdLst/>
            <a:ahLst/>
            <a:cxnLst>
              <a:cxn ang="0">
                <a:pos x="511" y="234"/>
              </a:cxn>
              <a:cxn ang="0">
                <a:pos x="547" y="180"/>
              </a:cxn>
              <a:cxn ang="0">
                <a:pos x="553" y="168"/>
              </a:cxn>
              <a:cxn ang="0">
                <a:pos x="499" y="150"/>
              </a:cxn>
              <a:cxn ang="0">
                <a:pos x="456" y="192"/>
              </a:cxn>
              <a:cxn ang="0">
                <a:pos x="408" y="192"/>
              </a:cxn>
              <a:cxn ang="0">
                <a:pos x="378" y="180"/>
              </a:cxn>
              <a:cxn ang="0">
                <a:pos x="354" y="198"/>
              </a:cxn>
              <a:cxn ang="0">
                <a:pos x="288" y="186"/>
              </a:cxn>
              <a:cxn ang="0">
                <a:pos x="246" y="120"/>
              </a:cxn>
              <a:cxn ang="0">
                <a:pos x="204" y="84"/>
              </a:cxn>
              <a:cxn ang="0">
                <a:pos x="210" y="48"/>
              </a:cxn>
              <a:cxn ang="0">
                <a:pos x="228" y="0"/>
              </a:cxn>
              <a:cxn ang="0">
                <a:pos x="168" y="0"/>
              </a:cxn>
              <a:cxn ang="0">
                <a:pos x="180" y="12"/>
              </a:cxn>
              <a:cxn ang="0">
                <a:pos x="114" y="54"/>
              </a:cxn>
              <a:cxn ang="0">
                <a:pos x="120" y="96"/>
              </a:cxn>
              <a:cxn ang="0">
                <a:pos x="72" y="174"/>
              </a:cxn>
              <a:cxn ang="0">
                <a:pos x="30" y="192"/>
              </a:cxn>
              <a:cxn ang="0">
                <a:pos x="60" y="240"/>
              </a:cxn>
              <a:cxn ang="0">
                <a:pos x="12" y="258"/>
              </a:cxn>
              <a:cxn ang="0">
                <a:pos x="0" y="264"/>
              </a:cxn>
              <a:cxn ang="0">
                <a:pos x="42" y="318"/>
              </a:cxn>
              <a:cxn ang="0">
                <a:pos x="90" y="408"/>
              </a:cxn>
              <a:cxn ang="0">
                <a:pos x="138" y="511"/>
              </a:cxn>
              <a:cxn ang="0">
                <a:pos x="174" y="571"/>
              </a:cxn>
              <a:cxn ang="0">
                <a:pos x="216" y="523"/>
              </a:cxn>
              <a:cxn ang="0">
                <a:pos x="228" y="457"/>
              </a:cxn>
              <a:cxn ang="0">
                <a:pos x="276" y="384"/>
              </a:cxn>
              <a:cxn ang="0">
                <a:pos x="342" y="330"/>
              </a:cxn>
              <a:cxn ang="0">
                <a:pos x="390" y="294"/>
              </a:cxn>
              <a:cxn ang="0">
                <a:pos x="372" y="234"/>
              </a:cxn>
              <a:cxn ang="0">
                <a:pos x="384" y="216"/>
              </a:cxn>
              <a:cxn ang="0">
                <a:pos x="420" y="228"/>
              </a:cxn>
              <a:cxn ang="0">
                <a:pos x="450" y="246"/>
              </a:cxn>
              <a:cxn ang="0">
                <a:pos x="462" y="264"/>
              </a:cxn>
              <a:cxn ang="0">
                <a:pos x="462" y="306"/>
              </a:cxn>
              <a:cxn ang="0">
                <a:pos x="493" y="252"/>
              </a:cxn>
            </a:cxnLst>
            <a:rect l="0" t="0" r="r" b="b"/>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chemeClr val="accent6">
              <a:lumMod val="20000"/>
              <a:lumOff val="80000"/>
            </a:schemeClr>
          </a:solidFill>
          <a:ln w="9525">
            <a:solidFill>
              <a:srgbClr val="FFFF00"/>
            </a:solidFill>
            <a:round/>
            <a:headEnd/>
            <a:tailEnd/>
          </a:ln>
        </p:spPr>
        <p:txBody>
          <a:bodyPr/>
          <a:lstStyle/>
          <a:p>
            <a:pPr>
              <a:defRPr/>
            </a:pPr>
            <a:endParaRPr lang="en-US"/>
          </a:p>
        </p:txBody>
      </p:sp>
      <p:sp>
        <p:nvSpPr>
          <p:cNvPr id="238" name="Freeform 1400"/>
          <p:cNvSpPr>
            <a:spLocks/>
          </p:cNvSpPr>
          <p:nvPr/>
        </p:nvSpPr>
        <p:spPr bwMode="auto">
          <a:xfrm>
            <a:off x="6324600" y="4343400"/>
            <a:ext cx="152400" cy="141288"/>
          </a:xfrm>
          <a:custGeom>
            <a:avLst/>
            <a:gdLst/>
            <a:ahLst/>
            <a:cxnLst>
              <a:cxn ang="0">
                <a:pos x="1" y="9"/>
              </a:cxn>
              <a:cxn ang="0">
                <a:pos x="1" y="10"/>
              </a:cxn>
              <a:cxn ang="0">
                <a:pos x="1" y="13"/>
              </a:cxn>
              <a:cxn ang="0">
                <a:pos x="2" y="17"/>
              </a:cxn>
              <a:cxn ang="0">
                <a:pos x="2" y="20"/>
              </a:cxn>
              <a:cxn ang="0">
                <a:pos x="6" y="22"/>
              </a:cxn>
              <a:cxn ang="0">
                <a:pos x="10" y="24"/>
              </a:cxn>
              <a:cxn ang="0">
                <a:pos x="15" y="26"/>
              </a:cxn>
              <a:cxn ang="0">
                <a:pos x="15" y="26"/>
              </a:cxn>
              <a:cxn ang="0">
                <a:pos x="19" y="28"/>
              </a:cxn>
              <a:cxn ang="0">
                <a:pos x="23" y="28"/>
              </a:cxn>
              <a:cxn ang="0">
                <a:pos x="25" y="28"/>
              </a:cxn>
              <a:cxn ang="0">
                <a:pos x="27" y="28"/>
              </a:cxn>
              <a:cxn ang="0">
                <a:pos x="29" y="23"/>
              </a:cxn>
              <a:cxn ang="0">
                <a:pos x="31" y="21"/>
              </a:cxn>
              <a:cxn ang="0">
                <a:pos x="30" y="17"/>
              </a:cxn>
              <a:cxn ang="0">
                <a:pos x="30" y="15"/>
              </a:cxn>
              <a:cxn ang="0">
                <a:pos x="29" y="12"/>
              </a:cxn>
              <a:cxn ang="0">
                <a:pos x="31" y="10"/>
              </a:cxn>
              <a:cxn ang="0">
                <a:pos x="30" y="6"/>
              </a:cxn>
              <a:cxn ang="0">
                <a:pos x="28" y="3"/>
              </a:cxn>
              <a:cxn ang="0">
                <a:pos x="27" y="3"/>
              </a:cxn>
              <a:cxn ang="0">
                <a:pos x="20" y="2"/>
              </a:cxn>
              <a:cxn ang="0">
                <a:pos x="18" y="0"/>
              </a:cxn>
              <a:cxn ang="0">
                <a:pos x="18" y="1"/>
              </a:cxn>
              <a:cxn ang="0">
                <a:pos x="15" y="1"/>
              </a:cxn>
              <a:cxn ang="0">
                <a:pos x="14" y="0"/>
              </a:cxn>
              <a:cxn ang="0">
                <a:pos x="13" y="0"/>
              </a:cxn>
              <a:cxn ang="0">
                <a:pos x="5" y="3"/>
              </a:cxn>
              <a:cxn ang="0">
                <a:pos x="1" y="5"/>
              </a:cxn>
              <a:cxn ang="0">
                <a:pos x="0" y="4"/>
              </a:cxn>
              <a:cxn ang="0">
                <a:pos x="0" y="6"/>
              </a:cxn>
              <a:cxn ang="0">
                <a:pos x="1" y="9"/>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chemeClr val="accent2">
              <a:lumMod val="50000"/>
            </a:schemeClr>
          </a:solidFill>
          <a:ln w="9525">
            <a:solidFill>
              <a:srgbClr val="FFFF00"/>
            </a:solidFill>
            <a:round/>
            <a:headEnd/>
            <a:tailEnd/>
          </a:ln>
        </p:spPr>
        <p:txBody>
          <a:bodyPr/>
          <a:lstStyle/>
          <a:p>
            <a:pPr>
              <a:defRPr/>
            </a:pPr>
            <a:endParaRPr lang="en-US"/>
          </a:p>
        </p:txBody>
      </p:sp>
      <p:sp>
        <p:nvSpPr>
          <p:cNvPr id="239" name="Freeform 1417"/>
          <p:cNvSpPr>
            <a:spLocks/>
          </p:cNvSpPr>
          <p:nvPr/>
        </p:nvSpPr>
        <p:spPr bwMode="auto">
          <a:xfrm>
            <a:off x="6248400" y="5486401"/>
            <a:ext cx="381000" cy="307975"/>
          </a:xfrm>
          <a:custGeom>
            <a:avLst/>
            <a:gdLst/>
            <a:ahLst/>
            <a:cxnLst>
              <a:cxn ang="0">
                <a:pos x="21" y="6"/>
              </a:cxn>
              <a:cxn ang="0">
                <a:pos x="18" y="18"/>
              </a:cxn>
              <a:cxn ang="0">
                <a:pos x="15" y="21"/>
              </a:cxn>
              <a:cxn ang="0">
                <a:pos x="11" y="29"/>
              </a:cxn>
              <a:cxn ang="0">
                <a:pos x="7" y="32"/>
              </a:cxn>
              <a:cxn ang="0">
                <a:pos x="3" y="32"/>
              </a:cxn>
              <a:cxn ang="0">
                <a:pos x="0" y="35"/>
              </a:cxn>
              <a:cxn ang="0">
                <a:pos x="1" y="38"/>
              </a:cxn>
              <a:cxn ang="0">
                <a:pos x="1" y="38"/>
              </a:cxn>
              <a:cxn ang="0">
                <a:pos x="4" y="36"/>
              </a:cxn>
              <a:cxn ang="0">
                <a:pos x="12" y="36"/>
              </a:cxn>
              <a:cxn ang="0">
                <a:pos x="18" y="42"/>
              </a:cxn>
              <a:cxn ang="0">
                <a:pos x="21" y="42"/>
              </a:cxn>
              <a:cxn ang="0">
                <a:pos x="24" y="40"/>
              </a:cxn>
              <a:cxn ang="0">
                <a:pos x="30" y="40"/>
              </a:cxn>
              <a:cxn ang="0">
                <a:pos x="32" y="52"/>
              </a:cxn>
              <a:cxn ang="0">
                <a:pos x="38" y="53"/>
              </a:cxn>
              <a:cxn ang="0">
                <a:pos x="43" y="53"/>
              </a:cxn>
              <a:cxn ang="0">
                <a:pos x="49" y="56"/>
              </a:cxn>
              <a:cxn ang="0">
                <a:pos x="55" y="59"/>
              </a:cxn>
              <a:cxn ang="0">
                <a:pos x="55" y="57"/>
              </a:cxn>
              <a:cxn ang="0">
                <a:pos x="52" y="53"/>
              </a:cxn>
              <a:cxn ang="0">
                <a:pos x="53" y="50"/>
              </a:cxn>
              <a:cxn ang="0">
                <a:pos x="54" y="44"/>
              </a:cxn>
              <a:cxn ang="0">
                <a:pos x="57" y="43"/>
              </a:cxn>
              <a:cxn ang="0">
                <a:pos x="55" y="37"/>
              </a:cxn>
              <a:cxn ang="0">
                <a:pos x="54" y="31"/>
              </a:cxn>
              <a:cxn ang="0">
                <a:pos x="53" y="25"/>
              </a:cxn>
              <a:cxn ang="0">
                <a:pos x="55" y="18"/>
              </a:cxn>
              <a:cxn ang="0">
                <a:pos x="59" y="11"/>
              </a:cxn>
              <a:cxn ang="0">
                <a:pos x="59" y="10"/>
              </a:cxn>
              <a:cxn ang="0">
                <a:pos x="59" y="5"/>
              </a:cxn>
              <a:cxn ang="0">
                <a:pos x="56" y="3"/>
              </a:cxn>
              <a:cxn ang="0">
                <a:pos x="51" y="3"/>
              </a:cxn>
              <a:cxn ang="0">
                <a:pos x="49" y="0"/>
              </a:cxn>
              <a:cxn ang="0">
                <a:pos x="41" y="1"/>
              </a:cxn>
              <a:cxn ang="0">
                <a:pos x="32" y="3"/>
              </a:cxn>
              <a:cxn ang="0">
                <a:pos x="27" y="1"/>
              </a:cxn>
              <a:cxn ang="0">
                <a:pos x="21" y="2"/>
              </a:cxn>
              <a:cxn ang="0">
                <a:pos x="21" y="6"/>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chemeClr val="accent3">
              <a:lumMod val="75000"/>
            </a:schemeClr>
          </a:solidFill>
          <a:ln w="9525">
            <a:solidFill>
              <a:srgbClr val="FFFF00"/>
            </a:solidFill>
            <a:round/>
            <a:headEnd/>
            <a:tailEnd/>
          </a:ln>
        </p:spPr>
        <p:txBody>
          <a:bodyPr/>
          <a:lstStyle/>
          <a:p>
            <a:pPr>
              <a:defRPr/>
            </a:pPr>
            <a:endParaRPr lang="en-US"/>
          </a:p>
        </p:txBody>
      </p:sp>
      <p:sp>
        <p:nvSpPr>
          <p:cNvPr id="240" name="Freeform 1382"/>
          <p:cNvSpPr>
            <a:spLocks/>
          </p:cNvSpPr>
          <p:nvPr/>
        </p:nvSpPr>
        <p:spPr bwMode="auto">
          <a:xfrm>
            <a:off x="5891214" y="4406900"/>
            <a:ext cx="280987" cy="165100"/>
          </a:xfrm>
          <a:custGeom>
            <a:avLst/>
            <a:gdLst/>
            <a:ahLst/>
            <a:cxnLst>
              <a:cxn ang="0">
                <a:pos x="36" y="29"/>
              </a:cxn>
              <a:cxn ang="0">
                <a:pos x="37" y="27"/>
              </a:cxn>
              <a:cxn ang="0">
                <a:pos x="37" y="25"/>
              </a:cxn>
              <a:cxn ang="0">
                <a:pos x="37" y="25"/>
              </a:cxn>
              <a:cxn ang="0">
                <a:pos x="36" y="23"/>
              </a:cxn>
              <a:cxn ang="0">
                <a:pos x="34" y="23"/>
              </a:cxn>
              <a:cxn ang="0">
                <a:pos x="34" y="21"/>
              </a:cxn>
              <a:cxn ang="0">
                <a:pos x="37" y="18"/>
              </a:cxn>
              <a:cxn ang="0">
                <a:pos x="38" y="17"/>
              </a:cxn>
              <a:cxn ang="0">
                <a:pos x="38" y="17"/>
              </a:cxn>
              <a:cxn ang="0">
                <a:pos x="38" y="13"/>
              </a:cxn>
              <a:cxn ang="0">
                <a:pos x="40" y="11"/>
              </a:cxn>
              <a:cxn ang="0">
                <a:pos x="37" y="10"/>
              </a:cxn>
              <a:cxn ang="0">
                <a:pos x="35" y="9"/>
              </a:cxn>
              <a:cxn ang="0">
                <a:pos x="32" y="8"/>
              </a:cxn>
              <a:cxn ang="0">
                <a:pos x="31" y="7"/>
              </a:cxn>
              <a:cxn ang="0">
                <a:pos x="29" y="6"/>
              </a:cxn>
              <a:cxn ang="0">
                <a:pos x="27" y="5"/>
              </a:cxn>
              <a:cxn ang="0">
                <a:pos x="26" y="3"/>
              </a:cxn>
              <a:cxn ang="0">
                <a:pos x="24" y="2"/>
              </a:cxn>
              <a:cxn ang="0">
                <a:pos x="23" y="0"/>
              </a:cxn>
              <a:cxn ang="0">
                <a:pos x="21" y="1"/>
              </a:cxn>
              <a:cxn ang="0">
                <a:pos x="19" y="5"/>
              </a:cxn>
              <a:cxn ang="0">
                <a:pos x="18" y="6"/>
              </a:cxn>
              <a:cxn ang="0">
                <a:pos x="16" y="9"/>
              </a:cxn>
              <a:cxn ang="0">
                <a:pos x="12" y="9"/>
              </a:cxn>
              <a:cxn ang="0">
                <a:pos x="11" y="8"/>
              </a:cxn>
              <a:cxn ang="0">
                <a:pos x="9" y="8"/>
              </a:cxn>
              <a:cxn ang="0">
                <a:pos x="9" y="10"/>
              </a:cxn>
              <a:cxn ang="0">
                <a:pos x="10" y="12"/>
              </a:cxn>
              <a:cxn ang="0">
                <a:pos x="7" y="12"/>
              </a:cxn>
              <a:cxn ang="0">
                <a:pos x="6" y="12"/>
              </a:cxn>
              <a:cxn ang="0">
                <a:pos x="3" y="12"/>
              </a:cxn>
              <a:cxn ang="0">
                <a:pos x="0" y="13"/>
              </a:cxn>
              <a:cxn ang="0">
                <a:pos x="0" y="14"/>
              </a:cxn>
              <a:cxn ang="0">
                <a:pos x="0" y="16"/>
              </a:cxn>
              <a:cxn ang="0">
                <a:pos x="4" y="18"/>
              </a:cxn>
              <a:cxn ang="0">
                <a:pos x="7" y="18"/>
              </a:cxn>
              <a:cxn ang="0">
                <a:pos x="8" y="19"/>
              </a:cxn>
              <a:cxn ang="0">
                <a:pos x="8" y="20"/>
              </a:cxn>
              <a:cxn ang="0">
                <a:pos x="9" y="22"/>
              </a:cxn>
              <a:cxn ang="0">
                <a:pos x="10" y="25"/>
              </a:cxn>
              <a:cxn ang="0">
                <a:pos x="11" y="26"/>
              </a:cxn>
              <a:cxn ang="0">
                <a:pos x="11" y="29"/>
              </a:cxn>
              <a:cxn ang="0">
                <a:pos x="10" y="37"/>
              </a:cxn>
              <a:cxn ang="0">
                <a:pos x="10" y="37"/>
              </a:cxn>
              <a:cxn ang="0">
                <a:pos x="11" y="39"/>
              </a:cxn>
              <a:cxn ang="0">
                <a:pos x="12" y="39"/>
              </a:cxn>
              <a:cxn ang="0">
                <a:pos x="14" y="39"/>
              </a:cxn>
              <a:cxn ang="0">
                <a:pos x="17" y="40"/>
              </a:cxn>
              <a:cxn ang="0">
                <a:pos x="19" y="40"/>
              </a:cxn>
              <a:cxn ang="0">
                <a:pos x="22" y="41"/>
              </a:cxn>
              <a:cxn ang="0">
                <a:pos x="24" y="41"/>
              </a:cxn>
              <a:cxn ang="0">
                <a:pos x="25" y="38"/>
              </a:cxn>
              <a:cxn ang="0">
                <a:pos x="28" y="37"/>
              </a:cxn>
              <a:cxn ang="0">
                <a:pos x="32" y="38"/>
              </a:cxn>
              <a:cxn ang="0">
                <a:pos x="38" y="34"/>
              </a:cxn>
              <a:cxn ang="0">
                <a:pos x="39" y="34"/>
              </a:cxn>
              <a:cxn ang="0">
                <a:pos x="37" y="32"/>
              </a:cxn>
              <a:cxn ang="0">
                <a:pos x="36" y="29"/>
              </a:cxn>
            </a:cxnLst>
            <a:rect l="0" t="0" r="r" b="b"/>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chemeClr val="accent1">
              <a:lumMod val="75000"/>
            </a:schemeClr>
          </a:solidFill>
          <a:ln w="9525">
            <a:solidFill>
              <a:srgbClr val="FFFF00"/>
            </a:solidFill>
            <a:round/>
            <a:headEnd/>
            <a:tailEnd/>
          </a:ln>
        </p:spPr>
        <p:txBody>
          <a:bodyPr/>
          <a:lstStyle/>
          <a:p>
            <a:pPr>
              <a:defRPr/>
            </a:pPr>
            <a:endParaRPr lang="en-US"/>
          </a:p>
        </p:txBody>
      </p:sp>
      <p:sp>
        <p:nvSpPr>
          <p:cNvPr id="241" name="Freeform 1358"/>
          <p:cNvSpPr>
            <a:spLocks/>
          </p:cNvSpPr>
          <p:nvPr/>
        </p:nvSpPr>
        <p:spPr bwMode="auto">
          <a:xfrm>
            <a:off x="5867400" y="4800601"/>
            <a:ext cx="381000" cy="428625"/>
          </a:xfrm>
          <a:custGeom>
            <a:avLst/>
            <a:gdLst/>
            <a:ahLst/>
            <a:cxnLst>
              <a:cxn ang="0">
                <a:pos x="60" y="270"/>
              </a:cxn>
              <a:cxn ang="0">
                <a:pos x="216" y="378"/>
              </a:cxn>
              <a:cxn ang="0">
                <a:pos x="228" y="390"/>
              </a:cxn>
              <a:cxn ang="0">
                <a:pos x="246" y="390"/>
              </a:cxn>
              <a:cxn ang="0">
                <a:pos x="282" y="372"/>
              </a:cxn>
              <a:cxn ang="0">
                <a:pos x="390" y="300"/>
              </a:cxn>
              <a:cxn ang="0">
                <a:pos x="384" y="300"/>
              </a:cxn>
              <a:cxn ang="0">
                <a:pos x="366" y="276"/>
              </a:cxn>
              <a:cxn ang="0">
                <a:pos x="354" y="270"/>
              </a:cxn>
              <a:cxn ang="0">
                <a:pos x="342" y="246"/>
              </a:cxn>
              <a:cxn ang="0">
                <a:pos x="348" y="234"/>
              </a:cxn>
              <a:cxn ang="0">
                <a:pos x="348" y="174"/>
              </a:cxn>
              <a:cxn ang="0">
                <a:pos x="342" y="162"/>
              </a:cxn>
              <a:cxn ang="0">
                <a:pos x="348" y="150"/>
              </a:cxn>
              <a:cxn ang="0">
                <a:pos x="342" y="144"/>
              </a:cxn>
              <a:cxn ang="0">
                <a:pos x="342" y="120"/>
              </a:cxn>
              <a:cxn ang="0">
                <a:pos x="324" y="108"/>
              </a:cxn>
              <a:cxn ang="0">
                <a:pos x="318" y="102"/>
              </a:cxn>
              <a:cxn ang="0">
                <a:pos x="306" y="90"/>
              </a:cxn>
              <a:cxn ang="0">
                <a:pos x="306" y="78"/>
              </a:cxn>
              <a:cxn ang="0">
                <a:pos x="324" y="54"/>
              </a:cxn>
              <a:cxn ang="0">
                <a:pos x="324" y="30"/>
              </a:cxn>
              <a:cxn ang="0">
                <a:pos x="324" y="12"/>
              </a:cxn>
              <a:cxn ang="0">
                <a:pos x="330" y="6"/>
              </a:cxn>
              <a:cxn ang="0">
                <a:pos x="330" y="0"/>
              </a:cxn>
              <a:cxn ang="0">
                <a:pos x="318" y="6"/>
              </a:cxn>
              <a:cxn ang="0">
                <a:pos x="288" y="12"/>
              </a:cxn>
              <a:cxn ang="0">
                <a:pos x="222" y="12"/>
              </a:cxn>
              <a:cxn ang="0">
                <a:pos x="162" y="30"/>
              </a:cxn>
              <a:cxn ang="0">
                <a:pos x="132" y="48"/>
              </a:cxn>
              <a:cxn ang="0">
                <a:pos x="138" y="78"/>
              </a:cxn>
              <a:cxn ang="0">
                <a:pos x="144" y="108"/>
              </a:cxn>
              <a:cxn ang="0">
                <a:pos x="132" y="114"/>
              </a:cxn>
              <a:cxn ang="0">
                <a:pos x="108" y="120"/>
              </a:cxn>
              <a:cxn ang="0">
                <a:pos x="102" y="132"/>
              </a:cxn>
              <a:cxn ang="0">
                <a:pos x="96" y="144"/>
              </a:cxn>
              <a:cxn ang="0">
                <a:pos x="60" y="156"/>
              </a:cxn>
              <a:cxn ang="0">
                <a:pos x="30" y="174"/>
              </a:cxn>
              <a:cxn ang="0">
                <a:pos x="6" y="192"/>
              </a:cxn>
              <a:cxn ang="0">
                <a:pos x="0" y="210"/>
              </a:cxn>
              <a:cxn ang="0">
                <a:pos x="6" y="210"/>
              </a:cxn>
              <a:cxn ang="0">
                <a:pos x="6" y="228"/>
              </a:cxn>
              <a:cxn ang="0">
                <a:pos x="60" y="270"/>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chemeClr val="tx2">
              <a:lumMod val="20000"/>
              <a:lumOff val="80000"/>
            </a:schemeClr>
          </a:solidFill>
          <a:ln w="9525">
            <a:solidFill>
              <a:srgbClr val="FFFF00"/>
            </a:solidFill>
            <a:round/>
            <a:headEnd/>
            <a:tailEnd/>
          </a:ln>
        </p:spPr>
        <p:txBody>
          <a:bodyPr/>
          <a:lstStyle/>
          <a:p>
            <a:pPr>
              <a:defRPr/>
            </a:pPr>
            <a:endParaRPr lang="en-US"/>
          </a:p>
        </p:txBody>
      </p:sp>
    </p:spTree>
    <p:extLst>
      <p:ext uri="{BB962C8B-B14F-4D97-AF65-F5344CB8AC3E}">
        <p14:creationId xmlns:p14="http://schemas.microsoft.com/office/powerpoint/2010/main" val="59489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6458 -3.70953E-6 C -0.06336 -0.01526 -0.06336 -0.0296 -0.05781 -0.04347 C -0.05833 -0.0666 -0.05468 -0.11817 -0.06458 -0.14847 C -0.0677 -0.1716 -0.071 -0.1931 -0.07465 -0.21577 C -0.07586 -0.22317 -0.07691 -0.23473 -0.08159 -0.24098 C -0.0967 -0.26179 -0.08628 -0.2426 -0.10173 -0.2611 C -0.10399 -0.26364 -0.10486 -0.26711 -0.10677 -0.27012 C -0.10833 -0.2722 -0.11007 -0.27359 -0.1118 -0.27544 C -0.11701 -0.28723 -0.1368 -0.30874 -0.14705 -0.31521 C -0.15764 -0.3314 -0.17326 -0.3543 -0.18923 -0.36424 C -0.1927 -0.36632 -0.19739 -0.36609 -0.20104 -0.36794 C -0.21493 -0.37534 -0.22274 -0.37581 -0.23993 -0.37696 C -0.25295 -0.37766 -0.26562 -0.37812 -0.27847 -0.37881 C -0.30052 -0.37766 -0.32239 -0.37673 -0.34427 -0.37511 C -0.3658 -0.37326 -0.39618 -0.34297 -0.40989 -0.32816 C -0.41458 -0.32308 -0.41718 -0.31683 -0.4217 -0.31174 C -0.42378 -0.30573 -0.42708 -0.30273 -0.4302 -0.29717 C -0.43472 -0.28839 -0.43784 -0.2789 -0.44201 -0.27012 C -0.44357 -0.26017 -0.44687 -0.25254 -0.44878 -0.24283 C -0.44809 -0.22294 -0.45 -0.20282 -0.44705 -0.18293 C -0.44635 -0.17923 -0.44132 -0.17853 -0.43871 -0.17599 C -0.43211 -0.16975 -0.42534 -0.16443 -0.41666 -0.16119 C -0.40468 -0.15148 -0.39548 -0.15356 -0.37968 -0.1524 C -0.37205 -0.15009 -0.36562 -0.14801 -0.35781 -0.14685 C -0.34878 -0.14176 -0.3375 -0.13783 -0.32743 -0.13598 C -0.16267 -0.13783 -0.23107 -0.12766 -0.17083 -0.14153 C -0.16284 -0.14546 -0.15607 -0.15055 -0.14895 -0.15587 C -0.13975 -0.16211 -0.1283 -0.16535 -0.12014 -0.17391 C -0.11198 -0.1827 -0.10486 -0.19241 -0.09496 -0.19935 C -0.08871 -0.20929 -0.08541 -0.22132 -0.07986 -0.23196 C -0.0783 -0.2382 -0.07673 -0.24398 -0.07465 -0.25 C -0.07205 -0.27266 -0.06875 -0.29926 -0.08159 -0.31891 C -0.08316 -0.32909 -0.08524 -0.33325 -0.08819 -0.3425 C -0.09236 -0.35615 -0.09357 -0.36447 -0.10347 -0.37511 C -0.10711 -0.38806 -0.10173 -0.3728 -0.11007 -0.38413 C -0.11111 -0.38552 -0.11093 -0.38806 -0.1118 -0.38968 C -0.11267 -0.39153 -0.11371 -0.39338 -0.1151 -0.395 C -0.1243 -0.4061 -0.13125 -0.40772 -0.14392 -0.41327 C -0.1927 -0.41258 -0.24166 -0.4142 -0.29045 -0.41142 C -0.29652 -0.41119 -0.30156 -0.40587 -0.30729 -0.40402 C -0.32465 -0.39847 -0.33958 -0.38991 -0.35625 -0.38228 C -0.36302 -0.38298 -0.36979 -0.38228 -0.37639 -0.38413 C -0.38246 -0.38575 -0.38194 -0.39038 -0.38645 -0.39315 C -0.38906 -0.39477 -0.39201 -0.39569 -0.39479 -0.39685 C -0.40139 -0.40356 -0.40798 -0.40703 -0.41336 -0.41489 C -0.41562 -0.42252 -0.4217 -0.42553 -0.425 -0.43293 " pathEditMode="relative" rAng="0" ptsTypes="fffffffffffffffffffffffffffffffffffffffffffffA">
                                      <p:cBhvr>
                                        <p:cTn id="6" dur="2000" fill="hold"/>
                                        <p:tgtEl>
                                          <p:spTgt spid="7"/>
                                        </p:tgtEl>
                                        <p:attrNameLst>
                                          <p:attrName>ppt_x</p:attrName>
                                          <p:attrName>ppt_y</p:attrName>
                                        </p:attrNameLst>
                                      </p:cBhvr>
                                      <p:rCtr x="-18800" y="-21600"/>
                                    </p:animMotion>
                                  </p:childTnLst>
                                </p:cTn>
                              </p:par>
                              <p:par>
                                <p:cTn id="7" presetID="9" presetClass="emph" presetSubtype="0" nodeType="withEffect">
                                  <p:stCondLst>
                                    <p:cond delay="0"/>
                                  </p:stCondLst>
                                  <p:childTnLst>
                                    <p:set>
                                      <p:cBhvr rctx="PPT">
                                        <p:cTn id="8" dur="indefinite"/>
                                        <p:tgtEl>
                                          <p:spTgt spid="9"/>
                                        </p:tgtEl>
                                        <p:attrNameLst>
                                          <p:attrName>style.opacity</p:attrName>
                                        </p:attrNameLst>
                                      </p:cBhvr>
                                      <p:to>
                                        <p:strVal val="0"/>
                                      </p:to>
                                    </p:set>
                                    <p:animEffect filter="image" prLst="opacity: 0">
                                      <p:cBhvr rctx="IE">
                                        <p:cTn id="9" dur="indefinite"/>
                                        <p:tgtEl>
                                          <p:spTgt spid="9"/>
                                        </p:tgtEl>
                                      </p:cBhvr>
                                    </p:animEffect>
                                  </p:childTnLst>
                                </p:cTn>
                              </p:par>
                              <p:par>
                                <p:cTn id="10" presetID="0" presetClass="path" presetSubtype="0" accel="50000" decel="50000" fill="hold" nodeType="withEffect">
                                  <p:stCondLst>
                                    <p:cond delay="0"/>
                                  </p:stCondLst>
                                  <p:childTnLst>
                                    <p:animMotion origin="layout" path="M 0.0625 -4.26457E-6 C 0.06667 -0.01364 0.06285 -0.00832 0.08681 -0.02197 C 0.12934 -0.04625 0.16025 -0.05457 0.21459 -0.05666 C 0.28125 -0.05943 0.34792 -0.06151 0.41493 -0.06406 C 0.45521 -0.06984 0.48976 -0.074 0.52743 -0.08395 C 0.53316 -0.08556 0.5382 -0.08857 0.54445 -0.0895 C 0.55712 -0.09158 0.58334 -0.0932 0.58334 -0.09297 C 0.61632 -0.09181 0.64618 -0.08926 0.679 -0.09135 C 0.68143 -0.09204 0.68403 -0.09297 0.68646 -0.0932 C 0.69931 -0.09482 0.71285 -0.09412 0.72552 -0.0969 C 0.72795 -0.09736 0.72639 -0.10083 0.72795 -0.10222 C 0.73039 -0.10453 0.7342 -0.10615 0.73768 -0.10777 C 0.75556 -0.11632 0.77118 -0.12025 0.79167 -0.12419 C 0.79375 -0.13089 0.78976 -0.13968 0.79653 -0.14431 C 0.80157 -0.14754 0.80955 -0.14546 0.81615 -0.14616 C 0.81962 -0.15333 0.81858 -0.14963 0.81858 -0.15703 " pathEditMode="relative" rAng="0" ptsTypes="fffffffffffffffA">
                                      <p:cBhvr>
                                        <p:cTn id="11" dur="2000" fill="hold"/>
                                        <p:tgtEl>
                                          <p:spTgt spid="9"/>
                                        </p:tgtEl>
                                        <p:attrNameLst>
                                          <p:attrName>ppt_x</p:attrName>
                                          <p:attrName>ppt_y</p:attrName>
                                        </p:attrNameLst>
                                      </p:cBhvr>
                                      <p:rCtr x="37900" y="-7900"/>
                                    </p:animMotion>
                                  </p:childTnLst>
                                </p:cTn>
                              </p:par>
                              <p:par>
                                <p:cTn id="12" presetID="9" presetClass="emph" presetSubtype="0" nodeType="withEffect">
                                  <p:stCondLst>
                                    <p:cond delay="0"/>
                                  </p:stCondLst>
                                  <p:childTnLst>
                                    <p:set>
                                      <p:cBhvr rctx="PPT">
                                        <p:cTn id="13" dur="indefinite"/>
                                        <p:tgtEl>
                                          <p:spTgt spid="215"/>
                                        </p:tgtEl>
                                        <p:attrNameLst>
                                          <p:attrName>style.opacity</p:attrName>
                                        </p:attrNameLst>
                                      </p:cBhvr>
                                      <p:to>
                                        <p:strVal val="0"/>
                                      </p:to>
                                    </p:set>
                                    <p:animEffect filter="image" prLst="opacity: 0">
                                      <p:cBhvr rctx="IE">
                                        <p:cTn id="14" dur="indefinite"/>
                                        <p:tgtEl>
                                          <p:spTgt spid="215"/>
                                        </p:tgtEl>
                                      </p:cBhvr>
                                    </p:animEffect>
                                  </p:childTnLst>
                                </p:cTn>
                              </p:par>
                              <p:par>
                                <p:cTn id="15" presetID="0" presetClass="path" presetSubtype="0" accel="50000" decel="50000" fill="hold" nodeType="withEffect">
                                  <p:stCondLst>
                                    <p:cond delay="0"/>
                                  </p:stCondLst>
                                  <p:childTnLst>
                                    <p:animMotion origin="layout" path="M 0.0625 -4.26457E-6 C 0.06666 -0.01364 0.06284 -0.00832 0.0868 -0.02197 C 0.12934 -0.04625 0.16024 -0.05457 0.21458 -0.05666 C 0.28125 -0.05943 0.34791 -0.06151 0.41493 -0.06406 C 0.4552 -0.06984 0.48975 -0.074 0.52743 -0.08395 C 0.53316 -0.08556 0.53819 -0.08857 0.54444 -0.0895 C 0.55711 -0.09158 0.58333 -0.0932 0.58333 -0.09297 C 0.61632 -0.09181 0.64618 -0.08926 0.67899 -0.09135 C 0.68142 -0.09204 0.68402 -0.09297 0.68646 -0.0932 C 0.6993 -0.09482 0.71284 -0.09412 0.72552 -0.0969 C 0.72795 -0.09736 0.72639 -0.10083 0.72795 -0.10222 C 0.73038 -0.10453 0.7342 -0.10615 0.73767 -0.10777 C 0.75555 -0.11632 0.77118 -0.12025 0.79166 -0.12419 C 0.79375 -0.13089 0.78975 -0.13968 0.79652 -0.14431 C 0.80156 -0.14754 0.80955 -0.14546 0.81614 -0.14616 C 0.81961 -0.15333 0.81857 -0.14963 0.81857 -0.15703 " pathEditMode="relative" rAng="0" ptsTypes="fffffffffffffffA">
                                      <p:cBhvr>
                                        <p:cTn id="16" dur="2000" fill="hold"/>
                                        <p:tgtEl>
                                          <p:spTgt spid="215"/>
                                        </p:tgtEl>
                                        <p:attrNameLst>
                                          <p:attrName>ppt_x</p:attrName>
                                          <p:attrName>ppt_y</p:attrName>
                                        </p:attrNameLst>
                                      </p:cBhvr>
                                      <p:rCtr x="37900" y="-7900"/>
                                    </p:animMotion>
                                  </p:childTnLst>
                                </p:cTn>
                              </p:par>
                              <p:par>
                                <p:cTn id="17" presetID="9" presetClass="emph" presetSubtype="0" nodeType="withEffect">
                                  <p:stCondLst>
                                    <p:cond delay="0"/>
                                  </p:stCondLst>
                                  <p:childTnLst>
                                    <p:set>
                                      <p:cBhvr rctx="PPT">
                                        <p:cTn id="18" dur="indefinite"/>
                                        <p:tgtEl>
                                          <p:spTgt spid="216"/>
                                        </p:tgtEl>
                                        <p:attrNameLst>
                                          <p:attrName>style.opacity</p:attrName>
                                        </p:attrNameLst>
                                      </p:cBhvr>
                                      <p:to>
                                        <p:strVal val="0"/>
                                      </p:to>
                                    </p:set>
                                    <p:animEffect filter="image" prLst="opacity: 0">
                                      <p:cBhvr rctx="IE">
                                        <p:cTn id="19" dur="indefinite"/>
                                        <p:tgtEl>
                                          <p:spTgt spid="216"/>
                                        </p:tgtEl>
                                      </p:cBhvr>
                                    </p:animEffect>
                                  </p:childTnLst>
                                </p:cTn>
                              </p:par>
                              <p:par>
                                <p:cTn id="20" presetID="0" presetClass="path" presetSubtype="0" accel="50000" decel="50000" fill="hold" nodeType="withEffect">
                                  <p:stCondLst>
                                    <p:cond delay="0"/>
                                  </p:stCondLst>
                                  <p:childTnLst>
                                    <p:animMotion origin="layout" path="M 0.0625 -4.26457E-6 C 0.06667 -0.01364 0.06285 -0.00832 0.08681 -0.02197 C 0.12934 -0.04625 0.16025 -0.05457 0.21459 -0.05666 C 0.28125 -0.05943 0.34792 -0.06151 0.41493 -0.06406 C 0.45521 -0.06984 0.48976 -0.074 0.52743 -0.08395 C 0.53316 -0.08556 0.5382 -0.08857 0.54445 -0.0895 C 0.55712 -0.09158 0.58334 -0.0932 0.58334 -0.09297 C 0.61632 -0.09181 0.64618 -0.08926 0.679 -0.09135 C 0.68143 -0.09204 0.68403 -0.09297 0.68646 -0.0932 C 0.69931 -0.09482 0.71285 -0.09412 0.72552 -0.0969 C 0.72795 -0.09736 0.72639 -0.10083 0.72795 -0.10222 C 0.73039 -0.10453 0.7342 -0.10615 0.73768 -0.10777 C 0.75556 -0.11632 0.77118 -0.12025 0.79167 -0.12419 C 0.79375 -0.13089 0.78976 -0.13968 0.79653 -0.14431 C 0.80157 -0.14754 0.80955 -0.14546 0.81615 -0.14616 C 0.81962 -0.15333 0.81858 -0.14963 0.81858 -0.15703 " pathEditMode="relative" rAng="0" ptsTypes="fffffffffffffffA">
                                      <p:cBhvr>
                                        <p:cTn id="21" dur="2000" fill="hold"/>
                                        <p:tgtEl>
                                          <p:spTgt spid="216"/>
                                        </p:tgtEl>
                                        <p:attrNameLst>
                                          <p:attrName>ppt_x</p:attrName>
                                          <p:attrName>ppt_y</p:attrName>
                                        </p:attrNameLst>
                                      </p:cBhvr>
                                      <p:rCtr x="37900" y="-7900"/>
                                    </p:animMotion>
                                  </p:childTnLst>
                                </p:cTn>
                              </p:par>
                              <p:par>
                                <p:cTn id="22" presetID="9" presetClass="emph" presetSubtype="0" nodeType="withEffect">
                                  <p:stCondLst>
                                    <p:cond delay="0"/>
                                  </p:stCondLst>
                                  <p:childTnLst>
                                    <p:set>
                                      <p:cBhvr rctx="PPT">
                                        <p:cTn id="23" dur="indefinite"/>
                                        <p:tgtEl>
                                          <p:spTgt spid="217"/>
                                        </p:tgtEl>
                                        <p:attrNameLst>
                                          <p:attrName>style.opacity</p:attrName>
                                        </p:attrNameLst>
                                      </p:cBhvr>
                                      <p:to>
                                        <p:strVal val="0"/>
                                      </p:to>
                                    </p:set>
                                    <p:animEffect filter="image" prLst="opacity: 0">
                                      <p:cBhvr rctx="IE">
                                        <p:cTn id="24" dur="indefinite"/>
                                        <p:tgtEl>
                                          <p:spTgt spid="217"/>
                                        </p:tgtEl>
                                      </p:cBhvr>
                                    </p:animEffect>
                                  </p:childTnLst>
                                </p:cTn>
                              </p:par>
                              <p:par>
                                <p:cTn id="25" presetID="0" presetClass="path" presetSubtype="0" accel="50000" decel="50000" fill="hold" nodeType="withEffect">
                                  <p:stCondLst>
                                    <p:cond delay="0"/>
                                  </p:stCondLst>
                                  <p:childTnLst>
                                    <p:animMotion origin="layout" path="M 0.0625 -4.26457E-6 C 0.06667 -0.01364 0.06285 -0.00832 0.08681 -0.02197 C 0.12934 -0.04625 0.16024 -0.05457 0.21458 -0.05666 C 0.28125 -0.05943 0.34792 -0.06151 0.41493 -0.06406 C 0.45521 -0.06984 0.48976 -0.074 0.52743 -0.08395 C 0.53316 -0.08556 0.53819 -0.08857 0.54444 -0.0895 C 0.55712 -0.09158 0.58333 -0.0932 0.58333 -0.09297 C 0.61632 -0.09181 0.64618 -0.08926 0.67899 -0.09135 C 0.68142 -0.09204 0.68403 -0.09297 0.68646 -0.0932 C 0.69931 -0.09482 0.71285 -0.09412 0.72552 -0.0969 C 0.72795 -0.09736 0.72639 -0.10083 0.72795 -0.10222 C 0.73038 -0.10453 0.7342 -0.10615 0.73767 -0.10777 C 0.75556 -0.11632 0.77118 -0.12025 0.79167 -0.12419 C 0.79375 -0.13089 0.78976 -0.13968 0.79653 -0.14431 C 0.80156 -0.14754 0.80955 -0.14546 0.81615 -0.14616 C 0.81962 -0.15333 0.81858 -0.14963 0.81858 -0.15703 " pathEditMode="relative" rAng="0" ptsTypes="fffffffffffffffA">
                                      <p:cBhvr>
                                        <p:cTn id="26" dur="2000" fill="hold"/>
                                        <p:tgtEl>
                                          <p:spTgt spid="217"/>
                                        </p:tgtEl>
                                        <p:attrNameLst>
                                          <p:attrName>ppt_x</p:attrName>
                                          <p:attrName>ppt_y</p:attrName>
                                        </p:attrNameLst>
                                      </p:cBhvr>
                                      <p:rCtr x="37800" y="-7900"/>
                                    </p:animMotion>
                                  </p:childTnLst>
                                </p:cTn>
                              </p:par>
                              <p:par>
                                <p:cTn id="27" presetID="9" presetClass="emph" presetSubtype="0" nodeType="withEffect">
                                  <p:stCondLst>
                                    <p:cond delay="0"/>
                                  </p:stCondLst>
                                  <p:childTnLst>
                                    <p:set>
                                      <p:cBhvr rctx="PPT">
                                        <p:cTn id="28" dur="indefinite"/>
                                        <p:tgtEl>
                                          <p:spTgt spid="222"/>
                                        </p:tgtEl>
                                        <p:attrNameLst>
                                          <p:attrName>style.opacity</p:attrName>
                                        </p:attrNameLst>
                                      </p:cBhvr>
                                      <p:to>
                                        <p:strVal val="0"/>
                                      </p:to>
                                    </p:set>
                                    <p:animEffect filter="image" prLst="opacity: 0">
                                      <p:cBhvr rctx="IE">
                                        <p:cTn id="29" dur="indefinite"/>
                                        <p:tgtEl>
                                          <p:spTgt spid="222"/>
                                        </p:tgtEl>
                                      </p:cBhvr>
                                    </p:animEffect>
                                  </p:childTnLst>
                                </p:cTn>
                              </p:par>
                              <p:par>
                                <p:cTn id="30" presetID="0" presetClass="path" presetSubtype="0" accel="50000" decel="50000" fill="hold" nodeType="withEffect">
                                  <p:stCondLst>
                                    <p:cond delay="0"/>
                                  </p:stCondLst>
                                  <p:childTnLst>
                                    <p:animMotion origin="layout" path="M 0.0625 -4.26457E-6 C 0.06666 -0.01364 0.06284 -0.00832 0.0868 -0.02197 C 0.12934 -0.04625 0.16024 -0.05457 0.21458 -0.05666 C 0.28125 -0.05943 0.34791 -0.06151 0.41493 -0.06406 C 0.45521 -0.06984 0.48975 -0.074 0.52743 -0.08395 C 0.53316 -0.08556 0.53819 -0.08857 0.54444 -0.0895 C 0.55711 -0.09158 0.58333 -0.0932 0.58333 -0.09297 C 0.61632 -0.09181 0.64618 -0.08926 0.67899 -0.09135 C 0.68142 -0.09204 0.68402 -0.09297 0.68646 -0.0932 C 0.6993 -0.09482 0.71284 -0.09412 0.72552 -0.0969 C 0.72795 -0.09736 0.72639 -0.10083 0.72795 -0.10222 C 0.73038 -0.10453 0.7342 -0.10615 0.73767 -0.10777 C 0.75555 -0.11632 0.77118 -0.12025 0.79166 -0.12419 C 0.79375 -0.13089 0.78975 -0.13968 0.79652 -0.14431 C 0.80156 -0.14754 0.80955 -0.14546 0.81614 -0.14616 C 0.81961 -0.15333 0.81857 -0.14963 0.81857 -0.15703 " pathEditMode="relative" rAng="0" ptsTypes="fffffffffffffffA">
                                      <p:cBhvr>
                                        <p:cTn id="31" dur="2000" fill="hold"/>
                                        <p:tgtEl>
                                          <p:spTgt spid="222"/>
                                        </p:tgtEl>
                                        <p:attrNameLst>
                                          <p:attrName>ppt_x</p:attrName>
                                          <p:attrName>ppt_y</p:attrName>
                                        </p:attrNameLst>
                                      </p:cBhvr>
                                      <p:rCtr x="37800" y="-7900"/>
                                    </p:animMotion>
                                  </p:childTnLst>
                                </p:cTn>
                              </p:par>
                              <p:par>
                                <p:cTn id="32" presetID="9" presetClass="emph" presetSubtype="0" nodeType="withEffect">
                                  <p:stCondLst>
                                    <p:cond delay="0"/>
                                  </p:stCondLst>
                                  <p:childTnLst>
                                    <p:set>
                                      <p:cBhvr rctx="PPT">
                                        <p:cTn id="33" dur="indefinite"/>
                                        <p:tgtEl>
                                          <p:spTgt spid="223"/>
                                        </p:tgtEl>
                                        <p:attrNameLst>
                                          <p:attrName>style.opacity</p:attrName>
                                        </p:attrNameLst>
                                      </p:cBhvr>
                                      <p:to>
                                        <p:strVal val="0"/>
                                      </p:to>
                                    </p:set>
                                    <p:animEffect filter="image" prLst="opacity: 0">
                                      <p:cBhvr rctx="IE">
                                        <p:cTn id="34" dur="indefinite"/>
                                        <p:tgtEl>
                                          <p:spTgt spid="223"/>
                                        </p:tgtEl>
                                      </p:cBhvr>
                                    </p:animEffect>
                                  </p:childTnLst>
                                </p:cTn>
                              </p:par>
                              <p:par>
                                <p:cTn id="35" presetID="0" presetClass="path" presetSubtype="0" accel="50000" decel="50000" fill="hold" nodeType="withEffect">
                                  <p:stCondLst>
                                    <p:cond delay="0"/>
                                  </p:stCondLst>
                                  <p:childTnLst>
                                    <p:animMotion origin="layout" path="M 0.0625 -4.26457E-6 C 0.06667 -0.01364 0.06285 -0.00832 0.08681 -0.02197 C 0.12934 -0.04625 0.16025 -0.05457 0.21459 -0.05666 C 0.28125 -0.05943 0.34792 -0.06151 0.41493 -0.06406 C 0.45521 -0.06984 0.48976 -0.074 0.52743 -0.08395 C 0.53316 -0.08556 0.5382 -0.08857 0.54445 -0.0895 C 0.55712 -0.09158 0.58334 -0.0932 0.58334 -0.09297 C 0.61632 -0.09181 0.64618 -0.08926 0.679 -0.09135 C 0.68143 -0.09204 0.68403 -0.09297 0.68646 -0.0932 C 0.69931 -0.09482 0.71285 -0.09412 0.72552 -0.0969 C 0.72795 -0.09736 0.72639 -0.10083 0.72795 -0.10222 C 0.73039 -0.10453 0.7342 -0.10615 0.73768 -0.10777 C 0.75556 -0.11632 0.77118 -0.12025 0.79167 -0.12419 C 0.79375 -0.13089 0.78976 -0.13968 0.79653 -0.14431 C 0.80157 -0.14754 0.80955 -0.14546 0.81615 -0.14616 C 0.81962 -0.15333 0.81858 -0.14963 0.81858 -0.15703 " pathEditMode="relative" rAng="0" ptsTypes="fffffffffffffffA">
                                      <p:cBhvr>
                                        <p:cTn id="36" dur="2000" fill="hold"/>
                                        <p:tgtEl>
                                          <p:spTgt spid="223"/>
                                        </p:tgtEl>
                                        <p:attrNameLst>
                                          <p:attrName>ppt_x</p:attrName>
                                          <p:attrName>ppt_y</p:attrName>
                                        </p:attrNameLst>
                                      </p:cBhvr>
                                      <p:rCtr x="37800" y="-7900"/>
                                    </p:animMotion>
                                  </p:childTnLst>
                                </p:cTn>
                              </p:par>
                              <p:par>
                                <p:cTn id="37" presetID="9" presetClass="emph" presetSubtype="0" nodeType="withEffect">
                                  <p:stCondLst>
                                    <p:cond delay="0"/>
                                  </p:stCondLst>
                                  <p:childTnLst>
                                    <p:set>
                                      <p:cBhvr rctx="PPT">
                                        <p:cTn id="38" dur="indefinite"/>
                                        <p:tgtEl>
                                          <p:spTgt spid="224"/>
                                        </p:tgtEl>
                                        <p:attrNameLst>
                                          <p:attrName>style.opacity</p:attrName>
                                        </p:attrNameLst>
                                      </p:cBhvr>
                                      <p:to>
                                        <p:strVal val="0"/>
                                      </p:to>
                                    </p:set>
                                    <p:animEffect filter="image" prLst="opacity: 0">
                                      <p:cBhvr rctx="IE">
                                        <p:cTn id="39" dur="indefinite"/>
                                        <p:tgtEl>
                                          <p:spTgt spid="224"/>
                                        </p:tgtEl>
                                      </p:cBhvr>
                                    </p:animEffect>
                                  </p:childTnLst>
                                </p:cTn>
                              </p:par>
                              <p:par>
                                <p:cTn id="40" presetID="0" presetClass="path" presetSubtype="0" accel="50000" decel="50000" fill="hold" nodeType="withEffect">
                                  <p:stCondLst>
                                    <p:cond delay="0"/>
                                  </p:stCondLst>
                                  <p:childTnLst>
                                    <p:animMotion origin="layout" path="M 0.0625 -4.26457E-6 C 0.06667 -0.01364 0.06285 -0.00832 0.08681 -0.02197 C 0.12934 -0.04625 0.16024 -0.05457 0.21458 -0.05666 C 0.28125 -0.05943 0.34792 -0.06151 0.41493 -0.06406 C 0.45521 -0.06984 0.48976 -0.074 0.52743 -0.08395 C 0.53316 -0.08556 0.53819 -0.08857 0.54444 -0.0895 C 0.55712 -0.09158 0.58333 -0.0932 0.58333 -0.09297 C 0.61632 -0.09181 0.64618 -0.08926 0.67899 -0.09135 C 0.68142 -0.09204 0.68403 -0.09297 0.68646 -0.0932 C 0.69931 -0.09482 0.71285 -0.09412 0.72552 -0.0969 C 0.72795 -0.09736 0.72639 -0.10083 0.72795 -0.10222 C 0.73038 -0.10453 0.7342 -0.10615 0.73767 -0.10777 C 0.75556 -0.11632 0.77118 -0.12025 0.79167 -0.12419 C 0.79375 -0.13089 0.78976 -0.13968 0.79653 -0.14431 C 0.80156 -0.14754 0.80955 -0.14546 0.81615 -0.14616 C 0.81962 -0.15333 0.81858 -0.14963 0.81858 -0.15703 " pathEditMode="relative" rAng="0" ptsTypes="fffffffffffffffA">
                                      <p:cBhvr>
                                        <p:cTn id="41" dur="2000" fill="hold"/>
                                        <p:tgtEl>
                                          <p:spTgt spid="224"/>
                                        </p:tgtEl>
                                        <p:attrNameLst>
                                          <p:attrName>ppt_x</p:attrName>
                                          <p:attrName>ppt_y</p:attrName>
                                        </p:attrNameLst>
                                      </p:cBhvr>
                                      <p:rCtr x="37800" y="-7900"/>
                                    </p:animMotion>
                                  </p:childTnLst>
                                </p:cTn>
                              </p:par>
                              <p:par>
                                <p:cTn id="42" presetID="9" presetClass="emph" presetSubtype="0" nodeType="withEffect">
                                  <p:stCondLst>
                                    <p:cond delay="0"/>
                                  </p:stCondLst>
                                  <p:childTnLst>
                                    <p:set>
                                      <p:cBhvr rctx="PPT">
                                        <p:cTn id="43" dur="indefinite"/>
                                        <p:tgtEl>
                                          <p:spTgt spid="225"/>
                                        </p:tgtEl>
                                        <p:attrNameLst>
                                          <p:attrName>style.opacity</p:attrName>
                                        </p:attrNameLst>
                                      </p:cBhvr>
                                      <p:to>
                                        <p:strVal val="0"/>
                                      </p:to>
                                    </p:set>
                                    <p:animEffect filter="image" prLst="opacity: 0">
                                      <p:cBhvr rctx="IE">
                                        <p:cTn id="44" dur="indefinite"/>
                                        <p:tgtEl>
                                          <p:spTgt spid="225"/>
                                        </p:tgtEl>
                                      </p:cBhvr>
                                    </p:animEffect>
                                  </p:childTnLst>
                                </p:cTn>
                              </p:par>
                              <p:par>
                                <p:cTn id="45" presetID="0" presetClass="path" presetSubtype="0" accel="50000" decel="50000" fill="hold" nodeType="withEffect">
                                  <p:stCondLst>
                                    <p:cond delay="0"/>
                                  </p:stCondLst>
                                  <p:childTnLst>
                                    <p:animMotion origin="layout" path="M 0.0625 -4.26457E-6 C 0.06666 -0.01364 0.06284 -0.00832 0.0868 -0.02197 C 0.12934 -0.04625 0.16024 -0.05457 0.21458 -0.05666 C 0.28125 -0.05943 0.34791 -0.06151 0.41493 -0.06406 C 0.45521 -0.06984 0.48975 -0.074 0.52743 -0.08395 C 0.53316 -0.08556 0.53819 -0.08857 0.54444 -0.0895 C 0.55711 -0.09158 0.58333 -0.0932 0.58333 -0.09297 C 0.61632 -0.09181 0.64618 -0.08926 0.67899 -0.09135 C 0.68142 -0.09204 0.68402 -0.09297 0.68646 -0.0932 C 0.6993 -0.09482 0.71284 -0.09412 0.72552 -0.0969 C 0.72795 -0.09736 0.72639 -0.10083 0.72795 -0.10222 C 0.73038 -0.10453 0.7342 -0.10615 0.73767 -0.10777 C 0.75555 -0.11632 0.77118 -0.12025 0.79166 -0.12419 C 0.79375 -0.13089 0.78975 -0.13968 0.79652 -0.14431 C 0.80156 -0.14754 0.80955 -0.14546 0.81614 -0.14616 C 0.81961 -0.15333 0.81857 -0.14963 0.81857 -0.15703 " pathEditMode="relative" rAng="0" ptsTypes="fffffffffffffffA">
                                      <p:cBhvr>
                                        <p:cTn id="46" dur="2000" fill="hold"/>
                                        <p:tgtEl>
                                          <p:spTgt spid="225"/>
                                        </p:tgtEl>
                                        <p:attrNameLst>
                                          <p:attrName>ppt_x</p:attrName>
                                          <p:attrName>ppt_y</p:attrName>
                                        </p:attrNameLst>
                                      </p:cBhvr>
                                      <p:rCtr x="37800" y="-7900"/>
                                    </p:animMotion>
                                  </p:childTnLst>
                                </p:cTn>
                              </p:par>
                              <p:par>
                                <p:cTn id="47" presetID="9" presetClass="emph" presetSubtype="0" nodeType="withEffect">
                                  <p:stCondLst>
                                    <p:cond delay="0"/>
                                  </p:stCondLst>
                                  <p:childTnLst>
                                    <p:set>
                                      <p:cBhvr rctx="PPT">
                                        <p:cTn id="48" dur="indefinite"/>
                                        <p:tgtEl>
                                          <p:spTgt spid="226"/>
                                        </p:tgtEl>
                                        <p:attrNameLst>
                                          <p:attrName>style.opacity</p:attrName>
                                        </p:attrNameLst>
                                      </p:cBhvr>
                                      <p:to>
                                        <p:strVal val="0"/>
                                      </p:to>
                                    </p:set>
                                    <p:animEffect filter="image" prLst="opacity: 0">
                                      <p:cBhvr rctx="IE">
                                        <p:cTn id="49" dur="indefinite"/>
                                        <p:tgtEl>
                                          <p:spTgt spid="226"/>
                                        </p:tgtEl>
                                      </p:cBhvr>
                                    </p:animEffect>
                                  </p:childTnLst>
                                </p:cTn>
                              </p:par>
                              <p:par>
                                <p:cTn id="50" presetID="0" presetClass="path" presetSubtype="0" accel="50000" decel="50000" fill="hold" nodeType="withEffect">
                                  <p:stCondLst>
                                    <p:cond delay="0"/>
                                  </p:stCondLst>
                                  <p:childTnLst>
                                    <p:animMotion origin="layout" path="M 0.0625 -4.26457E-6 C 0.06666 -0.01364 0.06284 -0.00832 0.0868 -0.02197 C 0.12934 -0.04625 0.16024 -0.05457 0.21458 -0.05666 C 0.28125 -0.05943 0.34791 -0.06151 0.41493 -0.06406 C 0.45521 -0.06984 0.48975 -0.074 0.52743 -0.08395 C 0.53316 -0.08556 0.53819 -0.08857 0.54444 -0.0895 C 0.55711 -0.09158 0.58333 -0.0932 0.58333 -0.09297 C 0.61632 -0.09181 0.64618 -0.08926 0.67899 -0.09135 C 0.68142 -0.09204 0.68402 -0.09297 0.68646 -0.0932 C 0.6993 -0.09482 0.71284 -0.09412 0.72552 -0.0969 C 0.72795 -0.09736 0.72639 -0.10083 0.72795 -0.10222 C 0.73038 -0.10453 0.7342 -0.10615 0.73767 -0.10777 C 0.75555 -0.11632 0.77118 -0.12025 0.79166 -0.12419 C 0.79375 -0.13089 0.78975 -0.13968 0.79652 -0.14431 C 0.80156 -0.14754 0.80955 -0.14546 0.81614 -0.14616 C 0.81961 -0.15333 0.81857 -0.14963 0.81857 -0.15703 " pathEditMode="relative" rAng="0" ptsTypes="fffffffffffffffA">
                                      <p:cBhvr>
                                        <p:cTn id="51" dur="2000" fill="hold"/>
                                        <p:tgtEl>
                                          <p:spTgt spid="226"/>
                                        </p:tgtEl>
                                        <p:attrNameLst>
                                          <p:attrName>ppt_x</p:attrName>
                                          <p:attrName>ppt_y</p:attrName>
                                        </p:attrNameLst>
                                      </p:cBhvr>
                                      <p:rCtr x="37800" y="-7900"/>
                                    </p:animMotion>
                                  </p:childTnLst>
                                </p:cTn>
                              </p:par>
                              <p:par>
                                <p:cTn id="52" presetID="9" presetClass="emph" presetSubtype="0" nodeType="withEffect">
                                  <p:stCondLst>
                                    <p:cond delay="0"/>
                                  </p:stCondLst>
                                  <p:childTnLst>
                                    <p:set>
                                      <p:cBhvr rctx="PPT">
                                        <p:cTn id="53" dur="indefinite"/>
                                        <p:tgtEl>
                                          <p:spTgt spid="227"/>
                                        </p:tgtEl>
                                        <p:attrNameLst>
                                          <p:attrName>style.opacity</p:attrName>
                                        </p:attrNameLst>
                                      </p:cBhvr>
                                      <p:to>
                                        <p:strVal val="0"/>
                                      </p:to>
                                    </p:set>
                                    <p:animEffect filter="image" prLst="opacity: 0">
                                      <p:cBhvr rctx="IE">
                                        <p:cTn id="54" dur="indefinite"/>
                                        <p:tgtEl>
                                          <p:spTgt spid="227"/>
                                        </p:tgtEl>
                                      </p:cBhvr>
                                    </p:animEffect>
                                  </p:childTnLst>
                                </p:cTn>
                              </p:par>
                              <p:par>
                                <p:cTn id="55" presetID="0" presetClass="path" presetSubtype="0" accel="50000" decel="50000" fill="hold" nodeType="withEffect">
                                  <p:stCondLst>
                                    <p:cond delay="0"/>
                                  </p:stCondLst>
                                  <p:childTnLst>
                                    <p:animMotion origin="layout" path="M 0.0625 -4.26457E-6 C 0.06666 -0.01364 0.06284 -0.00832 0.0868 -0.02197 C 0.12934 -0.04625 0.16024 -0.05457 0.21458 -0.05666 C 0.28125 -0.05943 0.34791 -0.06151 0.41493 -0.06406 C 0.45521 -0.06984 0.48975 -0.074 0.52743 -0.08395 C 0.53316 -0.08556 0.53819 -0.08857 0.54444 -0.0895 C 0.55711 -0.09158 0.58333 -0.0932 0.58333 -0.09297 C 0.61632 -0.09181 0.64618 -0.08926 0.67899 -0.09135 C 0.68142 -0.09204 0.68402 -0.09297 0.68646 -0.0932 C 0.6993 -0.09482 0.71284 -0.09412 0.72552 -0.0969 C 0.72795 -0.09736 0.72639 -0.10083 0.72795 -0.10222 C 0.73038 -0.10453 0.7342 -0.10615 0.73767 -0.10777 C 0.75555 -0.11632 0.77118 -0.12025 0.79166 -0.12419 C 0.79375 -0.13089 0.78975 -0.13968 0.79652 -0.14431 C 0.80156 -0.14754 0.80955 -0.14546 0.81614 -0.14616 C 0.81961 -0.15333 0.81857 -0.14963 0.81857 -0.15703 " pathEditMode="relative" rAng="0" ptsTypes="fffffffffffffffA">
                                      <p:cBhvr>
                                        <p:cTn id="56" dur="2000" fill="hold"/>
                                        <p:tgtEl>
                                          <p:spTgt spid="227"/>
                                        </p:tgtEl>
                                        <p:attrNameLst>
                                          <p:attrName>ppt_x</p:attrName>
                                          <p:attrName>ppt_y</p:attrName>
                                        </p:attrNameLst>
                                      </p:cBhvr>
                                      <p:rCtr x="37800" y="-7900"/>
                                    </p:animMotion>
                                  </p:childTnLst>
                                </p:cTn>
                              </p:par>
                              <p:par>
                                <p:cTn id="57" presetID="9" presetClass="emph" presetSubtype="0" nodeType="withEffect">
                                  <p:stCondLst>
                                    <p:cond delay="0"/>
                                  </p:stCondLst>
                                  <p:childTnLst>
                                    <p:set>
                                      <p:cBhvr rctx="PPT">
                                        <p:cTn id="58" dur="indefinite"/>
                                        <p:tgtEl>
                                          <p:spTgt spid="228"/>
                                        </p:tgtEl>
                                        <p:attrNameLst>
                                          <p:attrName>style.opacity</p:attrName>
                                        </p:attrNameLst>
                                      </p:cBhvr>
                                      <p:to>
                                        <p:strVal val="0"/>
                                      </p:to>
                                    </p:set>
                                    <p:animEffect filter="image" prLst="opacity: 0">
                                      <p:cBhvr rctx="IE">
                                        <p:cTn id="59" dur="indefinite"/>
                                        <p:tgtEl>
                                          <p:spTgt spid="228"/>
                                        </p:tgtEl>
                                      </p:cBhvr>
                                    </p:animEffect>
                                  </p:childTnLst>
                                </p:cTn>
                              </p:par>
                              <p:par>
                                <p:cTn id="60" presetID="0" presetClass="path" presetSubtype="0" accel="50000" decel="50000" fill="hold" nodeType="withEffect">
                                  <p:stCondLst>
                                    <p:cond delay="0"/>
                                  </p:stCondLst>
                                  <p:childTnLst>
                                    <p:animMotion origin="layout" path="M 0.0625 -4.26457E-6 C 0.06667 -0.01364 0.06285 -0.00832 0.08681 -0.02197 C 0.12934 -0.04625 0.16025 -0.05457 0.21459 -0.05666 C 0.28125 -0.05943 0.34792 -0.06151 0.41493 -0.06406 C 0.45521 -0.06984 0.48976 -0.074 0.52743 -0.08395 C 0.53316 -0.08556 0.5382 -0.08857 0.54445 -0.0895 C 0.55712 -0.09158 0.58334 -0.0932 0.58334 -0.09297 C 0.61632 -0.09181 0.64618 -0.08926 0.679 -0.09135 C 0.68143 -0.09204 0.68403 -0.09297 0.68646 -0.0932 C 0.69931 -0.09482 0.71285 -0.09412 0.72552 -0.0969 C 0.72795 -0.09736 0.72639 -0.10083 0.72795 -0.10222 C 0.73039 -0.10453 0.7342 -0.10615 0.73768 -0.10777 C 0.75556 -0.11632 0.77118 -0.12025 0.79167 -0.12419 C 0.79375 -0.13089 0.78976 -0.13968 0.79653 -0.14431 C 0.80157 -0.14754 0.80955 -0.14546 0.81615 -0.14616 C 0.81962 -0.15333 0.81858 -0.14963 0.81858 -0.15703 " pathEditMode="relative" rAng="0" ptsTypes="fffffffffffffffA">
                                      <p:cBhvr>
                                        <p:cTn id="61" dur="2000" fill="hold"/>
                                        <p:tgtEl>
                                          <p:spTgt spid="228"/>
                                        </p:tgtEl>
                                        <p:attrNameLst>
                                          <p:attrName>ppt_x</p:attrName>
                                          <p:attrName>ppt_y</p:attrName>
                                        </p:attrNameLst>
                                      </p:cBhvr>
                                      <p:rCtr x="37800" y="-7900"/>
                                    </p:animMotion>
                                  </p:childTnLst>
                                </p:cTn>
                              </p:par>
                              <p:par>
                                <p:cTn id="62" presetID="9" presetClass="emph" presetSubtype="0" nodeType="withEffect">
                                  <p:stCondLst>
                                    <p:cond delay="0"/>
                                  </p:stCondLst>
                                  <p:childTnLst>
                                    <p:set>
                                      <p:cBhvr rctx="PPT">
                                        <p:cTn id="63" dur="indefinite"/>
                                        <p:tgtEl>
                                          <p:spTgt spid="229"/>
                                        </p:tgtEl>
                                        <p:attrNameLst>
                                          <p:attrName>style.opacity</p:attrName>
                                        </p:attrNameLst>
                                      </p:cBhvr>
                                      <p:to>
                                        <p:strVal val="0"/>
                                      </p:to>
                                    </p:set>
                                    <p:animEffect filter="image" prLst="opacity: 0">
                                      <p:cBhvr rctx="IE">
                                        <p:cTn id="64" dur="indefinite"/>
                                        <p:tgtEl>
                                          <p:spTgt spid="229"/>
                                        </p:tgtEl>
                                      </p:cBhvr>
                                    </p:animEffect>
                                  </p:childTnLst>
                                </p:cTn>
                              </p:par>
                              <p:par>
                                <p:cTn id="65" presetID="0" presetClass="path" presetSubtype="0" accel="50000" decel="50000" fill="hold" nodeType="withEffect">
                                  <p:stCondLst>
                                    <p:cond delay="0"/>
                                  </p:stCondLst>
                                  <p:childTnLst>
                                    <p:animMotion origin="layout" path="M 0.0625 -4.26457E-6 C 0.06667 -0.01364 0.06285 -0.00832 0.08681 -0.02197 C 0.12934 -0.04625 0.16024 -0.05457 0.21458 -0.05666 C 0.28125 -0.05943 0.34792 -0.06151 0.41493 -0.06406 C 0.45521 -0.06984 0.48976 -0.074 0.52743 -0.08395 C 0.53316 -0.08556 0.53819 -0.08857 0.54444 -0.0895 C 0.55712 -0.09158 0.58333 -0.0932 0.58333 -0.09297 C 0.61632 -0.09181 0.64618 -0.08926 0.67899 -0.09135 C 0.68142 -0.09204 0.68403 -0.09297 0.68646 -0.0932 C 0.69931 -0.09482 0.71285 -0.09412 0.72552 -0.0969 C 0.72795 -0.09736 0.72639 -0.10083 0.72795 -0.10222 C 0.73038 -0.10453 0.7342 -0.10615 0.73767 -0.10777 C 0.75556 -0.11632 0.77118 -0.12025 0.79167 -0.12419 C 0.79375 -0.13089 0.78976 -0.13968 0.79653 -0.14431 C 0.80156 -0.14754 0.80955 -0.14546 0.81615 -0.14616 C 0.81962 -0.15333 0.81858 -0.14963 0.81858 -0.15703 " pathEditMode="relative" rAng="0" ptsTypes="fffffffffffffffA">
                                      <p:cBhvr>
                                        <p:cTn id="66" dur="2000" fill="hold"/>
                                        <p:tgtEl>
                                          <p:spTgt spid="229"/>
                                        </p:tgtEl>
                                        <p:attrNameLst>
                                          <p:attrName>ppt_x</p:attrName>
                                          <p:attrName>ppt_y</p:attrName>
                                        </p:attrNameLst>
                                      </p:cBhvr>
                                      <p:rCtr x="37800" y="-7900"/>
                                    </p:animMotion>
                                  </p:childTnLst>
                                </p:cTn>
                              </p:par>
                            </p:childTnLst>
                          </p:cTn>
                        </p:par>
                        <p:par>
                          <p:cTn id="67" fill="hold">
                            <p:stCondLst>
                              <p:cond delay="2000"/>
                            </p:stCondLst>
                            <p:childTnLst>
                              <p:par>
                                <p:cTn id="68" presetID="6" presetClass="emph" presetSubtype="0" fill="hold" grpId="1" nodeType="afterEffect">
                                  <p:stCondLst>
                                    <p:cond delay="0"/>
                                  </p:stCondLst>
                                  <p:childTnLst>
                                    <p:animScale>
                                      <p:cBhvr>
                                        <p:cTn id="69" dur="2000" fill="hold"/>
                                        <p:tgtEl>
                                          <p:spTgt spid="7"/>
                                        </p:tgtEl>
                                      </p:cBhvr>
                                      <p:by x="0" y="0"/>
                                    </p:animScale>
                                  </p:childTnLst>
                                </p:cTn>
                              </p:par>
                            </p:childTnLst>
                          </p:cTn>
                        </p:par>
                        <p:par>
                          <p:cTn id="70" fill="hold">
                            <p:stCondLst>
                              <p:cond delay="4000"/>
                            </p:stCondLst>
                            <p:childTnLst>
                              <p:par>
                                <p:cTn id="71" presetID="9" presetClass="emph" presetSubtype="0" nodeType="afterEffect">
                                  <p:stCondLst>
                                    <p:cond delay="0"/>
                                  </p:stCondLst>
                                  <p:childTnLst>
                                    <p:set>
                                      <p:cBhvr rctx="PPT">
                                        <p:cTn id="72" dur="indefinite"/>
                                        <p:tgtEl>
                                          <p:spTgt spid="9"/>
                                        </p:tgtEl>
                                        <p:attrNameLst>
                                          <p:attrName>style.opacity</p:attrName>
                                        </p:attrNameLst>
                                      </p:cBhvr>
                                      <p:to>
                                        <p:strVal val="1"/>
                                      </p:to>
                                    </p:set>
                                    <p:animEffect filter="image" prLst="opacity: 1">
                                      <p:cBhvr rctx="IE">
                                        <p:cTn id="73" dur="indefinite"/>
                                        <p:tgtEl>
                                          <p:spTgt spid="9"/>
                                        </p:tgtEl>
                                      </p:cBhvr>
                                    </p:animEffect>
                                  </p:childTnLst>
                                </p:cTn>
                              </p:par>
                            </p:childTnLst>
                          </p:cTn>
                        </p:par>
                        <p:par>
                          <p:cTn id="74" fill="hold">
                            <p:stCondLst>
                              <p:cond delay="4000"/>
                            </p:stCondLst>
                            <p:childTnLst>
                              <p:par>
                                <p:cTn id="75" presetID="0" presetClass="path" presetSubtype="0" accel="50000" decel="50000" fill="hold" grpId="0" nodeType="afterEffect">
                                  <p:stCondLst>
                                    <p:cond delay="0"/>
                                  </p:stCondLst>
                                  <p:childTnLst>
                                    <p:animMotion origin="layout" path="M -0.075 0.01063 C -0.06701 -0.00532 -0.04444 -0.01457 -0.03385 -0.02036 C -0.0092 -0.03354 0.02448 -0.03331 0.04705 -0.04788 C 0.07934 -0.06869 0.0908 -0.08442 0.11545 -0.12073 C 0.12587 -0.13622 0.13976 -0.14385 0.15105 -0.15727 C 0.16632 -0.17623 0.17535 -0.19704 0.19497 -0.21023 C 0.20087 -0.20907 0.20747 -0.21023 0.21268 -0.20676 C 0.21667 -0.20375 0.22101 -0.19196 0.22101 -0.19172 C 0.22431 -0.16999 0.22309 -0.17993 0.225 -0.16282 C 0.22223 -0.09667 0.21875 0.01549 0.18542 0.07446 C 0.17466 0.09366 0.16216 0.1184 0.14427 0.12557 C 0.13976 0.12742 0.13525 0.12835 0.13056 0.12927 C 0.12327 0.13089 0.10868 0.13297 0.10868 0.13321 C 0.08681 0.12835 0.06302 0.12511 0.04289 0.111 C 0.03855 0.108 0.0349 0.10314 0.03056 0.09967 C 0.0198 0.09181 0.00973 0.08556 0.00035 0.07446 C -0.00434 0.06891 -0.00677 0.06059 -0.01059 0.05434 C -0.02708 0.02775 -0.03645 0.02312 -0.04479 -0.02036 C -0.04843 -0.03932 -0.05139 -0.05782 -0.05434 -0.07702 C -0.05347 -0.12373 -0.05607 -0.15241 -0.04618 -0.19196 C -0.04496 -0.19658 -0.03541 -0.19797 -0.03246 -0.19936 C -0.02361 -0.2137 -0.01979 -0.2315 -0.01198 -0.24677 C -0.00277 -0.26457 0.0092 -0.27984 0.01823 -0.29788 C 0.0198 -0.30574 0.02309 -0.31661 0.02639 -0.32332 C 0.0323 -0.33511 0.04132 -0.3439 0.04705 -0.35616 C 0.05105 -0.36448 0.0533 -0.37581 0.05521 -0.3853 C 0.05417 -0.40102 0.05139 -0.42507 0.04011 -0.43456 C 0.03855 -0.44103 0.03542 -0.45468 0.02917 -0.45468 " pathEditMode="relative" rAng="0" ptsTypes="fffffffffffffffffffffffffffA">
                                      <p:cBhvr>
                                        <p:cTn id="76" dur="2000" fill="hold"/>
                                        <p:tgtEl>
                                          <p:spTgt spid="231"/>
                                        </p:tgtEl>
                                        <p:attrNameLst>
                                          <p:attrName>ppt_x</p:attrName>
                                          <p:attrName>ppt_y</p:attrName>
                                        </p:attrNameLst>
                                      </p:cBhvr>
                                      <p:rCtr x="15000" y="-17100"/>
                                    </p:animMotion>
                                  </p:childTnLst>
                                </p:cTn>
                              </p:par>
                            </p:childTnLst>
                          </p:cTn>
                        </p:par>
                        <p:par>
                          <p:cTn id="77" fill="hold">
                            <p:stCondLst>
                              <p:cond delay="6000"/>
                            </p:stCondLst>
                            <p:childTnLst>
                              <p:par>
                                <p:cTn id="78" presetID="6" presetClass="emph" presetSubtype="0" fill="hold" grpId="1" nodeType="afterEffect">
                                  <p:stCondLst>
                                    <p:cond delay="0"/>
                                  </p:stCondLst>
                                  <p:childTnLst>
                                    <p:animScale>
                                      <p:cBhvr>
                                        <p:cTn id="79" dur="2000" fill="hold"/>
                                        <p:tgtEl>
                                          <p:spTgt spid="231"/>
                                        </p:tgtEl>
                                      </p:cBhvr>
                                      <p:by x="0" y="0"/>
                                    </p:animScale>
                                  </p:childTnLst>
                                </p:cTn>
                              </p:par>
                            </p:childTnLst>
                          </p:cTn>
                        </p:par>
                        <p:par>
                          <p:cTn id="80" fill="hold">
                            <p:stCondLst>
                              <p:cond delay="8000"/>
                            </p:stCondLst>
                            <p:childTnLst>
                              <p:par>
                                <p:cTn id="81" presetID="9" presetClass="emph" presetSubtype="0" nodeType="afterEffect">
                                  <p:stCondLst>
                                    <p:cond delay="0"/>
                                  </p:stCondLst>
                                  <p:childTnLst>
                                    <p:set>
                                      <p:cBhvr rctx="PPT">
                                        <p:cTn id="82" dur="indefinite"/>
                                        <p:tgtEl>
                                          <p:spTgt spid="215"/>
                                        </p:tgtEl>
                                        <p:attrNameLst>
                                          <p:attrName>style.opacity</p:attrName>
                                        </p:attrNameLst>
                                      </p:cBhvr>
                                      <p:to>
                                        <p:strVal val="1"/>
                                      </p:to>
                                    </p:set>
                                    <p:animEffect filter="image" prLst="opacity: 1">
                                      <p:cBhvr rctx="IE">
                                        <p:cTn id="83" dur="indefinite"/>
                                        <p:tgtEl>
                                          <p:spTgt spid="215"/>
                                        </p:tgtEl>
                                      </p:cBhvr>
                                    </p:animEffect>
                                  </p:childTnLst>
                                </p:cTn>
                              </p:par>
                            </p:childTnLst>
                          </p:cTn>
                        </p:par>
                        <p:par>
                          <p:cTn id="84" fill="hold">
                            <p:stCondLst>
                              <p:cond delay="8000"/>
                            </p:stCondLst>
                            <p:childTnLst>
                              <p:par>
                                <p:cTn id="85" presetID="0" presetClass="path" presetSubtype="0" accel="50000" decel="50000" fill="hold" nodeType="afterEffect">
                                  <p:stCondLst>
                                    <p:cond delay="0"/>
                                  </p:stCondLst>
                                  <p:childTnLst>
                                    <p:animMotion origin="layout" path="M -0.0283 -0.00763 C -0.03976 -0.0067 -0.05104 -0.00578 -0.0625 -0.00393 C -0.06892 -0.003 -0.0816 -0.00046 -0.0816 -0.00046 C -0.10243 0.01157 -0.12135 0.02544 -0.14062 0.0414 C -0.15017 0.04972 -0.15868 0.0562 -0.16528 0.06892 C -0.17309 0.08395 -0.18247 0.10014 -0.18854 0.11656 C -0.19201 0.12604 -0.19809 0.14547 -0.19809 0.14547 C -0.20087 0.17045 -0.20312 0.19565 -0.20625 0.22017 C -0.20573 0.23266 -0.20764 0.24561 -0.20365 0.25694 C -0.19792 0.2729 -0.20208 0.26064 -0.19392 0.27151 C -0.18351 0.28539 -0.17795 0.29487 -0.1625 0.29903 C -0.14618 0.30805 -0.13056 0.31013 -0.11319 0.3136 C -0.09844 0.31129 -0.08403 0.30874 -0.06927 0.3062 C -0.06615 0.30504 -0.06285 0.30389 -0.05972 0.3025 C -0.05052 0.29834 -0.04149 0.29371 -0.03229 0.28978 C -0.0191 0.28423 -0.00486 0.28261 0.00868 0.27891 C 0.02361 0.26989 0.03819 0.26827 0.05399 0.26249 C 0.0717 0.25602 0.08611 0.24653 0.10469 0.24422 C 0.11701 0.24029 0.12344 0.23358 0.13472 0.2278 C 0.14271 0.22341 0.15156 0.22202 0.15938 0.2167 C 0.17118 0.20907 0.18142 0.19889 0.19236 0.18941 C 0.20313 0.1797 0.20556 0.17623 0.21701 0.16374 C 0.22205 0.15842 0.22934 0.14385 0.22934 0.14408 C 0.23212 0.13483 0.23368 0.12581 0.23611 0.11656 C 0.23507 0.08858 0.2375 0.05967 0.23212 0.03261 C 0.22448 -0.00624 0.20608 -0.04764 0.18403 -0.07516 C 0.17153 -0.09089 0.16042 -0.09667 0.14705 -0.10985 C 0.12309 -0.1339 0.0967 -0.16373 0.06771 -0.17738 C 0.0467 -0.18732 0.02257 -0.18779 0.00052 -0.19195 C -0.05799 -0.19033 -0.11632 -0.18871 -0.17483 -0.1864 C -0.20226 -0.18802 -0.23385 -0.18547 -0.26111 -0.1975 C -0.26493 -0.22733 -0.26875 -0.25694 -0.27205 -0.28677 C -0.27257 -0.29163 -0.27378 -0.30689 -0.27483 -0.3129 C -0.27552 -0.31614 -0.2776 -0.32447 -0.2776 -0.32447 C -0.27708 -0.35384 -0.27743 -0.38413 -0.27622 -0.41466 C -0.27587 -0.42391 -0.26927 -0.46138 -0.26528 -0.46739 C -0.25851 -0.4778 -0.25017 -0.48011 -0.24184 -0.48751 C -0.23889 -0.51526 -0.23542 -0.52197 -0.22691 -0.54787 C -0.22187 -0.56313 -0.21701 -0.58002 -0.20764 -0.59158 C -0.20069 -0.60037 -0.19097 -0.60476 -0.18576 -0.61517 C -0.18177 -0.62349 -0.17483 -0.63228 -0.16788 -0.63529 C -0.1599 -0.64361 -0.1533 -0.64755 -0.14323 -0.64986 C -0.1349 -0.66142 -0.12396 -0.66558 -0.11319 -0.67183 C -0.10191 -0.6783 -0.09201 -0.68432 -0.08021 -0.68825 C -0.04358 -0.68617 -0.05226 -0.68617 -0.02691 -0.67923 C -0.00955 -0.66188 0.00816 -0.64246 0.02795 -0.62997 C 0.03351 -0.61864 0.03837 -0.60615 0.04444 -0.59528 C 0.04566 -0.59019 0.04826 -0.5814 0.05122 -0.57701 C 0.05486 -0.57215 0.05972 -0.56915 0.06354 -0.56429 C 0.06597 -0.55805 0.06875 -0.55296 0.07049 -0.54602 C 0.06753 -0.54001 0.06944 -0.54047 0.06632 -0.54047 " pathEditMode="relative" rAng="0" ptsTypes="ffffffffffffffffffffffffffffffffffffffffffffffffffA">
                                      <p:cBhvr>
                                        <p:cTn id="86" dur="2000" fill="hold"/>
                                        <p:tgtEl>
                                          <p:spTgt spid="232"/>
                                        </p:tgtEl>
                                        <p:attrNameLst>
                                          <p:attrName>ppt_x</p:attrName>
                                          <p:attrName>ppt_y</p:attrName>
                                        </p:attrNameLst>
                                      </p:cBhvr>
                                      <p:rCtr x="800" y="-18000"/>
                                    </p:animMotion>
                                  </p:childTnLst>
                                </p:cTn>
                              </p:par>
                            </p:childTnLst>
                          </p:cTn>
                        </p:par>
                        <p:par>
                          <p:cTn id="87" fill="hold">
                            <p:stCondLst>
                              <p:cond delay="10000"/>
                            </p:stCondLst>
                            <p:childTnLst>
                              <p:par>
                                <p:cTn id="88" presetID="6" presetClass="emph" presetSubtype="0" fill="hold" nodeType="afterEffect">
                                  <p:stCondLst>
                                    <p:cond delay="0"/>
                                  </p:stCondLst>
                                  <p:childTnLst>
                                    <p:animScale>
                                      <p:cBhvr>
                                        <p:cTn id="89" dur="2000" fill="hold"/>
                                        <p:tgtEl>
                                          <p:spTgt spid="232"/>
                                        </p:tgtEl>
                                      </p:cBhvr>
                                      <p:by x="0" y="0"/>
                                    </p:animScale>
                                  </p:childTnLst>
                                </p:cTn>
                              </p:par>
                            </p:childTnLst>
                          </p:cTn>
                        </p:par>
                        <p:par>
                          <p:cTn id="90" fill="hold">
                            <p:stCondLst>
                              <p:cond delay="12000"/>
                            </p:stCondLst>
                            <p:childTnLst>
                              <p:par>
                                <p:cTn id="91" presetID="9" presetClass="emph" presetSubtype="0" nodeType="afterEffect">
                                  <p:stCondLst>
                                    <p:cond delay="0"/>
                                  </p:stCondLst>
                                  <p:childTnLst>
                                    <p:set>
                                      <p:cBhvr rctx="PPT">
                                        <p:cTn id="92" dur="indefinite"/>
                                        <p:tgtEl>
                                          <p:spTgt spid="216"/>
                                        </p:tgtEl>
                                        <p:attrNameLst>
                                          <p:attrName>style.opacity</p:attrName>
                                        </p:attrNameLst>
                                      </p:cBhvr>
                                      <p:to>
                                        <p:strVal val="1"/>
                                      </p:to>
                                    </p:set>
                                    <p:animEffect filter="image" prLst="opacity: 1">
                                      <p:cBhvr rctx="IE">
                                        <p:cTn id="93" dur="indefinite"/>
                                        <p:tgtEl>
                                          <p:spTgt spid="216"/>
                                        </p:tgtEl>
                                      </p:cBhvr>
                                    </p:animEffect>
                                  </p:childTnLst>
                                </p:cTn>
                              </p:par>
                            </p:childTnLst>
                          </p:cTn>
                        </p:par>
                        <p:par>
                          <p:cTn id="94" fill="hold">
                            <p:stCondLst>
                              <p:cond delay="12000"/>
                            </p:stCondLst>
                            <p:childTnLst>
                              <p:par>
                                <p:cTn id="95" presetID="0" presetClass="path" presetSubtype="0" accel="50000" decel="50000" fill="hold" grpId="0" nodeType="afterEffect">
                                  <p:stCondLst>
                                    <p:cond delay="0"/>
                                  </p:stCondLst>
                                  <p:childTnLst>
                                    <p:animMotion origin="layout" path="M -3.33333E-6 0.01804 C 0.00052 0.0222 0.00052 0.0266 0.00139 0.03076 C 0.00295 0.03793 0.00955 0.04256 0.01233 0.04903 C 0.02292 0.07424 0.00903 0.04649 0.01789 0.0636 C 0.01962 0.07146 0.0224 0.07563 0.02743 0.08002 C 0.02882 0.08256 0.02986 0.08511 0.03143 0.08742 C 0.0349 0.09251 0.04254 0.10199 0.04254 0.10222 C 0.04549 0.11379 0.05868 0.11934 0.06719 0.12211 C 0.08125 0.12096 0.09549 0.12119 0.10955 0.11841 C 0.11146 0.11795 0.11216 0.11448 0.11372 0.11286 C 0.12032 0.10639 0.12848 0.10292 0.1342 0.09459 C 0.14028 0.08557 0.13941 0.0828 0.14393 0.07285 C 0.15105 0.05736 0.1592 0.04487 0.16719 0.03076 C 0.1757 0.01573 0.17882 -0.00208 0.1849 -0.0185 C 0.18629 -0.02798 0.18907 -0.03515 0.19184 -0.04394 C 0.19427 -0.06059 0.19879 -0.07655 0.20139 -0.0932 C 0.20105 -0.10314 0.20139 -0.15263 0.19323 -0.16998 C 0.1882 -0.18062 0.18125 -0.19102 0.17535 -0.20097 C 0.17379 -0.20351 0.17066 -0.20305 0.16858 -0.20467 C 0.16615 -0.20675 0.16372 -0.20906 0.16164 -0.21184 C 0.1599 -0.21392 0.15903 -0.21716 0.15747 -0.21924 C 0.14202 -0.23982 0.11823 -0.24699 0.09723 -0.25023 C 0.09045 -0.24954 0.08351 -0.25 0.07674 -0.24838 C 0.07518 -0.24792 0.07414 -0.24537 0.07257 -0.24468 C 0.06945 -0.24352 0.06615 -0.24352 0.06302 -0.24283 C 0.03733 -0.23196 0.01598 -0.20536 -0.00955 -0.19357 C -0.02517 -0.1864 -0.04062 -0.18224 -0.05607 -0.1753 C -0.06562 -0.1709 -0.07621 -0.17437 -0.08628 -0.17368 C -0.09357 -0.17322 -0.10086 -0.17252 -0.10816 -0.17183 C -0.12291 -0.16188 -0.13975 -0.15911 -0.15607 -0.15541 C -0.18177 -0.15772 -0.1743 -0.1561 -0.19323 -0.17183 C -0.19843 -0.18224 -0.19253 -0.17299 -0.20139 -0.179 C -0.20573 -0.182 -0.20955 -0.18663 -0.21371 -0.1901 C -0.21545 -0.19311 -0.21701 -0.19634 -0.21909 -0.19912 C -0.22031 -0.20074 -0.22222 -0.20097 -0.22326 -0.20282 C -0.22586 -0.20768 -0.22656 -0.21392 -0.22882 -0.21924 C -0.23437 -0.23242 -0.23923 -0.24607 -0.24514 -0.25925 C -0.24895 -0.27937 -0.2526 -0.29972 -0.25746 -0.31961 C -0.26111 -0.33487 -0.26232 -0.35152 -0.2658 -0.36702 C -0.2677 -0.37534 -0.26944 -0.38853 -0.27257 -0.39616 C -0.27413 -0.40009 -0.27621 -0.40356 -0.27812 -0.40726 C -0.27899 -0.40911 -0.2809 -0.41258 -0.2809 -0.41235 C -0.2835 -0.4246 -0.28472 -0.43617 -0.28906 -0.44727 C -0.28958 -0.45143 -0.28941 -0.45606 -0.29045 -0.45999 C -0.29114 -0.46276 -0.29357 -0.46461 -0.29444 -0.46739 C -0.29791 -0.47895 -0.29843 -0.49375 -0.30139 -0.50578 C -0.30277 -0.51942 -0.30468 -0.53561 -0.31232 -0.54579 " pathEditMode="relative" rAng="0" ptsTypes="ffffffffffffffffffffffffffffffffffffffffffffffA">
                                      <p:cBhvr>
                                        <p:cTn id="96" dur="2000" fill="hold"/>
                                        <p:tgtEl>
                                          <p:spTgt spid="233"/>
                                        </p:tgtEl>
                                        <p:attrNameLst>
                                          <p:attrName>ppt_x</p:attrName>
                                          <p:attrName>ppt_y</p:attrName>
                                        </p:attrNameLst>
                                      </p:cBhvr>
                                      <p:rCtr x="-5600" y="-23000"/>
                                    </p:animMotion>
                                  </p:childTnLst>
                                </p:cTn>
                              </p:par>
                            </p:childTnLst>
                          </p:cTn>
                        </p:par>
                        <p:par>
                          <p:cTn id="97" fill="hold">
                            <p:stCondLst>
                              <p:cond delay="14000"/>
                            </p:stCondLst>
                            <p:childTnLst>
                              <p:par>
                                <p:cTn id="98" presetID="6" presetClass="emph" presetSubtype="0" fill="hold" grpId="1" nodeType="afterEffect">
                                  <p:stCondLst>
                                    <p:cond delay="0"/>
                                  </p:stCondLst>
                                  <p:childTnLst>
                                    <p:animScale>
                                      <p:cBhvr>
                                        <p:cTn id="99" dur="2000" fill="hold"/>
                                        <p:tgtEl>
                                          <p:spTgt spid="233"/>
                                        </p:tgtEl>
                                      </p:cBhvr>
                                      <p:by x="0" y="0"/>
                                    </p:animScale>
                                  </p:childTnLst>
                                </p:cTn>
                              </p:par>
                            </p:childTnLst>
                          </p:cTn>
                        </p:par>
                        <p:par>
                          <p:cTn id="100" fill="hold">
                            <p:stCondLst>
                              <p:cond delay="16000"/>
                            </p:stCondLst>
                            <p:childTnLst>
                              <p:par>
                                <p:cTn id="101" presetID="9" presetClass="emph" presetSubtype="0" nodeType="afterEffect">
                                  <p:stCondLst>
                                    <p:cond delay="0"/>
                                  </p:stCondLst>
                                  <p:childTnLst>
                                    <p:set>
                                      <p:cBhvr rctx="PPT">
                                        <p:cTn id="102" dur="indefinite"/>
                                        <p:tgtEl>
                                          <p:spTgt spid="217"/>
                                        </p:tgtEl>
                                        <p:attrNameLst>
                                          <p:attrName>style.opacity</p:attrName>
                                        </p:attrNameLst>
                                      </p:cBhvr>
                                      <p:to>
                                        <p:strVal val="1"/>
                                      </p:to>
                                    </p:set>
                                    <p:animEffect filter="image" prLst="opacity: 1">
                                      <p:cBhvr rctx="IE">
                                        <p:cTn id="103" dur="indefinite"/>
                                        <p:tgtEl>
                                          <p:spTgt spid="217"/>
                                        </p:tgtEl>
                                      </p:cBhvr>
                                    </p:animEffect>
                                  </p:childTnLst>
                                </p:cTn>
                              </p:par>
                            </p:childTnLst>
                          </p:cTn>
                        </p:par>
                        <p:par>
                          <p:cTn id="104" fill="hold">
                            <p:stCondLst>
                              <p:cond delay="16000"/>
                            </p:stCondLst>
                            <p:childTnLst>
                              <p:par>
                                <p:cTn id="105" presetID="0" presetClass="path" presetSubtype="0" accel="50000" decel="50000" fill="hold" nodeType="afterEffect">
                                  <p:stCondLst>
                                    <p:cond delay="0"/>
                                  </p:stCondLst>
                                  <p:childTnLst>
                                    <p:animMotion origin="layout" path="M 0.01267 -4.10731E-6 C 0.01042 -0.01526 0.00868 -0.03052 0.00573 -0.04556 C 0.00243 -0.09204 0.00503 -0.07146 -0.00104 -0.10754 C -0.00295 -0.13667 -0.00503 -0.16581 -0.0066 -0.19519 C -0.0066 -0.19773 -0.00903 -0.29047 -0.00104 -0.32655 C 0.00313 -0.34551 0.00729 -0.3647 0.01267 -0.38321 C 0.02049 -0.40957 0.02135 -0.40124 0.03455 -0.41975 C 0.05625 -0.45027 0.07431 -0.48496 0.10434 -0.50185 C 0.12431 -0.51318 0.14219 -0.5148 0.16337 -0.51827 C 0.16615 -0.51942 0.16875 -0.52104 0.17153 -0.52197 C 0.17656 -0.52359 0.18663 -0.52544 0.18663 -0.5252 C 0.19809 -0.52335 0.21372 -0.52359 0.225 -0.51827 C 0.23872 -0.51179 0.24774 -0.50647 0.26198 -0.5037 C 0.29479 -0.50485 0.30573 -0.50578 0.33177 -0.51087 C 0.34861 -0.50647 0.35 -0.50763 0.36337 -0.5 C 0.37378 -0.49398 0.38073 -0.48381 0.39201 -0.47988 C 0.41667 -0.45536 0.39688 -0.39824 0.39201 -0.36494 C 0.39097 -0.35777 0.3849 -0.3536 0.38108 -0.34852 C 0.36198 -0.32308 0.37639 -0.3432 0.35503 -0.3247 C 0.33924 -0.31105 0.3309 -0.30249 0.31128 -0.29926 C 0.28073 -0.30041 0.25 -0.30064 0.21944 -0.30296 C 0.19774 -0.30457 0.17639 -0.31336 0.15503 -0.31753 C 0.14028 -0.32516 0.11198 -0.33649 0.09896 -0.35037 C 0.08333 -0.36702 0.07569 -0.39176 0.06875 -0.41605 C 0.06076 -0.48982 0.06597 -0.56614 0.06736 -0.64038 C 0.06771 -0.65402 0.06285 -0.68987 0.08108 -0.68987 " pathEditMode="relative" rAng="0" ptsTypes="fffffffffffffffffffffffffA">
                                      <p:cBhvr>
                                        <p:cTn id="106" dur="2000" fill="hold"/>
                                        <p:tgtEl>
                                          <p:spTgt spid="234"/>
                                        </p:tgtEl>
                                        <p:attrNameLst>
                                          <p:attrName>ppt_x</p:attrName>
                                          <p:attrName>ppt_y</p:attrName>
                                        </p:attrNameLst>
                                      </p:cBhvr>
                                      <p:rCtr x="19100" y="-34500"/>
                                    </p:animMotion>
                                  </p:childTnLst>
                                </p:cTn>
                              </p:par>
                            </p:childTnLst>
                          </p:cTn>
                        </p:par>
                        <p:par>
                          <p:cTn id="107" fill="hold">
                            <p:stCondLst>
                              <p:cond delay="18000"/>
                            </p:stCondLst>
                            <p:childTnLst>
                              <p:par>
                                <p:cTn id="108" presetID="6" presetClass="emph" presetSubtype="0" fill="hold" nodeType="afterEffect">
                                  <p:stCondLst>
                                    <p:cond delay="0"/>
                                  </p:stCondLst>
                                  <p:childTnLst>
                                    <p:animScale>
                                      <p:cBhvr>
                                        <p:cTn id="109" dur="2000" fill="hold"/>
                                        <p:tgtEl>
                                          <p:spTgt spid="234"/>
                                        </p:tgtEl>
                                      </p:cBhvr>
                                      <p:by x="0" y="0"/>
                                    </p:animScale>
                                  </p:childTnLst>
                                </p:cTn>
                              </p:par>
                            </p:childTnLst>
                          </p:cTn>
                        </p:par>
                        <p:par>
                          <p:cTn id="110" fill="hold">
                            <p:stCondLst>
                              <p:cond delay="20000"/>
                            </p:stCondLst>
                            <p:childTnLst>
                              <p:par>
                                <p:cTn id="111" presetID="9" presetClass="emph" presetSubtype="0" nodeType="afterEffect">
                                  <p:stCondLst>
                                    <p:cond delay="0"/>
                                  </p:stCondLst>
                                  <p:childTnLst>
                                    <p:set>
                                      <p:cBhvr rctx="PPT">
                                        <p:cTn id="112" dur="indefinite"/>
                                        <p:tgtEl>
                                          <p:spTgt spid="222"/>
                                        </p:tgtEl>
                                        <p:attrNameLst>
                                          <p:attrName>style.opacity</p:attrName>
                                        </p:attrNameLst>
                                      </p:cBhvr>
                                      <p:to>
                                        <p:strVal val="1"/>
                                      </p:to>
                                    </p:set>
                                    <p:animEffect filter="image" prLst="opacity: 1">
                                      <p:cBhvr rctx="IE">
                                        <p:cTn id="113" dur="indefinite"/>
                                        <p:tgtEl>
                                          <p:spTgt spid="222"/>
                                        </p:tgtEl>
                                      </p:cBhvr>
                                    </p:animEffect>
                                  </p:childTnLst>
                                </p:cTn>
                              </p:par>
                            </p:childTnLst>
                          </p:cTn>
                        </p:par>
                        <p:par>
                          <p:cTn id="114" fill="hold">
                            <p:stCondLst>
                              <p:cond delay="20000"/>
                            </p:stCondLst>
                            <p:childTnLst>
                              <p:par>
                                <p:cTn id="115" presetID="0" presetClass="path" presetSubtype="0" accel="50000" decel="50000" fill="hold" grpId="0" nodeType="afterEffect">
                                  <p:stCondLst>
                                    <p:cond delay="0"/>
                                  </p:stCondLst>
                                  <p:childTnLst>
                                    <p:animMotion origin="layout" path="M 5E-6 1.40611E-6 C -0.04809 0.00254 -0.09288 0.00208 -0.14132 -0.00185 C -0.15452 -0.00694 -0.16684 -0.00994 -0.1783 -0.02197 C -0.20018 -0.04533 -0.21997 -0.07863 -0.23715 -0.10777 C -0.24913 -0.15241 -0.24531 -0.13413 -0.2507 -0.16235 C -0.2533 -0.19033 -0.25399 -0.19496 -0.2507 -0.23358 C -0.24983 -0.24468 -0.23785 -0.25416 -0.23281 -0.26087 C -0.22708 -0.2685 -0.22188 -0.2766 -0.21649 -0.28469 C -0.20764 -0.29833 -0.20087 -0.3099 -0.18924 -0.31938 C -0.17934 -0.32724 -0.16806 -0.33233 -0.15903 -0.34135 C -0.13177 -0.36771 -0.10191 -0.38413 -0.06997 -0.39778 C -0.06042 -0.40171 -0.05191 -0.40865 -0.04254 -0.41235 C -0.03125 -0.41674 -0.01962 -0.41975 -0.00816 -0.42345 C -0.00278 -0.42507 0.00174 -0.42993 0.00695 -0.43247 C 0.01181 -0.43478 0.01685 -0.43663 0.02188 -0.43802 C 0.03595 -0.44195 0.05036 -0.44496 0.06442 -0.44889 C 0.06772 -0.44981 0.07067 -0.4519 0.07397 -0.45259 C 0.08126 -0.45421 0.09567 -0.45629 0.09567 -0.45629 C 0.10365 -0.45513 0.11164 -0.45467 0.11928 -0.45259 C 0.15365 -0.44288 0.17067 -0.3957 0.17952 -0.35592 C 0.18108 -0.3395 0.18352 -0.32331 0.18473 -0.30666 C 0.18473 -0.30481 0.18473 -0.213 0.17119 -0.19519 C 0.16407 -0.18571 0.15331 -0.18178 0.14654 -0.1716 C 0.12032 -0.13228 0.08213 -0.12142 0.04393 -0.11864 C -0.06945 -0.0969 -0.16545 -0.12049 -0.27274 -0.14778 C -0.2908 -0.15241 -0.30938 -0.15402 -0.32743 -0.15888 C -0.36163 -0.1679 -0.39566 -0.18039 -0.43038 -0.18617 C -0.45643 -0.19635 -0.48125 -0.19727 -0.50833 -0.20259 C -0.53056 -0.20698 -0.5533 -0.21438 -0.57535 -0.22086 C -0.59306 -0.23636 -0.61042 -0.24977 -0.63143 -0.25555 C -0.64097 -0.26133 -0.65174 -0.26665 -0.66024 -0.27567 C -0.66806 -0.284 -0.67379 -0.29533 -0.68073 -0.30481 C -0.68542 -0.32007 -0.69132 -0.33372 -0.69306 -0.35037 C -0.69393 -0.35893 -0.69497 -0.36748 -0.69583 -0.37604 C -0.69653 -0.38205 -0.69861 -0.39408 -0.69861 -0.39408 C -0.69913 -0.40333 -0.69931 -0.41235 -0.7 -0.4216 C -0.70156 -0.44103 -0.70538 -0.47988 -0.70538 -0.47988 C -0.70174 -0.5414 -0.70712 -0.63228 -0.64653 -0.64408 C -0.63368 -0.65472 -0.61875 -0.65634 -0.60417 -0.65888 C -0.5882 -0.65819 -0.57205 -0.65842 -0.55608 -0.65703 C -0.53524 -0.65518 -0.51511 -0.64477 -0.49583 -0.63506 C -0.47761 -0.62581 -0.45833 -0.6198 -0.43976 -0.61124 C -0.43524 -0.60916 -0.43056 -0.60777 -0.42604 -0.60592 C -0.41181 -0.59991 -0.3974 -0.59482 -0.38351 -0.58765 C -0.37847 -0.58511 -0.37465 -0.57956 -0.36979 -0.57678 C -0.36511 -0.57401 -0.35972 -0.57354 -0.35486 -0.57123 C -0.29514 -0.54417 -0.23455 -0.51758 -0.17136 -0.50925 C -0.16094 -0.50439 -0.16806 -0.50694 -0.1467 -0.50925 C -0.12483 -0.51156 -0.10261 -0.51249 -0.08073 -0.51642 C -0.06893 -0.5185 -0.04653 -0.5222 -0.03559 -0.52567 C -0.00799 -0.53423 0.05365 -0.57632 0.0672 -0.58395 C 0.08056 -0.59158 0.09306 -0.59991 0.10418 -0.61309 C 0.11615 -0.6272 0.12154 -0.64685 0.13022 -0.6642 C 0.1349 -0.68316 0.13681 -0.70097 0.13838 -0.72086 C 0.13595 -0.75 0.13577 -0.78492 0.12466 -0.81198 C 0.10695 -0.855 0.07327 -0.8876 0.03681 -0.89408 C 0.02605 -0.89362 0.01511 -0.89362 0.00418 -0.89246 C -0.01268 -0.89061 -0.02813 -0.8809 -0.04514 -0.87951 C -0.07292 -0.8772 -0.10538 -0.87789 -0.13281 -0.87049 C -0.14497 -0.86725 -0.15556 -0.858 -0.16719 -0.85407 C -0.1882 -0.8469 -0.20938 -0.83788 -0.22743 -0.82123 C -0.23768 -0.81175 -0.24462 -0.80065 -0.25365 -0.79024 C -0.25938 -0.78353 -0.26684 -0.77937 -0.27274 -0.77197 C -0.27465 -0.76411 -0.27604 -0.75509 -0.27952 -0.74815 C -0.28073 -0.74607 -0.28264 -0.74491 -0.28351 -0.74283 C -0.28715 -0.73589 -0.28906 -0.72734 -0.28906 -0.71901 " pathEditMode="relative" ptsTypes="fffffffffffffffffffffffffffffffffffffffffffffffffffffffffffffffffA">
                                      <p:cBhvr>
                                        <p:cTn id="116" dur="2000" fill="hold"/>
                                        <p:tgtEl>
                                          <p:spTgt spid="235"/>
                                        </p:tgtEl>
                                        <p:attrNameLst>
                                          <p:attrName>ppt_x</p:attrName>
                                          <p:attrName>ppt_y</p:attrName>
                                        </p:attrNameLst>
                                      </p:cBhvr>
                                    </p:animMotion>
                                  </p:childTnLst>
                                </p:cTn>
                              </p:par>
                            </p:childTnLst>
                          </p:cTn>
                        </p:par>
                        <p:par>
                          <p:cTn id="117" fill="hold">
                            <p:stCondLst>
                              <p:cond delay="22000"/>
                            </p:stCondLst>
                            <p:childTnLst>
                              <p:par>
                                <p:cTn id="118" presetID="6" presetClass="emph" presetSubtype="0" fill="hold" grpId="1" nodeType="afterEffect">
                                  <p:stCondLst>
                                    <p:cond delay="0"/>
                                  </p:stCondLst>
                                  <p:childTnLst>
                                    <p:animScale>
                                      <p:cBhvr>
                                        <p:cTn id="119" dur="2000" fill="hold"/>
                                        <p:tgtEl>
                                          <p:spTgt spid="235"/>
                                        </p:tgtEl>
                                      </p:cBhvr>
                                      <p:by x="0" y="0"/>
                                    </p:animScale>
                                  </p:childTnLst>
                                </p:cTn>
                              </p:par>
                            </p:childTnLst>
                          </p:cTn>
                        </p:par>
                        <p:par>
                          <p:cTn id="120" fill="hold">
                            <p:stCondLst>
                              <p:cond delay="24000"/>
                            </p:stCondLst>
                            <p:childTnLst>
                              <p:par>
                                <p:cTn id="121" presetID="9" presetClass="emph" presetSubtype="0" nodeType="afterEffect">
                                  <p:stCondLst>
                                    <p:cond delay="0"/>
                                  </p:stCondLst>
                                  <p:childTnLst>
                                    <p:set>
                                      <p:cBhvr rctx="PPT">
                                        <p:cTn id="122" dur="indefinite"/>
                                        <p:tgtEl>
                                          <p:spTgt spid="223"/>
                                        </p:tgtEl>
                                        <p:attrNameLst>
                                          <p:attrName>style.opacity</p:attrName>
                                        </p:attrNameLst>
                                      </p:cBhvr>
                                      <p:to>
                                        <p:strVal val="1"/>
                                      </p:to>
                                    </p:set>
                                    <p:animEffect filter="image" prLst="opacity: 1">
                                      <p:cBhvr rctx="IE">
                                        <p:cTn id="123" dur="indefinite"/>
                                        <p:tgtEl>
                                          <p:spTgt spid="223"/>
                                        </p:tgtEl>
                                      </p:cBhvr>
                                    </p:animEffect>
                                  </p:childTnLst>
                                </p:cTn>
                              </p:par>
                            </p:childTnLst>
                          </p:cTn>
                        </p:par>
                        <p:par>
                          <p:cTn id="124" fill="hold">
                            <p:stCondLst>
                              <p:cond delay="24000"/>
                            </p:stCondLst>
                            <p:childTnLst>
                              <p:par>
                                <p:cTn id="125" presetID="0" presetClass="path" presetSubtype="0" accel="50000" decel="50000" fill="hold" grpId="0" nodeType="afterEffect">
                                  <p:stCondLst>
                                    <p:cond delay="0"/>
                                  </p:stCondLst>
                                  <p:childTnLst>
                                    <p:animMotion origin="layout" path="M 5.55556E-6 1.26735E-6 C 0.00539 -0.0074 0.00452 -0.01018 0.01233 -0.01272 C 0.02379 -0.02405 0.03595 -0.02822 0.04931 -0.03446 C 0.06268 -0.0407 0.07206 -0.04533 0.08629 -0.04741 C 0.10226 -0.04533 0.11858 -0.04718 0.13421 -0.04186 C 0.16633 -0.03122 0.18664 -0.00763 0.21233 0.01665 C 0.22275 0.02636 0.23265 0.03723 0.23838 0.05296 C 0.24463 0.06984 0.24758 0.09482 0.2507 0.11147 C 0.25192 0.12882 0.25452 0.14547 0.25608 0.16258 C 0.25348 0.2086 0.25417 0.27868 0.23421 0.32123 C 0.2231 0.34505 0.1981 0.36124 0.18074 0.37604 C 0.17657 0.37951 0.17449 0.38043 0.1698 0.38159 C 0.16442 0.38298 0.15348 0.38529 0.15348 0.38529 C 0.13334 0.37951 0.1165 0.37026 0.09723 0.36147 C 0.07813 0.35291 0.05626 0.34875 0.03838 0.33603 C 0.0106 0.31614 -0.00364 0.30111 -0.03558 0.29579 C -0.07864 0.29718 -0.11614 0.29926 -0.15902 0.29764 C -0.16544 0.29533 -0.17187 0.29301 -0.17812 0.29024 C -0.26006 0.29255 -0.24704 0.29394 -0.34253 0.28654 C -0.35763 0.28538 -0.37256 0.2796 -0.38767 0.27752 C -0.42239 0.26711 -0.45815 0.25832 -0.49044 0.23728 C -0.50572 0.22733 -0.521 0.21693 -0.53697 0.20999 C -0.54253 0.1982 -0.54947 0.19056 -0.55624 0.18085 C -0.5585 0.17761 -0.55971 0.17322 -0.56162 0.16952 C -0.56388 0.16536 -0.56596 0.16096 -0.56857 0.1568 C -0.57933 0.14153 -0.57708 0.15032 -0.58905 0.13529 C -0.59253 0.1309 -0.59513 0.12511 -0.5986 0.12049 C -0.60624 0.11031 -0.60989 0.11008 -0.61649 0.09852 C -0.61909 0.09436 -0.62065 0.08857 -0.62326 0.08418 C -0.6276 0.07655 -0.63246 0.06961 -0.63697 0.06221 C -0.64218 0.05388 -0.64878 0.04718 -0.65346 0.03839 C -0.65555 0.03423 -0.66249 0.01341 -0.6644 0.00717 C -0.66579 0.00254 -0.66701 -0.00231 -0.66857 -0.00717 C -0.66944 -0.00995 -0.67048 -0.0118 -0.67135 -0.01434 C -0.67326 -0.02035 -0.67673 -0.03261 -0.67673 -0.03261 C -0.68037 -0.05666 -0.6828 -0.08002 -0.68628 -0.10384 C -0.68923 -0.15241 -0.69808 -0.21346 -0.67256 -0.25347 C -0.67169 -0.29302 -0.67204 -0.33488 -0.66718 -0.37396 C -0.66319 -0.40611 -0.65798 -0.44588 -0.64791 -0.47618 C -0.63871 -0.50416 -0.62447 -0.52891 -0.61232 -0.55458 C -0.60885 -0.56175 -0.6085 -0.57077 -0.60555 -0.5784 C -0.59513 -0.60523 -0.5776 -0.62535 -0.56301 -0.64755 C -0.55728 -0.65634 -0.55208 -0.66605 -0.54652 -0.67507 C -0.54426 -0.67877 -0.5401 -0.6797 -0.53697 -0.68224 C -0.5177 -0.6982 -0.49669 -0.71069 -0.47395 -0.71323 C -0.46666 -0.71207 -0.45902 -0.713 -0.45208 -0.70976 C -0.44669 -0.70722 -0.44218 -0.70236 -0.43836 -0.69681 C -0.43645 -0.69403 -0.43558 -0.68594 -0.43558 -0.68594 C -0.42673 -0.71115 -0.39756 -0.71624 -0.37951 -0.72063 C -0.36301 -0.71947 -0.34652 -0.71878 -0.3302 -0.71693 C -0.31058 -0.71462 -0.29339 -0.70236 -0.27534 -0.69334 C -0.26093 -0.68617 -0.24721 -0.67785 -0.23558 -0.66397 C -0.21787 -0.64269 -0.20485 -0.61656 -0.18767 -0.59482 C -0.18593 -0.58881 -0.18402 -0.58256 -0.18228 -0.57655 C -0.18176 -0.5747 -0.18194 -0.57239 -0.18089 -0.57123 C -0.18037 -0.57031 -0.17135 -0.5673 -0.17135 -0.5673 C -0.1618 -0.55921 -0.16614 -0.56175 -0.15902 -0.55828 C -0.15555 -0.5444 -0.1585 -0.53469 -0.16579 -0.52544 C -0.16857 -0.51804 -0.16961 -0.51758 -0.17395 -0.51272 " pathEditMode="relative" ptsTypes="ffffffffffffffffffffffffffffffffffffffffffffffffffffffffffA">
                                      <p:cBhvr>
                                        <p:cTn id="126" dur="2000" fill="hold"/>
                                        <p:tgtEl>
                                          <p:spTgt spid="236"/>
                                        </p:tgtEl>
                                        <p:attrNameLst>
                                          <p:attrName>ppt_x</p:attrName>
                                          <p:attrName>ppt_y</p:attrName>
                                        </p:attrNameLst>
                                      </p:cBhvr>
                                    </p:animMotion>
                                  </p:childTnLst>
                                </p:cTn>
                              </p:par>
                            </p:childTnLst>
                          </p:cTn>
                        </p:par>
                        <p:par>
                          <p:cTn id="127" fill="hold">
                            <p:stCondLst>
                              <p:cond delay="26000"/>
                            </p:stCondLst>
                            <p:childTnLst>
                              <p:par>
                                <p:cTn id="128" presetID="6" presetClass="emph" presetSubtype="0" fill="hold" grpId="1" nodeType="afterEffect">
                                  <p:stCondLst>
                                    <p:cond delay="0"/>
                                  </p:stCondLst>
                                  <p:childTnLst>
                                    <p:animScale>
                                      <p:cBhvr>
                                        <p:cTn id="129" dur="2000" fill="hold"/>
                                        <p:tgtEl>
                                          <p:spTgt spid="236"/>
                                        </p:tgtEl>
                                      </p:cBhvr>
                                      <p:by x="0" y="0"/>
                                    </p:animScale>
                                  </p:childTnLst>
                                </p:cTn>
                              </p:par>
                            </p:childTnLst>
                          </p:cTn>
                        </p:par>
                        <p:par>
                          <p:cTn id="130" fill="hold">
                            <p:stCondLst>
                              <p:cond delay="28000"/>
                            </p:stCondLst>
                            <p:childTnLst>
                              <p:par>
                                <p:cTn id="131" presetID="9" presetClass="emph" presetSubtype="0" nodeType="afterEffect">
                                  <p:stCondLst>
                                    <p:cond delay="0"/>
                                  </p:stCondLst>
                                  <p:childTnLst>
                                    <p:set>
                                      <p:cBhvr rctx="PPT">
                                        <p:cTn id="132" dur="indefinite"/>
                                        <p:tgtEl>
                                          <p:spTgt spid="224"/>
                                        </p:tgtEl>
                                        <p:attrNameLst>
                                          <p:attrName>style.opacity</p:attrName>
                                        </p:attrNameLst>
                                      </p:cBhvr>
                                      <p:to>
                                        <p:strVal val="1"/>
                                      </p:to>
                                    </p:set>
                                    <p:animEffect filter="image" prLst="opacity: 1">
                                      <p:cBhvr rctx="IE">
                                        <p:cTn id="133" dur="indefinite"/>
                                        <p:tgtEl>
                                          <p:spTgt spid="224"/>
                                        </p:tgtEl>
                                      </p:cBhvr>
                                    </p:animEffect>
                                  </p:childTnLst>
                                </p:cTn>
                              </p:par>
                            </p:childTnLst>
                          </p:cTn>
                        </p:par>
                        <p:par>
                          <p:cTn id="134" fill="hold">
                            <p:stCondLst>
                              <p:cond delay="28000"/>
                            </p:stCondLst>
                            <p:childTnLst>
                              <p:par>
                                <p:cTn id="135" presetID="0" presetClass="path" presetSubtype="0" accel="50000" decel="50000" fill="hold" nodeType="afterEffect">
                                  <p:stCondLst>
                                    <p:cond delay="0"/>
                                  </p:stCondLst>
                                  <p:childTnLst>
                                    <p:animMotion origin="layout" path="M -1.11111E-6 -3.9408E-6 C -0.00052 -0.00185 -0.00156 -0.0037 -0.00139 -0.00555 C -0.00104 -0.00925 0.00139 -0.01642 0.00139 -0.01642 C 0.00365 -0.04047 0.01476 -0.05897 0.02465 -0.07863 C 0.03073 -0.10384 0.04132 -0.12419 0.05191 -0.14616 C 0.05799 -0.15888 0.06094 -0.17345 0.06702 -0.18617 C 0.07587 -0.20444 0.09028 -0.21785 0.1 -0.23543 C 0.10781 -0.24931 0.11111 -0.26734 0.1191 -0.28122 C 0.1217 -0.28561 0.12448 -0.28978 0.12726 -0.29417 C 0.13073 -0.29903 0.13837 -0.30851 0.13837 -0.30851 C 0.1467 -0.33141 0.15695 -0.35338 0.16563 -0.37604 C 0.16945 -0.38622 0.1724 -0.39709 0.17656 -0.40703 C 0.18108 -0.4179 0.19045 -0.44241 0.20139 -0.44727 C 0.20382 -0.46508 0.20087 -0.44704 0.20677 -0.46901 C 0.21267 -0.49075 0.21597 -0.51549 0.22604 -0.53469 C 0.2283 -0.54533 0.23125 -0.55504 0.23281 -0.56591 C 0.23264 -0.58071 0.24167 -0.67692 0.20955 -0.68802 C 0.19948 -0.68733 0.18872 -0.68941 0.17934 -0.68432 C 0.16806 -0.67808 0.15764 -0.66859 0.14792 -0.65888 C 0.14254 -0.65356 0.1375 -0.65125 0.13281 -0.64431 C 0.12622 -0.63437 0.12344 -0.62303 0.11632 -0.61332 C 0.11181 -0.60708 0.10712 -0.60083 0.10399 -0.5932 C 0.09879 -0.58048 0.09792 -0.56545 0.09306 -0.55296 C 0.08438 -0.5303 0.10052 -0.57308 0.0849 -0.52197 C 0.07708 -0.4963 0.0816 -0.50948 0.07118 -0.48196 C 0.06962 -0.47803 0.06962 -0.47317 0.0684 -0.46901 C 0.06736 -0.46531 0.06563 -0.46184 0.06424 -0.45814 C 0.0632 -0.44981 0.06354 -0.44866 0.06024 -0.44172 C 0.05816 -0.43733 0.0533 -0.429 0.0533 -0.429 C 0.05139 -0.42114 0.04774 -0.41466 0.04514 -0.40703 C 0.04288 -0.40009 0.04219 -0.39084 0.03837 -0.38506 C 0.025 -0.36517 0.03386 -0.38182 0.02726 -0.36864 C 0.02517 -0.35592 0.02031 -0.35176 0.01493 -0.34158 C -0.0026 -0.30782 -0.01042 -0.30712 -0.04392 -0.27567 C -0.05451 -0.26573 -0.06146 -0.25092 -0.07396 -0.24468 C -0.08819 -0.23751 -0.10364 -0.23589 -0.11649 -0.22456 C -0.15017 -0.22595 -0.15139 -0.21808 -0.16996 -0.23358 C -0.17326 -0.24491 -0.17535 -0.25301 -0.17951 -0.26295 C -0.18142 -0.26781 -0.18316 -0.27266 -0.18507 -0.27752 C -0.18594 -0.27983 -0.18767 -0.28469 -0.18767 -0.28469 C -0.19149 -0.31522 -0.19132 -0.34158 -0.1809 -0.36864 C -0.17986 -0.37465 -0.1783 -0.38783 -0.17535 -0.39431 C -0.17257 -0.40032 -0.16753 -0.40518 -0.16441 -0.41073 C -0.15868 -0.42114 -0.15278 -0.43108 -0.1467 -0.44172 C -0.14253 -0.44912 -0.13958 -0.45883 -0.13298 -0.46184 C -0.12639 -0.47317 -0.12153 -0.48497 -0.1151 -0.49653 C -0.11406 -0.49815 -0.11371 -0.50069 -0.11233 -0.50185 C -0.10868 -0.50532 -0.1 -0.50925 -0.1 -0.50925 C -0.09844 -0.52752 -0.0967 -0.54579 -0.09462 -0.56406 C -0.0941 -0.56892 -0.09444 -0.574 -0.09323 -0.57863 C -0.09097 -0.58742 -0.08264 -0.59274 -0.07812 -0.59875 " pathEditMode="relative" ptsTypes="ffffffffffffffffffffffffffffffffffffffffffffffffffA">
                                      <p:cBhvr>
                                        <p:cTn id="136" dur="2000" fill="hold"/>
                                        <p:tgtEl>
                                          <p:spTgt spid="237"/>
                                        </p:tgtEl>
                                        <p:attrNameLst>
                                          <p:attrName>ppt_x</p:attrName>
                                          <p:attrName>ppt_y</p:attrName>
                                        </p:attrNameLst>
                                      </p:cBhvr>
                                    </p:animMotion>
                                  </p:childTnLst>
                                </p:cTn>
                              </p:par>
                            </p:childTnLst>
                          </p:cTn>
                        </p:par>
                        <p:par>
                          <p:cTn id="137" fill="hold">
                            <p:stCondLst>
                              <p:cond delay="30000"/>
                            </p:stCondLst>
                            <p:childTnLst>
                              <p:par>
                                <p:cTn id="138" presetID="6" presetClass="emph" presetSubtype="0" fill="hold" nodeType="afterEffect">
                                  <p:stCondLst>
                                    <p:cond delay="0"/>
                                  </p:stCondLst>
                                  <p:childTnLst>
                                    <p:animScale>
                                      <p:cBhvr>
                                        <p:cTn id="139" dur="2000" fill="hold"/>
                                        <p:tgtEl>
                                          <p:spTgt spid="237"/>
                                        </p:tgtEl>
                                      </p:cBhvr>
                                      <p:by x="0" y="0"/>
                                    </p:animScale>
                                  </p:childTnLst>
                                </p:cTn>
                              </p:par>
                            </p:childTnLst>
                          </p:cTn>
                        </p:par>
                        <p:par>
                          <p:cTn id="140" fill="hold">
                            <p:stCondLst>
                              <p:cond delay="32000"/>
                            </p:stCondLst>
                            <p:childTnLst>
                              <p:par>
                                <p:cTn id="141" presetID="9" presetClass="emph" presetSubtype="0" nodeType="afterEffect">
                                  <p:stCondLst>
                                    <p:cond delay="0"/>
                                  </p:stCondLst>
                                  <p:childTnLst>
                                    <p:set>
                                      <p:cBhvr rctx="PPT">
                                        <p:cTn id="142" dur="indefinite"/>
                                        <p:tgtEl>
                                          <p:spTgt spid="225"/>
                                        </p:tgtEl>
                                        <p:attrNameLst>
                                          <p:attrName>style.opacity</p:attrName>
                                        </p:attrNameLst>
                                      </p:cBhvr>
                                      <p:to>
                                        <p:strVal val="1"/>
                                      </p:to>
                                    </p:set>
                                    <p:animEffect filter="image" prLst="opacity: 1">
                                      <p:cBhvr rctx="IE">
                                        <p:cTn id="143" dur="indefinite"/>
                                        <p:tgtEl>
                                          <p:spTgt spid="225"/>
                                        </p:tgtEl>
                                      </p:cBhvr>
                                    </p:animEffect>
                                  </p:childTnLst>
                                </p:cTn>
                              </p:par>
                            </p:childTnLst>
                          </p:cTn>
                        </p:par>
                        <p:par>
                          <p:cTn id="144" fill="hold">
                            <p:stCondLst>
                              <p:cond delay="32000"/>
                            </p:stCondLst>
                            <p:childTnLst>
                              <p:par>
                                <p:cTn id="145" presetID="0" presetClass="path" presetSubtype="0" accel="50000" decel="50000" fill="hold" nodeType="afterEffect">
                                  <p:stCondLst>
                                    <p:cond delay="0"/>
                                  </p:stCondLst>
                                  <p:childTnLst>
                                    <p:animMotion origin="layout" path="M 8.33333E-7 3.66327E-6 C -0.02222 0.00763 -0.05173 -0.01018 -0.07396 -0.01457 C -0.08437 -0.01665 -0.09496 -0.01781 -0.10538 -0.01989 C -0.11684 -0.0222 -0.13958 -0.02729 -0.13958 -0.02729 C -0.16823 -0.04163 -0.18958 -0.06244 -0.21493 -0.0858 C -0.22673 -0.09667 -0.25486 -0.12142 -0.26163 -0.13321 C -0.27118 -0.14963 -0.27135 -0.15056 -0.28212 -0.16605 C -0.28871 -0.1753 -0.29687 -0.18478 -0.3026 -0.19519 C -0.30989 -0.20837 -0.31371 -0.22155 -0.31771 -0.23705 C -0.31996 -0.24538 -0.31944 -0.25 -0.32326 -0.25717 C -0.33298 -0.30874 -0.31649 -0.3587 -0.3026 -0.40495 C -0.29774 -0.42137 -0.29479 -0.43525 -0.28906 -0.45074 C -0.28437 -0.463 -0.28055 -0.46924 -0.27656 -0.48173 C -0.26996 -0.50254 -0.27135 -0.50694 -0.26302 -0.52914 C -0.25486 -0.55088 -0.24062 -0.56822 -0.22864 -0.5858 C -0.2158 -0.60476 -0.21232 -0.63506 -0.19444 -0.64778 C -0.18264 -0.65634 -0.18767 -0.65102 -0.17534 -0.65495 C -0.16892 -0.65703 -0.15607 -0.66235 -0.15607 -0.66235 C -0.13923 -0.66073 -0.1217 -0.66258 -0.10538 -0.6568 C -0.09427 -0.65287 -0.08524 -0.64246 -0.07396 -0.63853 C -0.0526 -0.65009 -0.0651 -0.64639 -0.03559 -0.64408 C -0.03281 -0.64292 -0.03003 -0.64154 -0.02725 -0.64038 C -0.02552 -0.63969 -0.02482 -0.63645 -0.02326 -0.63506 C -0.01944 -0.63136 -0.01666 -0.63113 -0.01232 -0.62951 C -0.01093 -0.62835 -0.00937 -0.6272 -0.00816 -0.62581 C -0.00521 -0.62234 -0.00312 -0.61795 8.33333E-7 -0.61494 C 0.00868 -0.60615 0.0191 -0.59898 0.02604 -0.58742 C 0.03403 -0.57401 0.0415 -0.55735 0.05209 -0.54741 C 0.05556 -0.53353 0.06372 -0.52105 0.07136 -0.51087 C 0.07361 -0.50786 0.07587 -0.50486 0.07813 -0.50185 C 0.07952 -0.5 0.08229 -0.4963 0.08229 -0.4963 C 0.0849 -0.48612 0.08368 -0.4926 0.08368 -0.47618 " pathEditMode="relative" ptsTypes="fffffffffffffffffffffffffffffffA">
                                      <p:cBhvr>
                                        <p:cTn id="146" dur="2000" fill="hold"/>
                                        <p:tgtEl>
                                          <p:spTgt spid="238"/>
                                        </p:tgtEl>
                                        <p:attrNameLst>
                                          <p:attrName>ppt_x</p:attrName>
                                          <p:attrName>ppt_y</p:attrName>
                                        </p:attrNameLst>
                                      </p:cBhvr>
                                    </p:animMotion>
                                  </p:childTnLst>
                                </p:cTn>
                              </p:par>
                            </p:childTnLst>
                          </p:cTn>
                        </p:par>
                        <p:par>
                          <p:cTn id="147" fill="hold">
                            <p:stCondLst>
                              <p:cond delay="34000"/>
                            </p:stCondLst>
                            <p:childTnLst>
                              <p:par>
                                <p:cTn id="148" presetID="6" presetClass="emph" presetSubtype="0" fill="hold" nodeType="afterEffect">
                                  <p:stCondLst>
                                    <p:cond delay="0"/>
                                  </p:stCondLst>
                                  <p:childTnLst>
                                    <p:animScale>
                                      <p:cBhvr>
                                        <p:cTn id="149" dur="2000" fill="hold"/>
                                        <p:tgtEl>
                                          <p:spTgt spid="238"/>
                                        </p:tgtEl>
                                      </p:cBhvr>
                                      <p:by x="0" y="0"/>
                                    </p:animScale>
                                  </p:childTnLst>
                                </p:cTn>
                              </p:par>
                            </p:childTnLst>
                          </p:cTn>
                        </p:par>
                        <p:par>
                          <p:cTn id="150" fill="hold">
                            <p:stCondLst>
                              <p:cond delay="36000"/>
                            </p:stCondLst>
                            <p:childTnLst>
                              <p:par>
                                <p:cTn id="151" presetID="9" presetClass="emph" presetSubtype="0" nodeType="afterEffect">
                                  <p:stCondLst>
                                    <p:cond delay="0"/>
                                  </p:stCondLst>
                                  <p:childTnLst>
                                    <p:set>
                                      <p:cBhvr rctx="PPT">
                                        <p:cTn id="152" dur="indefinite"/>
                                        <p:tgtEl>
                                          <p:spTgt spid="226"/>
                                        </p:tgtEl>
                                        <p:attrNameLst>
                                          <p:attrName>style.opacity</p:attrName>
                                        </p:attrNameLst>
                                      </p:cBhvr>
                                      <p:to>
                                        <p:strVal val="1"/>
                                      </p:to>
                                    </p:set>
                                    <p:animEffect filter="image" prLst="opacity: 1">
                                      <p:cBhvr rctx="IE">
                                        <p:cTn id="153" dur="indefinite"/>
                                        <p:tgtEl>
                                          <p:spTgt spid="226"/>
                                        </p:tgtEl>
                                      </p:cBhvr>
                                    </p:animEffect>
                                  </p:childTnLst>
                                </p:cTn>
                              </p:par>
                            </p:childTnLst>
                          </p:cTn>
                        </p:par>
                        <p:par>
                          <p:cTn id="154" fill="hold">
                            <p:stCondLst>
                              <p:cond delay="36000"/>
                            </p:stCondLst>
                            <p:childTnLst>
                              <p:par>
                                <p:cTn id="155" presetID="0" presetClass="path" presetSubtype="0" accel="50000" decel="50000" fill="hold" nodeType="afterEffect">
                                  <p:stCondLst>
                                    <p:cond delay="0"/>
                                  </p:stCondLst>
                                  <p:childTnLst>
                                    <p:animMotion origin="layout" path="M 5.27778E-6 4.16281E-7 C -0.00485 -0.01943 0.00626 -0.03908 0.01095 -0.05666 C 0.02779 -0.11957 0.03924 -0.14339 0.07119 -0.19334 C 0.08855 -0.2204 0.1014 -0.24584 0.12883 -0.25185 C 0.13352 -0.25509 0.13751 -0.25856 0.14254 -0.26087 C 0.14393 -0.26272 0.14515 -0.2648 0.14654 -0.26642 C 0.14775 -0.26781 0.14949 -0.2685 0.1507 -0.27012 C 0.15227 -0.2722 0.15348 -0.27475 0.15487 -0.27729 C 0.15574 -0.27914 0.15626 -0.28122 0.15747 -0.28284 C 0.16442 -0.29232 0.17709 -0.29556 0.18629 -0.29741 C 0.1922 -0.29556 0.21251 -0.2907 0.22049 -0.28469 C 0.22483 -0.28145 0.2356 -0.26665 0.23838 -0.26272 C 0.26772 -0.22132 0.27622 -0.18247 0.28629 -0.12951 C 0.28716 -0.1161 0.29063 -0.10291 0.29046 -0.0895 C 0.29011 -0.05851 0.29602 0.02151 0.26164 0.03839 C 0.24306 0.04741 0.23629 0.04949 0.22049 0.05481 C 0.154 0.0525 0.09133 0.04995 0.02605 0.03839 C 0.02119 0.03747 0.00591 0.03631 5.27778E-6 0.03469 C -0.0276 0.02683 -0.05364 0.0111 -0.07951 -0.0037 C -0.08662 -0.00786 -0.09617 -0.0111 -0.10277 -0.01642 C -0.10659 -0.01966 -0.11371 -0.02729 -0.11371 -0.02729 C -0.12534 -0.05065 -0.13541 -0.06822 -0.13836 -0.09667 C -0.13992 -0.11124 -0.14253 -0.14061 -0.14253 -0.14061 C -0.14201 -0.17414 -0.14235 -0.20745 -0.14114 -0.24098 C -0.14044 -0.25948 -0.12464 -0.27035 -0.11787 -0.28469 C -0.10659 -0.30828 -0.09409 -0.32054 -0.07812 -0.33765 C -0.06214 -0.35476 -0.04478 -0.38043 -0.02464 -0.39061 C -0.0203 -0.39269 -0.0052 -0.395 5.27778E-6 -0.39593 C 0.00296 -0.39524 0.02709 -0.39061 0.03421 -0.38691 C 0.04706 -0.3802 0.03473 -0.38113 0.04931 -0.37951 C 0.07258 -0.37673 0.09584 -0.37465 0.11911 -0.37234 C 0.12362 -0.37049 0.12848 -0.36933 0.13282 -0.36679 C 0.13629 -0.36517 0.13907 -0.36124 0.14254 -0.35939 C 0.15869 -0.3513 0.17727 -0.34598 0.19445 -0.34297 C 0.21008 -0.34366 0.22553 -0.34366 0.24115 -0.34482 C 0.24966 -0.34551 0.2606 -0.3735 0.26303 -0.38321 C 0.26251 -0.39847 0.26338 -0.41374 0.26164 -0.42877 C 0.26147 -0.43085 0.2547 -0.43409 0.25348 -0.43432 C 0.24671 -0.43594 0.23977 -0.43663 0.23282 -0.43802 C 0.18438 -0.43594 0.13612 -0.42969 0.08768 -0.42692 C 0.07831 -0.42507 0.06945 -0.42183 0.06025 -0.41975 C 0.0356 -0.40726 0.06268 -0.42229 0.03977 -0.40518 C 0.03577 -0.40217 0.03126 -0.40079 0.02744 -0.39778 C 0.0139 -0.38691 0.02466 -0.38992 0.00956 -0.38136 C -0.00867 -0.37118 -0.00138 -0.37673 -0.01232 -0.37234 C -0.0151 -0.37118 -0.02048 -0.36864 -0.02048 -0.36864 C -0.02638 -0.36933 -0.03263 -0.36818 -0.03836 -0.37049 C -0.04305 -0.37234 -0.0453 -0.37951 -0.0493 -0.38321 C -0.0677 -0.39963 -0.05329 -0.38437 -0.06857 -0.40148 C -0.07395 -0.42021 -0.08975 -0.43663 -0.09721 -0.45629 C -0.11058 -0.49098 -0.11596 -0.51896 -0.11926 -0.55828 C -0.11822 -0.58534 -0.12013 -0.62072 -0.11371 -0.64963 C -0.11058 -0.66351 -0.10346 -0.67969 -0.09721 -0.69149 C -0.08714 -0.71022 -0.07621 -0.72803 -0.06579 -0.7463 C -0.04062 -0.79024 0.00886 -0.79602 0.04654 -0.79926 C 0.0632 -0.80481 0.08022 -0.80597 0.09723 -0.80828 C 0.12327 -0.80643 0.11876 -0.81129 0.13282 -0.79186 C 0.13699 -0.77613 0.13039 -0.76295 0.13022 -0.74815 C 0.12987 -0.71785 0.13022 -0.68733 0.13022 -0.65703 " pathEditMode="relative" ptsTypes="ffffffffffffffffffffffffffffffffffffffffffffffffffffffffffA">
                                      <p:cBhvr>
                                        <p:cTn id="156" dur="2000" fill="hold"/>
                                        <p:tgtEl>
                                          <p:spTgt spid="239"/>
                                        </p:tgtEl>
                                        <p:attrNameLst>
                                          <p:attrName>ppt_x</p:attrName>
                                          <p:attrName>ppt_y</p:attrName>
                                        </p:attrNameLst>
                                      </p:cBhvr>
                                    </p:animMotion>
                                  </p:childTnLst>
                                </p:cTn>
                              </p:par>
                            </p:childTnLst>
                          </p:cTn>
                        </p:par>
                        <p:par>
                          <p:cTn id="157" fill="hold">
                            <p:stCondLst>
                              <p:cond delay="38000"/>
                            </p:stCondLst>
                            <p:childTnLst>
                              <p:par>
                                <p:cTn id="158" presetID="6" presetClass="emph" presetSubtype="0" fill="hold" nodeType="afterEffect">
                                  <p:stCondLst>
                                    <p:cond delay="0"/>
                                  </p:stCondLst>
                                  <p:childTnLst>
                                    <p:animScale>
                                      <p:cBhvr>
                                        <p:cTn id="159" dur="2000" fill="hold"/>
                                        <p:tgtEl>
                                          <p:spTgt spid="239"/>
                                        </p:tgtEl>
                                      </p:cBhvr>
                                      <p:by x="0" y="0"/>
                                    </p:animScale>
                                  </p:childTnLst>
                                </p:cTn>
                              </p:par>
                            </p:childTnLst>
                          </p:cTn>
                        </p:par>
                        <p:par>
                          <p:cTn id="160" fill="hold">
                            <p:stCondLst>
                              <p:cond delay="40000"/>
                            </p:stCondLst>
                            <p:childTnLst>
                              <p:par>
                                <p:cTn id="161" presetID="9" presetClass="emph" presetSubtype="0" nodeType="afterEffect">
                                  <p:stCondLst>
                                    <p:cond delay="0"/>
                                  </p:stCondLst>
                                  <p:childTnLst>
                                    <p:set>
                                      <p:cBhvr rctx="PPT">
                                        <p:cTn id="162" dur="indefinite"/>
                                        <p:tgtEl>
                                          <p:spTgt spid="227"/>
                                        </p:tgtEl>
                                        <p:attrNameLst>
                                          <p:attrName>style.opacity</p:attrName>
                                        </p:attrNameLst>
                                      </p:cBhvr>
                                      <p:to>
                                        <p:strVal val="1"/>
                                      </p:to>
                                    </p:set>
                                    <p:animEffect filter="image" prLst="opacity: 1">
                                      <p:cBhvr rctx="IE">
                                        <p:cTn id="163" dur="indefinite"/>
                                        <p:tgtEl>
                                          <p:spTgt spid="227"/>
                                        </p:tgtEl>
                                      </p:cBhvr>
                                    </p:animEffect>
                                  </p:childTnLst>
                                </p:cTn>
                              </p:par>
                            </p:childTnLst>
                          </p:cTn>
                        </p:par>
                        <p:par>
                          <p:cTn id="164" fill="hold">
                            <p:stCondLst>
                              <p:cond delay="40000"/>
                            </p:stCondLst>
                            <p:childTnLst>
                              <p:par>
                                <p:cTn id="165" presetID="0" presetClass="path" presetSubtype="0" accel="50000" decel="50000" fill="hold" nodeType="afterEffect">
                                  <p:stCondLst>
                                    <p:cond delay="0"/>
                                  </p:stCondLst>
                                  <p:childTnLst>
                                    <p:animMotion origin="layout" path="M 0.00434 0.01758 C 0.01042 -0.00115 0.01875 -0.00717 0.02761 -0.02451 C 0.03507 -0.03908 0.03542 -0.04139 0.0441 -0.05365 C 0.05295 -0.06637 0.06597 -0.07724 0.07292 -0.09204 C 0.08212 -0.1117 0.08663 -0.13575 0.09896 -0.15217 C 0.10851 -0.16489 0.12136 -0.17322 0.13038 -0.18686 C 0.16077 -0.23265 0.19879 -0.26341 0.2441 -0.27451 C 0.28021 -0.27197 0.29601 -0.27289 0.325 -0.25624 C 0.34358 -0.23103 0.35521 -0.20767 0.36059 -0.17229 C 0.36111 -0.16073 0.36285 -0.14916 0.36198 -0.1376 C 0.35868 -0.09505 0.33351 -0.01757 0.30712 0.00833 C 0.28768 0.02752 0.25764 0.03423 0.23455 0.03932 C 0.16424 0.03631 0.10191 0.05481 0.04827 -0.00624 C 0.04462 -0.01688 0.03924 -0.02636 0.03594 -0.03723 C 0.03299 -0.04694 0.03229 -0.05781 0.03038 -0.06822 C 0.02361 -0.14754 0.02743 -0.24861 0.07014 -0.31105 C 0.08681 -0.33556 0.10486 -0.35869 0.13038 -0.36378 C 0.14722 -0.3617 0.15695 -0.36285 0.17153 -0.35476 C 0.17761 -0.35129 0.18351 -0.34458 0.18924 -0.34019 C 0.20191 -0.33025 0.21563 -0.32238 0.229 -0.31452 C 0.24011 -0.30804 0.25278 -0.30966 0.26459 -0.30735 C 0.27518 -0.30851 0.28611 -0.30666 0.29618 -0.31105 C 0.3033 -0.31429 0.30799 -0.32331 0.31389 -0.32932 C 0.31615 -0.33163 0.32084 -0.33649 0.32084 -0.33649 C 0.32361 -0.35222 0.32518 -0.3684 0.329 -0.3839 C 0.33004 -0.38806 0.33959 -0.39963 0.34132 -0.40217 C 0.35538 -0.42275 0.36823 -0.44287 0.37969 -0.466 C 0.38646 -0.49699 0.38386 -0.48288 0.38802 -0.50809 C 0.3915 -0.55041 0.39323 -0.61609 0.35226 -0.62303 C 0.33941 -0.62234 0.32674 -0.62234 0.31389 -0.62118 C 0.30816 -0.62072 0.2974 -0.61193 0.29479 -0.61031 C 0.28212 -0.60198 0.27795 -0.59898 0.26597 -0.58834 C 0.26198 -0.57978 0.25538 -0.57446 0.25087 -0.56637 C 0.2441 -0.55434 0.24271 -0.53908 0.23455 -0.52821 C 0.23143 -0.51572 0.23577 -0.52937 0.229 -0.51896 C 0.22691 -0.51572 0.22535 -0.51179 0.22361 -0.50809 C 0.22275 -0.50624 0.22084 -0.50254 0.22084 -0.50254 C 0.22031 -0.49953 0.22031 -0.4963 0.21945 -0.49352 C 0.21893 -0.49144 0.21788 -0.48959 0.21667 -0.48797 C 0.21597 -0.48704 0.21754 -0.49051 0.21806 -0.49167 " pathEditMode="relative" ptsTypes="fffffffffffffffffffffffffffffffffffffffA">
                                      <p:cBhvr>
                                        <p:cTn id="166" dur="2000" fill="hold"/>
                                        <p:tgtEl>
                                          <p:spTgt spid="240"/>
                                        </p:tgtEl>
                                        <p:attrNameLst>
                                          <p:attrName>ppt_x</p:attrName>
                                          <p:attrName>ppt_y</p:attrName>
                                        </p:attrNameLst>
                                      </p:cBhvr>
                                    </p:animMotion>
                                  </p:childTnLst>
                                </p:cTn>
                              </p:par>
                            </p:childTnLst>
                          </p:cTn>
                        </p:par>
                        <p:par>
                          <p:cTn id="167" fill="hold">
                            <p:stCondLst>
                              <p:cond delay="42000"/>
                            </p:stCondLst>
                            <p:childTnLst>
                              <p:par>
                                <p:cTn id="168" presetID="6" presetClass="emph" presetSubtype="0" fill="hold" nodeType="afterEffect">
                                  <p:stCondLst>
                                    <p:cond delay="0"/>
                                  </p:stCondLst>
                                  <p:childTnLst>
                                    <p:animScale>
                                      <p:cBhvr>
                                        <p:cTn id="169" dur="2000" fill="hold"/>
                                        <p:tgtEl>
                                          <p:spTgt spid="240"/>
                                        </p:tgtEl>
                                      </p:cBhvr>
                                      <p:by x="0" y="0"/>
                                    </p:animScale>
                                  </p:childTnLst>
                                </p:cTn>
                              </p:par>
                            </p:childTnLst>
                          </p:cTn>
                        </p:par>
                        <p:par>
                          <p:cTn id="170" fill="hold">
                            <p:stCondLst>
                              <p:cond delay="44000"/>
                            </p:stCondLst>
                            <p:childTnLst>
                              <p:par>
                                <p:cTn id="171" presetID="9" presetClass="emph" presetSubtype="0" nodeType="afterEffect">
                                  <p:stCondLst>
                                    <p:cond delay="0"/>
                                  </p:stCondLst>
                                  <p:childTnLst>
                                    <p:set>
                                      <p:cBhvr rctx="PPT">
                                        <p:cTn id="172" dur="indefinite"/>
                                        <p:tgtEl>
                                          <p:spTgt spid="228"/>
                                        </p:tgtEl>
                                        <p:attrNameLst>
                                          <p:attrName>style.opacity</p:attrName>
                                        </p:attrNameLst>
                                      </p:cBhvr>
                                      <p:to>
                                        <p:strVal val="1"/>
                                      </p:to>
                                    </p:set>
                                    <p:animEffect filter="image" prLst="opacity: 1">
                                      <p:cBhvr rctx="IE">
                                        <p:cTn id="173" dur="indefinite"/>
                                        <p:tgtEl>
                                          <p:spTgt spid="228"/>
                                        </p:tgtEl>
                                      </p:cBhvr>
                                    </p:animEffect>
                                  </p:childTnLst>
                                </p:cTn>
                              </p:par>
                            </p:childTnLst>
                          </p:cTn>
                        </p:par>
                        <p:par>
                          <p:cTn id="174" fill="hold">
                            <p:stCondLst>
                              <p:cond delay="44000"/>
                            </p:stCondLst>
                            <p:childTnLst>
                              <p:par>
                                <p:cTn id="175" presetID="0" presetClass="path" presetSubtype="0" accel="50000" decel="50000" fill="hold" nodeType="afterEffect">
                                  <p:stCondLst>
                                    <p:cond delay="0"/>
                                  </p:stCondLst>
                                  <p:childTnLst>
                                    <p:animMotion origin="layout" path="M 6.66667E-6 4.07956E-6 C -0.01041 0.00347 -0.02117 0.00578 -0.03159 0.00902 C -0.03767 0.01133 -0.04461 0.01688 -0.05069 0.01827 C -0.05607 0.01896 -0.06163 0.01943 -0.06718 0.01989 C -0.10156 0.03145 -0.16544 0.01087 -0.20416 0.0074 C -0.21145 0.00393 -0.21753 -0.00185 -0.22465 -0.00555 C -0.2434 -0.01434 -0.26249 -0.02243 -0.28228 -0.02544 C -0.29044 -0.02937 -0.29895 -0.03192 -0.30694 -0.03631 C -0.31788 -0.04232 -0.3269 -0.06383 -0.33159 -0.07678 C -0.33593 -0.08858 -0.34392 -0.11309 -0.34392 -0.11309 C -0.34791 -0.13622 -0.35051 -0.15888 -0.35208 -0.18247 C -0.35173 -0.20005 -0.3677 -0.26735 -0.34114 -0.27914 C -0.33142 -0.26943 -0.33298 -0.26989 -0.32326 -0.28284 C -0.31683 -0.27983 -0.31093 -0.27475 -0.30416 -0.27382 C -0.30121 -0.27336 -0.2802 -0.2877 -0.27951 -0.28816 C -0.27673 -0.28723 -0.2526 -0.27822 -0.2493 -0.27914 C -0.24357 -0.28076 -0.2394 -0.2877 -0.23437 -0.29186 C -0.22204 -0.29024 -0.20972 -0.28538 -0.19739 -0.28631 C -0.19062 -0.28677 -0.18489 -0.29417 -0.17812 -0.29579 C -0.15867 -0.30065 -0.13888 -0.30296 -0.11926 -0.30643 C -0.10642 -0.30412 -0.09374 -0.29972 -0.0809 -0.29949 C -0.07013 -0.29903 -0.05989 -0.3062 -0.0493 -0.30828 C -0.03784 -0.30412 -0.02656 -0.29972 -0.0151 -0.29579 C -0.00989 -0.29371 -0.0052 -0.30134 6.66667E-6 -0.30296 C 0.00539 -0.30435 0.01094 -0.30389 0.01633 -0.30458 C 0.05313 -0.28862 0.00869 -0.30342 0.06164 -0.30828 C 0.07119 -0.30944 0.08074 -0.30458 0.09028 -0.30296 C 0.0981 -0.30643 0.10574 -0.31106 0.11372 -0.31383 C 0.13126 -0.32007 0.14966 -0.32262 0.16702 -0.33025 C 0.16945 -0.33164 0.16945 -0.33649 0.17119 -0.33927 C 0.17362 -0.34274 0.17622 -0.34621 0.17935 -0.34852 C 0.19028 -0.35731 0.22119 -0.35708 0.22726 -0.35754 C 0.2349 -0.36425 0.24567 -0.36679 0.25469 -0.36841 C 0.26337 -0.37234 0.26459 -0.37442 0.27535 -0.37766 C 0.27761 -0.37951 0.28629 -0.38506 0.28768 -0.38668 C 0.29185 -0.39154 0.29462 -0.39801 0.29862 -0.4031 C 0.30278 -0.41721 0.31025 -0.42761 0.32049 -0.43432 C 0.32501 -0.44612 0.32813 -0.45791 0.33004 -0.47063 C 0.32831 -0.51411 0.33195 -0.53908 0.31633 -0.57285 C 0.31407 -0.58742 0.3066 -0.5969 0.3014 -0.60939 C 0.30035 -0.6117 0.30001 -0.61471 0.29862 -0.61679 C 0.29619 -0.62072 0.29028 -0.62766 0.29028 -0.62766 C 0.28577 -0.6265 0.28108 -0.62581 0.27674 -0.62396 C 0.2724 -0.62211 0.2724 -0.6191 0.2698 -0.61494 C 0.26285 -0.60407 0.25782 -0.59436 0.25469 -0.58025 C 0.25313 -0.57308 0.24931 -0.56799 0.24931 -0.56013 " pathEditMode="relative" ptsTypes="fffffffffffffffffffffffffffffffffffffffffffffA">
                                      <p:cBhvr>
                                        <p:cTn id="176" dur="2000" fill="hold"/>
                                        <p:tgtEl>
                                          <p:spTgt spid="241"/>
                                        </p:tgtEl>
                                        <p:attrNameLst>
                                          <p:attrName>ppt_x</p:attrName>
                                          <p:attrName>ppt_y</p:attrName>
                                        </p:attrNameLst>
                                      </p:cBhvr>
                                    </p:animMotion>
                                  </p:childTnLst>
                                </p:cTn>
                              </p:par>
                            </p:childTnLst>
                          </p:cTn>
                        </p:par>
                        <p:par>
                          <p:cTn id="177" fill="hold">
                            <p:stCondLst>
                              <p:cond delay="46000"/>
                            </p:stCondLst>
                            <p:childTnLst>
                              <p:par>
                                <p:cTn id="178" presetID="6" presetClass="emph" presetSubtype="0" fill="hold" nodeType="afterEffect">
                                  <p:stCondLst>
                                    <p:cond delay="0"/>
                                  </p:stCondLst>
                                  <p:childTnLst>
                                    <p:animScale>
                                      <p:cBhvr>
                                        <p:cTn id="179" dur="2000" fill="hold"/>
                                        <p:tgtEl>
                                          <p:spTgt spid="241"/>
                                        </p:tgtEl>
                                      </p:cBhvr>
                                      <p:by x="0" y="0"/>
                                    </p:animScale>
                                  </p:childTnLst>
                                </p:cTn>
                              </p:par>
                            </p:childTnLst>
                          </p:cTn>
                        </p:par>
                        <p:par>
                          <p:cTn id="180" fill="hold">
                            <p:stCondLst>
                              <p:cond delay="48000"/>
                            </p:stCondLst>
                            <p:childTnLst>
                              <p:par>
                                <p:cTn id="181" presetID="9" presetClass="emph" presetSubtype="0" nodeType="afterEffect">
                                  <p:stCondLst>
                                    <p:cond delay="0"/>
                                  </p:stCondLst>
                                  <p:childTnLst>
                                    <p:set>
                                      <p:cBhvr rctx="PPT">
                                        <p:cTn id="182" dur="indefinite"/>
                                        <p:tgtEl>
                                          <p:spTgt spid="229"/>
                                        </p:tgtEl>
                                        <p:attrNameLst>
                                          <p:attrName>style.opacity</p:attrName>
                                        </p:attrNameLst>
                                      </p:cBhvr>
                                      <p:to>
                                        <p:strVal val="1"/>
                                      </p:to>
                                    </p:set>
                                    <p:animEffect filter="image" prLst="opacity: 1">
                                      <p:cBhvr rctx="IE">
                                        <p:cTn id="183" dur="indefinite"/>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31" grpId="0" animBg="1"/>
      <p:bldP spid="231" grpId="1" animBg="1"/>
      <p:bldP spid="233" grpId="0" animBg="1"/>
      <p:bldP spid="233" grpId="1" animBg="1"/>
      <p:bldP spid="235" grpId="0" animBg="1"/>
      <p:bldP spid="235" grpId="1" animBg="1"/>
      <p:bldP spid="236" grpId="0" animBg="1"/>
      <p:bldP spid="236" grpId="1"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ru-RU">
                <a:solidFill>
                  <a:srgbClr val="002060"/>
                </a:solidFill>
              </a:rPr>
              <a:t>Субъекты глобализации</a:t>
            </a:r>
          </a:p>
        </p:txBody>
      </p:sp>
      <p:sp>
        <p:nvSpPr>
          <p:cNvPr id="23555" name="Rectangle 3"/>
          <p:cNvSpPr>
            <a:spLocks noGrp="1" noChangeArrowheads="1"/>
          </p:cNvSpPr>
          <p:nvPr>
            <p:ph type="body" idx="1"/>
          </p:nvPr>
        </p:nvSpPr>
        <p:spPr/>
        <p:txBody>
          <a:bodyPr/>
          <a:lstStyle/>
          <a:p>
            <a:pPr eaLnBrk="1" hangingPunct="1">
              <a:lnSpc>
                <a:spcPct val="80000"/>
              </a:lnSpc>
              <a:buFontTx/>
              <a:buNone/>
            </a:pPr>
            <a:r>
              <a:rPr lang="ru-RU" sz="1800"/>
              <a:t>      Мировая экономика предстает не в виде простой суммы </a:t>
            </a:r>
            <a:r>
              <a:rPr lang="ru-RU" sz="1800">
                <a:solidFill>
                  <a:srgbClr val="FF3300"/>
                </a:solidFill>
              </a:rPr>
              <a:t>национальных хозяйств</a:t>
            </a:r>
            <a:r>
              <a:rPr lang="ru-RU" sz="1800"/>
              <a:t>, а в виде  реально существующей </a:t>
            </a:r>
            <a:r>
              <a:rPr lang="ru-RU" sz="1800">
                <a:solidFill>
                  <a:srgbClr val="FF3300"/>
                </a:solidFill>
              </a:rPr>
              <a:t>геоэкономики</a:t>
            </a:r>
            <a:r>
              <a:rPr lang="ru-RU" sz="1800"/>
              <a:t>, т.е. мироцелостной экономической системы с наличием наряду с национальными государствами новых субъектов, таких как </a:t>
            </a:r>
          </a:p>
          <a:p>
            <a:pPr eaLnBrk="1" hangingPunct="1">
              <a:lnSpc>
                <a:spcPct val="80000"/>
              </a:lnSpc>
            </a:pPr>
            <a:r>
              <a:rPr lang="ru-RU" sz="2000" b="1"/>
              <a:t> </a:t>
            </a:r>
            <a:r>
              <a:rPr lang="ru-RU" sz="2000" b="1">
                <a:solidFill>
                  <a:srgbClr val="C00000"/>
                </a:solidFill>
              </a:rPr>
              <a:t>транснациональные корпорации (ТНК), </a:t>
            </a:r>
          </a:p>
          <a:p>
            <a:pPr eaLnBrk="1" hangingPunct="1">
              <a:lnSpc>
                <a:spcPct val="80000"/>
              </a:lnSpc>
            </a:pPr>
            <a:r>
              <a:rPr lang="ru-RU" sz="2000" b="1">
                <a:solidFill>
                  <a:srgbClr val="C00000"/>
                </a:solidFill>
              </a:rPr>
              <a:t>международные (межнациональные) компании (МНК), </a:t>
            </a:r>
          </a:p>
          <a:p>
            <a:pPr eaLnBrk="1" hangingPunct="1">
              <a:lnSpc>
                <a:spcPct val="80000"/>
              </a:lnSpc>
            </a:pPr>
            <a:r>
              <a:rPr lang="ru-RU" sz="2000" b="1">
                <a:solidFill>
                  <a:srgbClr val="C00000"/>
                </a:solidFill>
              </a:rPr>
              <a:t>их альянсы, </a:t>
            </a:r>
          </a:p>
          <a:p>
            <a:pPr eaLnBrk="1" hangingPunct="1">
              <a:lnSpc>
                <a:spcPct val="80000"/>
              </a:lnSpc>
            </a:pPr>
            <a:r>
              <a:rPr lang="ru-RU" sz="2000" b="1">
                <a:solidFill>
                  <a:srgbClr val="C00000"/>
                </a:solidFill>
              </a:rPr>
              <a:t>транснациональные банки,</a:t>
            </a:r>
          </a:p>
          <a:p>
            <a:pPr eaLnBrk="1" hangingPunct="1">
              <a:lnSpc>
                <a:spcPct val="80000"/>
              </a:lnSpc>
            </a:pPr>
            <a:r>
              <a:rPr lang="ru-RU" sz="2000" b="1">
                <a:solidFill>
                  <a:srgbClr val="C00000"/>
                </a:solidFill>
              </a:rPr>
              <a:t>транснациональные страховые компании,</a:t>
            </a:r>
          </a:p>
          <a:p>
            <a:pPr algn="just" eaLnBrk="1" hangingPunct="1">
              <a:lnSpc>
                <a:spcPct val="80000"/>
              </a:lnSpc>
            </a:pPr>
            <a:r>
              <a:rPr lang="ru-RU" sz="2000" b="1">
                <a:solidFill>
                  <a:srgbClr val="C00000"/>
                </a:solidFill>
              </a:rPr>
              <a:t>транснациональны пенсионные фонды,</a:t>
            </a:r>
          </a:p>
          <a:p>
            <a:pPr eaLnBrk="1" hangingPunct="1">
              <a:lnSpc>
                <a:spcPct val="80000"/>
              </a:lnSpc>
            </a:pPr>
            <a:r>
              <a:rPr lang="ru-RU" sz="2000" b="1">
                <a:solidFill>
                  <a:srgbClr val="C00000"/>
                </a:solidFill>
              </a:rPr>
              <a:t>транснациональные инвестиционные фонды</a:t>
            </a:r>
          </a:p>
          <a:p>
            <a:pPr eaLnBrk="1" hangingPunct="1">
              <a:lnSpc>
                <a:spcPct val="80000"/>
              </a:lnSpc>
            </a:pPr>
            <a:r>
              <a:rPr lang="ru-RU" sz="2000" b="1">
                <a:solidFill>
                  <a:srgbClr val="C00000"/>
                </a:solidFill>
              </a:rPr>
              <a:t>региональные группировки, </a:t>
            </a:r>
          </a:p>
          <a:p>
            <a:pPr eaLnBrk="1" hangingPunct="1">
              <a:lnSpc>
                <a:spcPct val="80000"/>
              </a:lnSpc>
            </a:pPr>
            <a:r>
              <a:rPr lang="ru-RU" sz="2000" b="1">
                <a:solidFill>
                  <a:srgbClr val="C00000"/>
                </a:solidFill>
              </a:rPr>
              <a:t>международные организации. </a:t>
            </a:r>
          </a:p>
        </p:txBody>
      </p:sp>
    </p:spTree>
    <p:extLst>
      <p:ext uri="{BB962C8B-B14F-4D97-AF65-F5344CB8AC3E}">
        <p14:creationId xmlns:p14="http://schemas.microsoft.com/office/powerpoint/2010/main" val="410697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3554"/>
                                        </p:tgtEl>
                                        <p:attrNameLst>
                                          <p:attrName>style.visibility</p:attrName>
                                        </p:attrNameLst>
                                      </p:cBhvr>
                                      <p:to>
                                        <p:strVal val="visible"/>
                                      </p:to>
                                    </p:set>
                                    <p:anim calcmode="lin" valueType="num">
                                      <p:cBhvr>
                                        <p:cTn id="7" dur="500" fill="hold"/>
                                        <p:tgtEl>
                                          <p:spTgt spid="23554"/>
                                        </p:tgtEl>
                                        <p:attrNameLst>
                                          <p:attrName>ppt_w</p:attrName>
                                        </p:attrNameLst>
                                      </p:cBhvr>
                                      <p:tavLst>
                                        <p:tav tm="0">
                                          <p:val>
                                            <p:fltVal val="0"/>
                                          </p:val>
                                        </p:tav>
                                        <p:tav tm="100000">
                                          <p:val>
                                            <p:strVal val="#ppt_w"/>
                                          </p:val>
                                        </p:tav>
                                      </p:tavLst>
                                    </p:anim>
                                    <p:anim calcmode="lin" valueType="num">
                                      <p:cBhvr>
                                        <p:cTn id="8" dur="500" fill="hold"/>
                                        <p:tgtEl>
                                          <p:spTgt spid="23554"/>
                                        </p:tgtEl>
                                        <p:attrNameLst>
                                          <p:attrName>ppt_h</p:attrName>
                                        </p:attrNameLst>
                                      </p:cBhvr>
                                      <p:tavLst>
                                        <p:tav tm="0">
                                          <p:val>
                                            <p:fltVal val="0"/>
                                          </p:val>
                                        </p:tav>
                                        <p:tav tm="100000">
                                          <p:val>
                                            <p:strVal val="#ppt_h"/>
                                          </p:val>
                                        </p:tav>
                                      </p:tavLst>
                                    </p:anim>
                                    <p:animEffect transition="in" filter="fade">
                                      <p:cBhvr>
                                        <p:cTn id="9" dur="500"/>
                                        <p:tgtEl>
                                          <p:spTgt spid="2355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3555">
                                            <p:txEl>
                                              <p:pRg st="0" end="0"/>
                                            </p:txEl>
                                          </p:spTgt>
                                        </p:tgtEl>
                                        <p:attrNameLst>
                                          <p:attrName>style.visibility</p:attrName>
                                        </p:attrNameLst>
                                      </p:cBhvr>
                                      <p:to>
                                        <p:strVal val="visible"/>
                                      </p:to>
                                    </p:set>
                                    <p:animEffect transition="in" filter="fade">
                                      <p:cBhvr>
                                        <p:cTn id="14" dur="1000">
                                          <p:stCondLst>
                                            <p:cond delay="0"/>
                                          </p:stCondLst>
                                        </p:cTn>
                                        <p:tgtEl>
                                          <p:spTgt spid="2355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555">
                                            <p:txEl>
                                              <p:pRg st="1" end="1"/>
                                            </p:txEl>
                                          </p:spTgt>
                                        </p:tgtEl>
                                        <p:attrNameLst>
                                          <p:attrName>style.visibility</p:attrName>
                                        </p:attrNameLst>
                                      </p:cBhvr>
                                      <p:to>
                                        <p:strVal val="visible"/>
                                      </p:to>
                                    </p:set>
                                    <p:animEffect transition="in" filter="fade">
                                      <p:cBhvr>
                                        <p:cTn id="19" dur="1000">
                                          <p:stCondLst>
                                            <p:cond delay="0"/>
                                          </p:stCondLst>
                                        </p:cTn>
                                        <p:tgtEl>
                                          <p:spTgt spid="2355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555">
                                            <p:txEl>
                                              <p:pRg st="2" end="2"/>
                                            </p:txEl>
                                          </p:spTgt>
                                        </p:tgtEl>
                                        <p:attrNameLst>
                                          <p:attrName>style.visibility</p:attrName>
                                        </p:attrNameLst>
                                      </p:cBhvr>
                                      <p:to>
                                        <p:strVal val="visible"/>
                                      </p:to>
                                    </p:set>
                                    <p:animEffect transition="in" filter="fade">
                                      <p:cBhvr>
                                        <p:cTn id="24" dur="1000">
                                          <p:stCondLst>
                                            <p:cond delay="0"/>
                                          </p:stCondLst>
                                        </p:cTn>
                                        <p:tgtEl>
                                          <p:spTgt spid="2355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555">
                                            <p:txEl>
                                              <p:pRg st="3" end="3"/>
                                            </p:txEl>
                                          </p:spTgt>
                                        </p:tgtEl>
                                        <p:attrNameLst>
                                          <p:attrName>style.visibility</p:attrName>
                                        </p:attrNameLst>
                                      </p:cBhvr>
                                      <p:to>
                                        <p:strVal val="visible"/>
                                      </p:to>
                                    </p:set>
                                    <p:animEffect transition="in" filter="fade">
                                      <p:cBhvr>
                                        <p:cTn id="29" dur="1000">
                                          <p:stCondLst>
                                            <p:cond delay="0"/>
                                          </p:stCondLst>
                                        </p:cTn>
                                        <p:tgtEl>
                                          <p:spTgt spid="2355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555">
                                            <p:txEl>
                                              <p:pRg st="4" end="4"/>
                                            </p:txEl>
                                          </p:spTgt>
                                        </p:tgtEl>
                                        <p:attrNameLst>
                                          <p:attrName>style.visibility</p:attrName>
                                        </p:attrNameLst>
                                      </p:cBhvr>
                                      <p:to>
                                        <p:strVal val="visible"/>
                                      </p:to>
                                    </p:set>
                                    <p:animEffect transition="in" filter="fade">
                                      <p:cBhvr>
                                        <p:cTn id="34" dur="1000">
                                          <p:stCondLst>
                                            <p:cond delay="0"/>
                                          </p:stCondLst>
                                        </p:cTn>
                                        <p:tgtEl>
                                          <p:spTgt spid="2355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555">
                                            <p:txEl>
                                              <p:pRg st="5" end="5"/>
                                            </p:txEl>
                                          </p:spTgt>
                                        </p:tgtEl>
                                        <p:attrNameLst>
                                          <p:attrName>style.visibility</p:attrName>
                                        </p:attrNameLst>
                                      </p:cBhvr>
                                      <p:to>
                                        <p:strVal val="visible"/>
                                      </p:to>
                                    </p:set>
                                    <p:animEffect transition="in" filter="fade">
                                      <p:cBhvr>
                                        <p:cTn id="39" dur="1000">
                                          <p:stCondLst>
                                            <p:cond delay="0"/>
                                          </p:stCondLst>
                                        </p:cTn>
                                        <p:tgtEl>
                                          <p:spTgt spid="2355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555">
                                            <p:txEl>
                                              <p:pRg st="6" end="6"/>
                                            </p:txEl>
                                          </p:spTgt>
                                        </p:tgtEl>
                                        <p:attrNameLst>
                                          <p:attrName>style.visibility</p:attrName>
                                        </p:attrNameLst>
                                      </p:cBhvr>
                                      <p:to>
                                        <p:strVal val="visible"/>
                                      </p:to>
                                    </p:set>
                                    <p:animEffect transition="in" filter="fade">
                                      <p:cBhvr>
                                        <p:cTn id="44" dur="1000">
                                          <p:stCondLst>
                                            <p:cond delay="0"/>
                                          </p:stCondLst>
                                        </p:cTn>
                                        <p:tgtEl>
                                          <p:spTgt spid="2355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3555">
                                            <p:txEl>
                                              <p:pRg st="7" end="7"/>
                                            </p:txEl>
                                          </p:spTgt>
                                        </p:tgtEl>
                                        <p:attrNameLst>
                                          <p:attrName>style.visibility</p:attrName>
                                        </p:attrNameLst>
                                      </p:cBhvr>
                                      <p:to>
                                        <p:strVal val="visible"/>
                                      </p:to>
                                    </p:set>
                                    <p:animEffect transition="in" filter="fade">
                                      <p:cBhvr>
                                        <p:cTn id="49" dur="1000">
                                          <p:stCondLst>
                                            <p:cond delay="0"/>
                                          </p:stCondLst>
                                        </p:cTn>
                                        <p:tgtEl>
                                          <p:spTgt spid="2355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3555">
                                            <p:txEl>
                                              <p:pRg st="8" end="8"/>
                                            </p:txEl>
                                          </p:spTgt>
                                        </p:tgtEl>
                                        <p:attrNameLst>
                                          <p:attrName>style.visibility</p:attrName>
                                        </p:attrNameLst>
                                      </p:cBhvr>
                                      <p:to>
                                        <p:strVal val="visible"/>
                                      </p:to>
                                    </p:set>
                                    <p:animEffect transition="in" filter="fade">
                                      <p:cBhvr>
                                        <p:cTn id="54" dur="1000">
                                          <p:stCondLst>
                                            <p:cond delay="0"/>
                                          </p:stCondLst>
                                        </p:cTn>
                                        <p:tgtEl>
                                          <p:spTgt spid="23555">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555">
                                            <p:txEl>
                                              <p:pRg st="9" end="9"/>
                                            </p:txEl>
                                          </p:spTgt>
                                        </p:tgtEl>
                                        <p:attrNameLst>
                                          <p:attrName>style.visibility</p:attrName>
                                        </p:attrNameLst>
                                      </p:cBhvr>
                                      <p:to>
                                        <p:strVal val="visible"/>
                                      </p:to>
                                    </p:set>
                                    <p:animEffect transition="in" filter="fade">
                                      <p:cBhvr>
                                        <p:cTn id="59" dur="1000">
                                          <p:stCondLst>
                                            <p:cond delay="0"/>
                                          </p:stCondLst>
                                        </p:cTn>
                                        <p:tgtEl>
                                          <p:spTgt spid="235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P spid="2355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FA01915B-579B-9D83-F2DB-7BD128F06728}"/>
              </a:ext>
            </a:extLst>
          </p:cNvPr>
          <p:cNvSpPr>
            <a:spLocks noGrp="1"/>
          </p:cNvSpPr>
          <p:nvPr>
            <p:ph type="title"/>
          </p:nvPr>
        </p:nvSpPr>
        <p:spPr/>
        <p:txBody>
          <a:bodyPr/>
          <a:lstStyle/>
          <a:p>
            <a:pPr algn="ctr"/>
            <a:r>
              <a:rPr lang="ru-RU" dirty="0"/>
              <a:t>Вопросы</a:t>
            </a:r>
          </a:p>
        </p:txBody>
      </p:sp>
      <p:sp>
        <p:nvSpPr>
          <p:cNvPr id="5" name="Объект 4">
            <a:extLst>
              <a:ext uri="{FF2B5EF4-FFF2-40B4-BE49-F238E27FC236}">
                <a16:creationId xmlns:a16="http://schemas.microsoft.com/office/drawing/2014/main" id="{53007F82-D1D9-1E8D-88AE-7346B847A6FC}"/>
              </a:ext>
            </a:extLst>
          </p:cNvPr>
          <p:cNvSpPr>
            <a:spLocks noGrp="1"/>
          </p:cNvSpPr>
          <p:nvPr>
            <p:ph idx="1"/>
          </p:nvPr>
        </p:nvSpPr>
        <p:spPr/>
        <p:txBody>
          <a:bodyPr>
            <a:normAutofit fontScale="85000" lnSpcReduction="20000"/>
          </a:bodyPr>
          <a:lstStyle/>
          <a:p>
            <a:pPr marL="514350" indent="-514350" algn="just">
              <a:buFont typeface="+mj-lt"/>
              <a:buAutoNum type="arabicPeriod"/>
            </a:pPr>
            <a:r>
              <a:rPr lang="ru-RU" dirty="0"/>
              <a:t>Глобализация: понятие, факторы, направления развития, последствия. </a:t>
            </a:r>
          </a:p>
          <a:p>
            <a:pPr marL="514350" indent="-514350" algn="just">
              <a:buFont typeface="+mj-lt"/>
              <a:buAutoNum type="arabicPeriod"/>
            </a:pPr>
            <a:r>
              <a:rPr lang="ru-RU" dirty="0"/>
              <a:t>Цифровая глобализация. </a:t>
            </a:r>
            <a:r>
              <a:rPr lang="ru-RU" dirty="0" err="1"/>
              <a:t>Глокализация</a:t>
            </a:r>
            <a:r>
              <a:rPr lang="ru-RU" dirty="0"/>
              <a:t>.</a:t>
            </a:r>
          </a:p>
          <a:p>
            <a:pPr marL="514350" indent="-514350" algn="just">
              <a:buFont typeface="+mj-lt"/>
              <a:buAutoNum type="arabicPeriod"/>
            </a:pPr>
            <a:r>
              <a:rPr lang="ru-RU" dirty="0"/>
              <a:t> Технологический и экономический прорыв развитого мира. Основные характеристики, принципы и установки антиглобалистского движения. </a:t>
            </a:r>
          </a:p>
          <a:p>
            <a:pPr marL="514350" indent="-514350" algn="just">
              <a:buFont typeface="+mj-lt"/>
              <a:buAutoNum type="arabicPeriod"/>
            </a:pPr>
            <a:r>
              <a:rPr lang="ru-RU" dirty="0"/>
              <a:t>Глобальные проблемы развития мировой экономики и сотрудничество стран мира в их решении. Повестка дня ООН в области устойчивого развития на период до 2030 года. Цели устойчивого развития. Концепция устойчивого развития. </a:t>
            </a:r>
          </a:p>
          <a:p>
            <a:pPr marL="514350" indent="-514350" algn="just">
              <a:buFont typeface="+mj-lt"/>
              <a:buAutoNum type="arabicPeriod"/>
            </a:pPr>
            <a:r>
              <a:rPr lang="ru-RU" dirty="0"/>
              <a:t>Международная экономическая региональная интеграция: понятие, формы. Международная регионализация. Интеграция экономики развивающихся стран в мировую экономику и пределы экономического роста. Трансформация места и роли национального государства в глобальной экономике.</a:t>
            </a:r>
          </a:p>
        </p:txBody>
      </p:sp>
    </p:spTree>
    <p:extLst>
      <p:ext uri="{BB962C8B-B14F-4D97-AF65-F5344CB8AC3E}">
        <p14:creationId xmlns:p14="http://schemas.microsoft.com/office/powerpoint/2010/main" val="3643807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524000" y="0"/>
            <a:ext cx="9144000" cy="5715000"/>
          </a:xfrm>
          <a:prstGeom prst="rect">
            <a:avLst/>
          </a:prstGeom>
          <a:noFill/>
          <a:ln w="9525">
            <a:noFill/>
            <a:miter lim="800000"/>
            <a:headEnd/>
            <a:tailEnd/>
          </a:ln>
        </p:spPr>
      </p:pic>
      <p:sp>
        <p:nvSpPr>
          <p:cNvPr id="3" name="Заголовок 2"/>
          <p:cNvSpPr>
            <a:spLocks noGrp="1"/>
          </p:cNvSpPr>
          <p:nvPr>
            <p:ph type="title"/>
          </p:nvPr>
        </p:nvSpPr>
        <p:spPr>
          <a:xfrm>
            <a:off x="1981200" y="5715000"/>
            <a:ext cx="8229600" cy="1143000"/>
          </a:xfrm>
        </p:spPr>
        <p:txBody>
          <a:bodyPr>
            <a:normAutofit fontScale="90000"/>
          </a:bodyPr>
          <a:lstStyle/>
          <a:p>
            <a:pPr>
              <a:defRPr/>
            </a:pPr>
            <a:r>
              <a:rPr lang="ru-RU" sz="2200" b="1" dirty="0"/>
              <a:t>Карта сети 100 крупнейших транснациональных корпораций и их зарубежных филиалов (2010)</a:t>
            </a:r>
            <a:br>
              <a:rPr lang="ru-RU" dirty="0"/>
            </a:br>
            <a:endParaRPr lang="ru-RU" dirty="0"/>
          </a:p>
        </p:txBody>
      </p:sp>
    </p:spTree>
    <p:extLst>
      <p:ext uri="{BB962C8B-B14F-4D97-AF65-F5344CB8AC3E}">
        <p14:creationId xmlns:p14="http://schemas.microsoft.com/office/powerpoint/2010/main" val="1360543053"/>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algn="ctr"/>
            <a:r>
              <a:rPr lang="ru-RU" sz="3200" b="1" spc="-150" dirty="0"/>
              <a:t>Очень чётко было зафиксировано на последней, 83-й, встрече </a:t>
            </a:r>
            <a:r>
              <a:rPr lang="ru-RU" sz="3200" b="1" spc="-150" dirty="0" err="1"/>
              <a:t>Бильдербергского</a:t>
            </a:r>
            <a:r>
              <a:rPr lang="ru-RU" sz="3200" b="1" spc="-150" dirty="0"/>
              <a:t> клуба в Вашингтоне со 2-го по 5-е июня этого года об установлении контроля корпораций над государством </a:t>
            </a:r>
          </a:p>
        </p:txBody>
      </p:sp>
      <p:sp>
        <p:nvSpPr>
          <p:cNvPr id="4" name="Объект 3"/>
          <p:cNvSpPr>
            <a:spLocks noGrp="1"/>
          </p:cNvSpPr>
          <p:nvPr>
            <p:ph sz="half" idx="1"/>
          </p:nvPr>
        </p:nvSpPr>
        <p:spPr/>
        <p:txBody>
          <a:bodyPr>
            <a:normAutofit fontScale="92500" lnSpcReduction="10000"/>
          </a:bodyPr>
          <a:lstStyle/>
          <a:p>
            <a:pPr marL="0" indent="0" algn="just">
              <a:buNone/>
            </a:pPr>
            <a:r>
              <a:rPr lang="ru-RU" dirty="0"/>
              <a:t>Там два было интересных момента. Во-первых, на закрытом заседании </a:t>
            </a:r>
            <a:r>
              <a:rPr lang="ru-RU" b="1" dirty="0">
                <a:solidFill>
                  <a:srgbClr val="002060"/>
                </a:solidFill>
              </a:rPr>
              <a:t>Киссинджер</a:t>
            </a:r>
            <a:r>
              <a:rPr lang="ru-RU" dirty="0"/>
              <a:t> выговорил всем тем, кто устраивал </a:t>
            </a:r>
            <a:r>
              <a:rPr lang="ru-RU" dirty="0" err="1"/>
              <a:t>ковидные</a:t>
            </a:r>
            <a:r>
              <a:rPr lang="ru-RU" dirty="0"/>
              <a:t> ограничения. Он сказал, что они плохо подготовились, им надо учиться у Китая. А во-вторых, было констатировано, что </a:t>
            </a:r>
            <a:r>
              <a:rPr lang="ru-RU" dirty="0" err="1"/>
              <a:t>спецвоенная</a:t>
            </a:r>
            <a:r>
              <a:rPr lang="ru-RU" dirty="0"/>
              <a:t> операция России существенно отодвигает одну из целей установления нового мирового порядка. </a:t>
            </a:r>
            <a:r>
              <a:rPr lang="ru-RU" b="1" dirty="0"/>
              <a:t>Установление контроля корпораций над государствами.</a:t>
            </a:r>
          </a:p>
        </p:txBody>
      </p:sp>
      <p:sp>
        <p:nvSpPr>
          <p:cNvPr id="5" name="Объект 4"/>
          <p:cNvSpPr>
            <a:spLocks noGrp="1"/>
          </p:cNvSpPr>
          <p:nvPr>
            <p:ph sz="half" idx="2"/>
          </p:nvPr>
        </p:nvSpPr>
        <p:spPr/>
        <p:txBody>
          <a:bodyPr>
            <a:normAutofit fontScale="92500" lnSpcReduction="10000"/>
          </a:bodyPr>
          <a:lstStyle/>
          <a:p>
            <a:pPr marL="0" indent="0" algn="just">
              <a:buNone/>
            </a:pPr>
            <a:r>
              <a:rPr lang="ru-RU" dirty="0"/>
              <a:t>Дело в том, что в военных противостояниях участвуют </a:t>
            </a:r>
            <a:r>
              <a:rPr lang="ru-RU" b="1" dirty="0"/>
              <a:t>государства.</a:t>
            </a:r>
            <a:r>
              <a:rPr lang="ru-RU" dirty="0"/>
              <a:t> </a:t>
            </a:r>
            <a:r>
              <a:rPr lang="ru-RU" b="1" dirty="0">
                <a:solidFill>
                  <a:srgbClr val="FF0000"/>
                </a:solidFill>
              </a:rPr>
              <a:t>И это значит, что происходящее укрепляет государства. То есть одна из задач, поставленных </a:t>
            </a:r>
            <a:r>
              <a:rPr lang="ru-RU" b="1" dirty="0" err="1">
                <a:solidFill>
                  <a:srgbClr val="FF0000"/>
                </a:solidFill>
              </a:rPr>
              <a:t>ультраглобалистами</a:t>
            </a:r>
            <a:r>
              <a:rPr lang="ru-RU" b="1" dirty="0">
                <a:solidFill>
                  <a:srgbClr val="FF0000"/>
                </a:solidFill>
              </a:rPr>
              <a:t>, – поглощение государства корпорациями, – отодвинута вот этим военным фактором. Так что у них получается не всё.</a:t>
            </a:r>
          </a:p>
        </p:txBody>
      </p:sp>
    </p:spTree>
    <p:extLst>
      <p:ext uri="{BB962C8B-B14F-4D97-AF65-F5344CB8AC3E}">
        <p14:creationId xmlns:p14="http://schemas.microsoft.com/office/powerpoint/2010/main" val="4293370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p:cNvPicPr>
            <a:picLocks noChangeAspect="1" noChangeArrowheads="1"/>
          </p:cNvPicPr>
          <p:nvPr/>
        </p:nvPicPr>
        <p:blipFill>
          <a:blip r:embed="rId2" cstate="print"/>
          <a:srcRect l="13148" t="-82" r="36450" b="47011"/>
          <a:stretch>
            <a:fillRect/>
          </a:stretch>
        </p:blipFill>
        <p:spPr bwMode="auto">
          <a:xfrm>
            <a:off x="1676400" y="1143000"/>
            <a:ext cx="2590800" cy="4495800"/>
          </a:xfrm>
          <a:prstGeom prst="rect">
            <a:avLst/>
          </a:prstGeom>
          <a:noFill/>
          <a:ln w="9525">
            <a:noFill/>
            <a:miter lim="800000"/>
            <a:headEnd/>
            <a:tailEnd/>
          </a:ln>
        </p:spPr>
      </p:pic>
      <p:pic>
        <p:nvPicPr>
          <p:cNvPr id="15363" name="Picture 5"/>
          <p:cNvPicPr>
            <a:picLocks noChangeAspect="1" noChangeArrowheads="1"/>
          </p:cNvPicPr>
          <p:nvPr/>
        </p:nvPicPr>
        <p:blipFill>
          <a:blip r:embed="rId3" cstate="print"/>
          <a:srcRect l="9581" t="19753" r="39078" b="27072"/>
          <a:stretch>
            <a:fillRect/>
          </a:stretch>
        </p:blipFill>
        <p:spPr bwMode="auto">
          <a:xfrm>
            <a:off x="4343400" y="1143000"/>
            <a:ext cx="2590800" cy="4419600"/>
          </a:xfrm>
          <a:prstGeom prst="rect">
            <a:avLst/>
          </a:prstGeom>
          <a:noFill/>
          <a:ln w="9525">
            <a:noFill/>
            <a:miter lim="800000"/>
            <a:headEnd/>
            <a:tailEnd/>
          </a:ln>
        </p:spPr>
      </p:pic>
      <p:pic>
        <p:nvPicPr>
          <p:cNvPr id="15364" name="Picture 4"/>
          <p:cNvPicPr>
            <a:picLocks noChangeAspect="1" noChangeArrowheads="1"/>
          </p:cNvPicPr>
          <p:nvPr/>
        </p:nvPicPr>
        <p:blipFill>
          <a:blip r:embed="rId4" cstate="print"/>
          <a:srcRect l="9364" t="17273" r="36658" b="28210"/>
          <a:stretch>
            <a:fillRect/>
          </a:stretch>
        </p:blipFill>
        <p:spPr bwMode="auto">
          <a:xfrm>
            <a:off x="7086600" y="1143000"/>
            <a:ext cx="3048000" cy="4495800"/>
          </a:xfrm>
          <a:prstGeom prst="rect">
            <a:avLst/>
          </a:prstGeom>
          <a:noFill/>
          <a:ln w="9525">
            <a:noFill/>
            <a:miter lim="800000"/>
            <a:headEnd/>
            <a:tailEnd/>
          </a:ln>
        </p:spPr>
      </p:pic>
      <p:sp>
        <p:nvSpPr>
          <p:cNvPr id="15365" name="Rectangle 7"/>
          <p:cNvSpPr>
            <a:spLocks noChangeArrowheads="1"/>
          </p:cNvSpPr>
          <p:nvPr/>
        </p:nvSpPr>
        <p:spPr bwMode="auto">
          <a:xfrm>
            <a:off x="2209801" y="2605088"/>
            <a:ext cx="184731" cy="369332"/>
          </a:xfrm>
          <a:prstGeom prst="rect">
            <a:avLst/>
          </a:prstGeom>
          <a:noFill/>
          <a:ln w="9525">
            <a:noFill/>
            <a:miter lim="800000"/>
            <a:headEnd/>
            <a:tailEnd/>
          </a:ln>
        </p:spPr>
        <p:txBody>
          <a:bodyPr wrap="none">
            <a:spAutoFit/>
          </a:bodyPr>
          <a:lstStyle/>
          <a:p>
            <a:endParaRPr lang="ru-RU"/>
          </a:p>
        </p:txBody>
      </p:sp>
      <p:sp>
        <p:nvSpPr>
          <p:cNvPr id="15366" name="Rectangle 9"/>
          <p:cNvSpPr>
            <a:spLocks noChangeArrowheads="1"/>
          </p:cNvSpPr>
          <p:nvPr/>
        </p:nvSpPr>
        <p:spPr bwMode="auto">
          <a:xfrm>
            <a:off x="2209801" y="2605088"/>
            <a:ext cx="184731" cy="369332"/>
          </a:xfrm>
          <a:prstGeom prst="rect">
            <a:avLst/>
          </a:prstGeom>
          <a:noFill/>
          <a:ln w="9525">
            <a:noFill/>
            <a:miter lim="800000"/>
            <a:headEnd/>
            <a:tailEnd/>
          </a:ln>
        </p:spPr>
        <p:txBody>
          <a:bodyPr wrap="none">
            <a:spAutoFit/>
          </a:bodyPr>
          <a:lstStyle/>
          <a:p>
            <a:endParaRPr lang="ru-RU"/>
          </a:p>
        </p:txBody>
      </p:sp>
      <p:sp>
        <p:nvSpPr>
          <p:cNvPr id="15367" name="Rectangle 11"/>
          <p:cNvSpPr>
            <a:spLocks noChangeArrowheads="1"/>
          </p:cNvSpPr>
          <p:nvPr/>
        </p:nvSpPr>
        <p:spPr bwMode="auto">
          <a:xfrm>
            <a:off x="2209801" y="2605088"/>
            <a:ext cx="184731" cy="369332"/>
          </a:xfrm>
          <a:prstGeom prst="rect">
            <a:avLst/>
          </a:prstGeom>
          <a:noFill/>
          <a:ln w="9525">
            <a:noFill/>
            <a:miter lim="800000"/>
            <a:headEnd/>
            <a:tailEnd/>
          </a:ln>
        </p:spPr>
        <p:txBody>
          <a:bodyPr wrap="none">
            <a:spAutoFit/>
          </a:bodyPr>
          <a:lstStyle/>
          <a:p>
            <a:endParaRPr lang="ru-RU"/>
          </a:p>
        </p:txBody>
      </p:sp>
      <p:graphicFrame>
        <p:nvGraphicFramePr>
          <p:cNvPr id="67619" name="Group 35"/>
          <p:cNvGraphicFramePr>
            <a:graphicFrameLocks noGrp="1"/>
          </p:cNvGraphicFramePr>
          <p:nvPr/>
        </p:nvGraphicFramePr>
        <p:xfrm>
          <a:off x="1828800" y="5638800"/>
          <a:ext cx="8839200" cy="381000"/>
        </p:xfrm>
        <a:graphic>
          <a:graphicData uri="http://schemas.openxmlformats.org/drawingml/2006/table">
            <a:tbl>
              <a:tblPr/>
              <a:tblGrid>
                <a:gridCol w="2438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81000">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685800" algn="l"/>
                        </a:tabLst>
                      </a:pPr>
                      <a:r>
                        <a:rPr kumimoji="0" lang="ru-RU" sz="1200" b="0" i="0" u="none" strike="noStrike" cap="none" normalizeH="0" baseline="0">
                          <a:ln>
                            <a:noFill/>
                          </a:ln>
                          <a:solidFill>
                            <a:schemeClr val="tx1"/>
                          </a:solidFill>
                          <a:effectLst/>
                          <a:latin typeface="Times New Roman" pitchFamily="18" charset="0"/>
                          <a:cs typeface="Times New Roman" pitchFamily="18" charset="0"/>
                        </a:rPr>
                        <a:t>50 крупнейших ТНК</a:t>
                      </a:r>
                      <a:endParaRPr kumimoji="0" lang="ru-RU" sz="1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685800" algn="l"/>
                        </a:tabLst>
                      </a:pPr>
                      <a:r>
                        <a:rPr kumimoji="0" lang="ru-RU" sz="1200" b="0" i="0" u="none" strike="noStrike" cap="none" normalizeH="0" baseline="0">
                          <a:ln>
                            <a:noFill/>
                          </a:ln>
                          <a:solidFill>
                            <a:schemeClr val="tx1"/>
                          </a:solidFill>
                          <a:effectLst/>
                          <a:latin typeface="Times New Roman" pitchFamily="18" charset="0"/>
                          <a:cs typeface="Times New Roman" pitchFamily="18" charset="0"/>
                        </a:rPr>
                        <a:t>25 самых прибыльных ТНК</a:t>
                      </a:r>
                      <a:endParaRPr kumimoji="0" lang="ru-RU" sz="1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685800" algn="l"/>
                        </a:tabLst>
                      </a:pPr>
                      <a:r>
                        <a:rPr kumimoji="0" lang="ru-RU" sz="1200" b="0" i="0" u="none" strike="noStrike" cap="none" normalizeH="0" baseline="0">
                          <a:ln>
                            <a:noFill/>
                          </a:ln>
                          <a:solidFill>
                            <a:schemeClr val="tx1"/>
                          </a:solidFill>
                          <a:effectLst/>
                          <a:latin typeface="Times New Roman" pitchFamily="18" charset="0"/>
                          <a:cs typeface="Times New Roman" pitchFamily="18" charset="0"/>
                        </a:rPr>
                        <a:t>50</a:t>
                      </a:r>
                      <a:r>
                        <a:rPr kumimoji="0" lang="en-US" sz="1200" b="0" i="0" u="none" strike="noStrike" cap="none" normalizeH="0" baseline="0">
                          <a:ln>
                            <a:noFill/>
                          </a:ln>
                          <a:solidFill>
                            <a:schemeClr val="tx1"/>
                          </a:solidFill>
                          <a:effectLst/>
                          <a:latin typeface="Times New Roman" pitchFamily="18" charset="0"/>
                          <a:cs typeface="Times New Roman" pitchFamily="18" charset="0"/>
                        </a:rPr>
                        <a:t>0</a:t>
                      </a:r>
                      <a:r>
                        <a:rPr kumimoji="0" lang="ru-RU" sz="1200" b="0" i="0" u="none" strike="noStrike" cap="none" normalizeH="0" baseline="0">
                          <a:ln>
                            <a:noFill/>
                          </a:ln>
                          <a:solidFill>
                            <a:schemeClr val="tx1"/>
                          </a:solidFill>
                          <a:effectLst/>
                          <a:latin typeface="Times New Roman" pitchFamily="18" charset="0"/>
                          <a:cs typeface="Times New Roman" pitchFamily="18" charset="0"/>
                        </a:rPr>
                        <a:t> крупнейших ТНК</a:t>
                      </a:r>
                      <a:endParaRPr kumimoji="0" lang="ru-RU" sz="1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5691611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0"/>
            <a:ext cx="11363325" cy="674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820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ln>
            <a:solidFill>
              <a:schemeClr val="accent1"/>
            </a:solidFill>
          </a:ln>
        </p:spPr>
        <p:txBody>
          <a:bodyPr>
            <a:noAutofit/>
          </a:bodyPr>
          <a:lstStyle/>
          <a:p>
            <a:pPr algn="ctr"/>
            <a:r>
              <a:rPr lang="ru-RU" sz="3600" dirty="0">
                <a:solidFill>
                  <a:srgbClr val="C00000"/>
                </a:solidFill>
              </a:rPr>
              <a:t>Трансформация парадигмы рынка в рыночную глобализацию(с 1970-х)</a:t>
            </a:r>
          </a:p>
        </p:txBody>
      </p:sp>
      <p:sp>
        <p:nvSpPr>
          <p:cNvPr id="3" name="Объект 2"/>
          <p:cNvSpPr>
            <a:spLocks noGrp="1"/>
          </p:cNvSpPr>
          <p:nvPr>
            <p:ph idx="1"/>
          </p:nvPr>
        </p:nvSpPr>
        <p:spPr/>
        <p:txBody>
          <a:bodyPr>
            <a:normAutofit/>
          </a:bodyPr>
          <a:lstStyle/>
          <a:p>
            <a:pPr marL="514350" indent="-514350" algn="just">
              <a:buFont typeface="+mj-lt"/>
              <a:buAutoNum type="arabicPeriod"/>
            </a:pPr>
            <a:r>
              <a:rPr lang="ru-RU" dirty="0"/>
              <a:t>Трансграничное движение производителей и продавцов и появление международного бизнеса;</a:t>
            </a:r>
          </a:p>
          <a:p>
            <a:pPr marL="514350" indent="-514350" algn="just">
              <a:buFont typeface="+mj-lt"/>
              <a:buAutoNum type="arabicPeriod"/>
            </a:pPr>
            <a:r>
              <a:rPr lang="ru-RU" dirty="0"/>
              <a:t>Начался рыночный передел мира и формирование новых экономических центров;</a:t>
            </a:r>
          </a:p>
          <a:p>
            <a:pPr marL="514350" indent="-514350" algn="just">
              <a:buFont typeface="+mj-lt"/>
              <a:buAutoNum type="arabicPeriod"/>
            </a:pPr>
            <a:r>
              <a:rPr lang="ru-RU" dirty="0"/>
              <a:t>Начался переход от ориентации на потребности потребителя на их формирование.</a:t>
            </a:r>
          </a:p>
        </p:txBody>
      </p:sp>
    </p:spTree>
    <p:extLst>
      <p:ext uri="{BB962C8B-B14F-4D97-AF65-F5344CB8AC3E}">
        <p14:creationId xmlns:p14="http://schemas.microsoft.com/office/powerpoint/2010/main" val="1647590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ru-RU" dirty="0"/>
              <a:t>Новые центры ХХ</a:t>
            </a:r>
            <a:r>
              <a:rPr lang="en-US" dirty="0"/>
              <a:t>I </a:t>
            </a:r>
            <a:r>
              <a:rPr lang="ru-RU" dirty="0"/>
              <a:t>века</a:t>
            </a:r>
          </a:p>
        </p:txBody>
      </p:sp>
      <p:sp>
        <p:nvSpPr>
          <p:cNvPr id="6" name="Объект 5"/>
          <p:cNvSpPr>
            <a:spLocks noGrp="1"/>
          </p:cNvSpPr>
          <p:nvPr>
            <p:ph idx="1"/>
          </p:nvPr>
        </p:nvSpPr>
        <p:spPr/>
        <p:txBody>
          <a:bodyPr>
            <a:normAutofit/>
          </a:bodyPr>
          <a:lstStyle/>
          <a:p>
            <a:pPr algn="just"/>
            <a:r>
              <a:rPr lang="ru-RU" dirty="0"/>
              <a:t>В дальнейшем появилась и тихоокеанская ось, которая связала Нью-Йорк и Токио.</a:t>
            </a:r>
          </a:p>
          <a:p>
            <a:r>
              <a:rPr lang="ru-RU" dirty="0"/>
              <a:t>В ХХ</a:t>
            </a:r>
            <a:r>
              <a:rPr lang="en-US" dirty="0"/>
              <a:t>I</a:t>
            </a:r>
            <a:r>
              <a:rPr lang="ru-RU" dirty="0"/>
              <a:t> веке усилилось действие  тенденции к полицентризму организации торговли.</a:t>
            </a:r>
          </a:p>
          <a:p>
            <a:pPr algn="just"/>
            <a:r>
              <a:rPr lang="ru-RU" dirty="0"/>
              <a:t>К 2012 году Шанхай, Гонконг и Сингапур утвердились среди финансовых лидеров мира</a:t>
            </a:r>
          </a:p>
          <a:p>
            <a:pPr algn="just"/>
            <a:r>
              <a:rPr lang="ru-RU" dirty="0"/>
              <a:t>Все вместе они создают </a:t>
            </a:r>
            <a:r>
              <a:rPr lang="ru-RU" b="1" dirty="0">
                <a:solidFill>
                  <a:srgbClr val="C00000"/>
                </a:solidFill>
              </a:rPr>
              <a:t>новую решетчатую конструкцию зональной организации финансов и действуют по принципам сетевой экономики с узловыми пунктами </a:t>
            </a:r>
            <a:endParaRPr lang="ru-RU" dirty="0"/>
          </a:p>
          <a:p>
            <a:endParaRPr lang="ru-RU" dirty="0"/>
          </a:p>
          <a:p>
            <a:endParaRPr lang="ru-RU" dirty="0"/>
          </a:p>
        </p:txBody>
      </p:sp>
    </p:spTree>
    <p:extLst>
      <p:ext uri="{BB962C8B-B14F-4D97-AF65-F5344CB8AC3E}">
        <p14:creationId xmlns:p14="http://schemas.microsoft.com/office/powerpoint/2010/main" val="3980288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60648"/>
            <a:ext cx="9144000" cy="6858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Прямая соединительная линия 2"/>
          <p:cNvCxnSpPr/>
          <p:nvPr/>
        </p:nvCxnSpPr>
        <p:spPr>
          <a:xfrm flipV="1">
            <a:off x="3359696" y="1772816"/>
            <a:ext cx="1944216" cy="3600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p:nvCxnSpPr>
        <p:spPr>
          <a:xfrm flipH="1">
            <a:off x="8256240" y="2924944"/>
            <a:ext cx="144016" cy="1080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3431704" y="2132856"/>
            <a:ext cx="5400600" cy="3600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Прямая соединительная линия 3"/>
          <p:cNvCxnSpPr/>
          <p:nvPr/>
        </p:nvCxnSpPr>
        <p:spPr>
          <a:xfrm flipH="1" flipV="1">
            <a:off x="5303912" y="1772816"/>
            <a:ext cx="2952328" cy="12601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1524000" y="1772816"/>
            <a:ext cx="1835696" cy="3600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flipV="1">
            <a:off x="8832304" y="1556792"/>
            <a:ext cx="1835696" cy="9361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flipH="1">
            <a:off x="8400256" y="2492896"/>
            <a:ext cx="432048" cy="43204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893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2004</a:t>
            </a:r>
            <a:br>
              <a:rPr lang="en-US" dirty="0"/>
            </a:br>
            <a:r>
              <a:rPr lang="en-US" dirty="0"/>
              <a:t>USA  vs.  China </a:t>
            </a:r>
            <a:endParaRPr lang="ru-RU" dirty="0"/>
          </a:p>
        </p:txBody>
      </p:sp>
      <p:sp>
        <p:nvSpPr>
          <p:cNvPr id="4" name="Овал 3"/>
          <p:cNvSpPr/>
          <p:nvPr/>
        </p:nvSpPr>
        <p:spPr>
          <a:xfrm>
            <a:off x="3503712" y="3429000"/>
            <a:ext cx="1728192" cy="216024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p:nvSpPr>
        <p:spPr>
          <a:xfrm>
            <a:off x="8040216" y="2420888"/>
            <a:ext cx="648072" cy="6480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 name="Прямая соединительная линия 6"/>
          <p:cNvCxnSpPr/>
          <p:nvPr/>
        </p:nvCxnSpPr>
        <p:spPr>
          <a:xfrm flipV="1">
            <a:off x="4007768" y="2924944"/>
            <a:ext cx="4680520" cy="3024336"/>
          </a:xfrm>
          <a:prstGeom prst="line">
            <a:avLst/>
          </a:prstGeom>
        </p:spPr>
        <p:style>
          <a:lnRef idx="1">
            <a:schemeClr val="accent1"/>
          </a:lnRef>
          <a:fillRef idx="0">
            <a:schemeClr val="accent1"/>
          </a:fillRef>
          <a:effectRef idx="0">
            <a:schemeClr val="accent1"/>
          </a:effectRef>
          <a:fontRef idx="minor">
            <a:schemeClr val="tx1"/>
          </a:fontRef>
        </p:style>
      </p:cxnSp>
      <p:sp>
        <p:nvSpPr>
          <p:cNvPr id="9" name="Равнобедренный треугольник 8"/>
          <p:cNvSpPr/>
          <p:nvPr/>
        </p:nvSpPr>
        <p:spPr>
          <a:xfrm>
            <a:off x="6276020" y="4221088"/>
            <a:ext cx="756084" cy="1368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p:cNvSpPr txBox="1"/>
          <p:nvPr/>
        </p:nvSpPr>
        <p:spPr>
          <a:xfrm>
            <a:off x="5375920" y="2204864"/>
            <a:ext cx="1512168" cy="923330"/>
          </a:xfrm>
          <a:prstGeom prst="rect">
            <a:avLst/>
          </a:prstGeom>
          <a:noFill/>
        </p:spPr>
        <p:txBody>
          <a:bodyPr wrap="square" rtlCol="0">
            <a:spAutoFit/>
          </a:bodyPr>
          <a:lstStyle/>
          <a:p>
            <a:r>
              <a:rPr lang="en-US" sz="5400" dirty="0">
                <a:solidFill>
                  <a:srgbClr val="C00000"/>
                </a:solidFill>
              </a:rPr>
              <a:t>GDP</a:t>
            </a:r>
            <a:endParaRPr lang="ru-RU" sz="5400" dirty="0">
              <a:solidFill>
                <a:srgbClr val="C00000"/>
              </a:solidFill>
            </a:endParaRPr>
          </a:p>
        </p:txBody>
      </p:sp>
      <p:sp>
        <p:nvSpPr>
          <p:cNvPr id="13" name="TextBox 12"/>
          <p:cNvSpPr txBox="1"/>
          <p:nvPr/>
        </p:nvSpPr>
        <p:spPr>
          <a:xfrm>
            <a:off x="4007768" y="4509120"/>
            <a:ext cx="864096" cy="369332"/>
          </a:xfrm>
          <a:prstGeom prst="rect">
            <a:avLst/>
          </a:prstGeom>
          <a:noFill/>
        </p:spPr>
        <p:txBody>
          <a:bodyPr wrap="square" rtlCol="0">
            <a:spAutoFit/>
          </a:bodyPr>
          <a:lstStyle/>
          <a:p>
            <a:r>
              <a:rPr lang="en-US" dirty="0"/>
              <a:t>100%</a:t>
            </a:r>
            <a:endParaRPr lang="ru-RU" dirty="0"/>
          </a:p>
        </p:txBody>
      </p:sp>
      <p:sp>
        <p:nvSpPr>
          <p:cNvPr id="14" name="TextBox 13"/>
          <p:cNvSpPr txBox="1"/>
          <p:nvPr/>
        </p:nvSpPr>
        <p:spPr>
          <a:xfrm>
            <a:off x="8040216" y="2564904"/>
            <a:ext cx="648072" cy="369332"/>
          </a:xfrm>
          <a:prstGeom prst="rect">
            <a:avLst/>
          </a:prstGeom>
          <a:noFill/>
        </p:spPr>
        <p:txBody>
          <a:bodyPr wrap="square" rtlCol="0">
            <a:spAutoFit/>
          </a:bodyPr>
          <a:lstStyle/>
          <a:p>
            <a:r>
              <a:rPr lang="en-US" dirty="0"/>
              <a:t>25%</a:t>
            </a:r>
            <a:endParaRPr lang="ru-RU" dirty="0"/>
          </a:p>
        </p:txBody>
      </p:sp>
    </p:spTree>
    <p:extLst>
      <p:ext uri="{BB962C8B-B14F-4D97-AF65-F5344CB8AC3E}">
        <p14:creationId xmlns:p14="http://schemas.microsoft.com/office/powerpoint/2010/main" val="1074365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2014</a:t>
            </a:r>
            <a:br>
              <a:rPr lang="en-US" dirty="0"/>
            </a:br>
            <a:r>
              <a:rPr lang="en-US" dirty="0"/>
              <a:t>USA  vs.  China </a:t>
            </a:r>
            <a:endParaRPr lang="ru-RU" dirty="0"/>
          </a:p>
        </p:txBody>
      </p:sp>
      <p:sp>
        <p:nvSpPr>
          <p:cNvPr id="4" name="Овал 3"/>
          <p:cNvSpPr/>
          <p:nvPr/>
        </p:nvSpPr>
        <p:spPr>
          <a:xfrm>
            <a:off x="3575720" y="3068960"/>
            <a:ext cx="1944216" cy="172819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p:nvSpPr>
        <p:spPr>
          <a:xfrm>
            <a:off x="8040216" y="2924944"/>
            <a:ext cx="1944216" cy="172819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 name="Прямая соединительная линия 6"/>
          <p:cNvCxnSpPr>
            <a:stCxn id="4" idx="4"/>
            <a:endCxn id="5" idx="4"/>
          </p:cNvCxnSpPr>
          <p:nvPr/>
        </p:nvCxnSpPr>
        <p:spPr>
          <a:xfrm flipV="1">
            <a:off x="4547828" y="4653136"/>
            <a:ext cx="4464496"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07768" y="3645024"/>
            <a:ext cx="1152128" cy="369332"/>
          </a:xfrm>
          <a:prstGeom prst="rect">
            <a:avLst/>
          </a:prstGeom>
          <a:noFill/>
        </p:spPr>
        <p:txBody>
          <a:bodyPr wrap="square" rtlCol="0">
            <a:spAutoFit/>
          </a:bodyPr>
          <a:lstStyle/>
          <a:p>
            <a:r>
              <a:rPr lang="en-US" dirty="0"/>
              <a:t>100%</a:t>
            </a:r>
            <a:endParaRPr lang="ru-RU" dirty="0"/>
          </a:p>
        </p:txBody>
      </p:sp>
      <p:sp>
        <p:nvSpPr>
          <p:cNvPr id="10" name="TextBox 9"/>
          <p:cNvSpPr txBox="1"/>
          <p:nvPr/>
        </p:nvSpPr>
        <p:spPr>
          <a:xfrm>
            <a:off x="8544272" y="3501008"/>
            <a:ext cx="1152128" cy="369332"/>
          </a:xfrm>
          <a:prstGeom prst="rect">
            <a:avLst/>
          </a:prstGeom>
          <a:noFill/>
        </p:spPr>
        <p:txBody>
          <a:bodyPr wrap="square" rtlCol="0">
            <a:spAutoFit/>
          </a:bodyPr>
          <a:lstStyle/>
          <a:p>
            <a:r>
              <a:rPr lang="en-US" dirty="0"/>
              <a:t>100%</a:t>
            </a:r>
            <a:endParaRPr lang="ru-RU" dirty="0"/>
          </a:p>
        </p:txBody>
      </p:sp>
      <p:sp>
        <p:nvSpPr>
          <p:cNvPr id="11" name="Равнобедренный треугольник 10"/>
          <p:cNvSpPr/>
          <p:nvPr/>
        </p:nvSpPr>
        <p:spPr>
          <a:xfrm>
            <a:off x="6456040" y="4725144"/>
            <a:ext cx="324036" cy="11521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141566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2024</a:t>
            </a:r>
            <a:br>
              <a:rPr lang="en-US" dirty="0"/>
            </a:br>
            <a:r>
              <a:rPr lang="en-US" dirty="0"/>
              <a:t>USA  vs.  China</a:t>
            </a:r>
            <a:endParaRPr lang="ru-RU" dirty="0"/>
          </a:p>
        </p:txBody>
      </p:sp>
      <p:sp>
        <p:nvSpPr>
          <p:cNvPr id="3" name="Овал 2"/>
          <p:cNvSpPr/>
          <p:nvPr/>
        </p:nvSpPr>
        <p:spPr>
          <a:xfrm>
            <a:off x="3071664" y="1988840"/>
            <a:ext cx="1296144" cy="100811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Овал 3"/>
          <p:cNvSpPr/>
          <p:nvPr/>
        </p:nvSpPr>
        <p:spPr>
          <a:xfrm>
            <a:off x="8112224" y="4293096"/>
            <a:ext cx="2232248" cy="194421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единительная линия 5"/>
          <p:cNvCxnSpPr/>
          <p:nvPr/>
        </p:nvCxnSpPr>
        <p:spPr>
          <a:xfrm>
            <a:off x="3503712" y="3004651"/>
            <a:ext cx="5328592" cy="3168352"/>
          </a:xfrm>
          <a:prstGeom prst="line">
            <a:avLst/>
          </a:prstGeom>
        </p:spPr>
        <p:style>
          <a:lnRef idx="1">
            <a:schemeClr val="accent1"/>
          </a:lnRef>
          <a:fillRef idx="0">
            <a:schemeClr val="accent1"/>
          </a:fillRef>
          <a:effectRef idx="0">
            <a:schemeClr val="accent1"/>
          </a:effectRef>
          <a:fontRef idx="minor">
            <a:schemeClr val="tx1"/>
          </a:fontRef>
        </p:style>
      </p:cxnSp>
      <p:sp>
        <p:nvSpPr>
          <p:cNvPr id="7" name="Равнобедренный треугольник 6"/>
          <p:cNvSpPr/>
          <p:nvPr/>
        </p:nvSpPr>
        <p:spPr>
          <a:xfrm>
            <a:off x="4943872" y="4005064"/>
            <a:ext cx="576064" cy="1872208"/>
          </a:xfrm>
          <a:prstGeom prst="triangle">
            <a:avLst>
              <a:gd name="adj" fmla="val 58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8832304" y="4941168"/>
            <a:ext cx="1008112" cy="369332"/>
          </a:xfrm>
          <a:prstGeom prst="rect">
            <a:avLst/>
          </a:prstGeom>
          <a:noFill/>
        </p:spPr>
        <p:txBody>
          <a:bodyPr wrap="square" rtlCol="0">
            <a:spAutoFit/>
          </a:bodyPr>
          <a:lstStyle/>
          <a:p>
            <a:r>
              <a:rPr lang="en-US" dirty="0"/>
              <a:t>100%</a:t>
            </a:r>
            <a:endParaRPr lang="ru-RU" dirty="0"/>
          </a:p>
        </p:txBody>
      </p:sp>
      <p:sp>
        <p:nvSpPr>
          <p:cNvPr id="9" name="TextBox 8"/>
          <p:cNvSpPr txBox="1"/>
          <p:nvPr/>
        </p:nvSpPr>
        <p:spPr>
          <a:xfrm>
            <a:off x="3287688" y="2276872"/>
            <a:ext cx="792088" cy="369332"/>
          </a:xfrm>
          <a:prstGeom prst="rect">
            <a:avLst/>
          </a:prstGeom>
          <a:noFill/>
        </p:spPr>
        <p:txBody>
          <a:bodyPr wrap="square" rtlCol="0">
            <a:spAutoFit/>
          </a:bodyPr>
          <a:lstStyle/>
          <a:p>
            <a:r>
              <a:rPr lang="en-US" dirty="0"/>
              <a:t>25%</a:t>
            </a:r>
            <a:endParaRPr lang="ru-RU" dirty="0"/>
          </a:p>
        </p:txBody>
      </p:sp>
    </p:spTree>
    <p:extLst>
      <p:ext uri="{BB962C8B-B14F-4D97-AF65-F5344CB8AC3E}">
        <p14:creationId xmlns:p14="http://schemas.microsoft.com/office/powerpoint/2010/main" val="1900240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7D358612-E339-D5F5-E4F7-17B24C655591}"/>
              </a:ext>
            </a:extLst>
          </p:cNvPr>
          <p:cNvSpPr>
            <a:spLocks noGrp="1"/>
          </p:cNvSpPr>
          <p:nvPr>
            <p:ph idx="4294967295"/>
          </p:nvPr>
        </p:nvSpPr>
        <p:spPr>
          <a:xfrm>
            <a:off x="0" y="1825625"/>
            <a:ext cx="10515600" cy="4351338"/>
          </a:xfrm>
        </p:spPr>
        <p:txBody>
          <a:bodyPr>
            <a:normAutofit/>
          </a:bodyPr>
          <a:lstStyle/>
          <a:p>
            <a:pPr marL="0" indent="0" algn="ctr">
              <a:buNone/>
            </a:pPr>
            <a:r>
              <a:rPr lang="ru-RU" sz="8000" dirty="0"/>
              <a:t>1.</a:t>
            </a:r>
          </a:p>
        </p:txBody>
      </p:sp>
    </p:spTree>
    <p:extLst>
      <p:ext uri="{BB962C8B-B14F-4D97-AF65-F5344CB8AC3E}">
        <p14:creationId xmlns:p14="http://schemas.microsoft.com/office/powerpoint/2010/main" val="3407197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B48B36A-7939-7B6D-BF1C-3D7DCD677B3B}"/>
              </a:ext>
            </a:extLst>
          </p:cNvPr>
          <p:cNvSpPr>
            <a:spLocks noGrp="1"/>
          </p:cNvSpPr>
          <p:nvPr>
            <p:ph idx="4294967295"/>
          </p:nvPr>
        </p:nvSpPr>
        <p:spPr>
          <a:xfrm>
            <a:off x="0" y="1825625"/>
            <a:ext cx="10515600" cy="4351338"/>
          </a:xfrm>
        </p:spPr>
        <p:txBody>
          <a:bodyPr>
            <a:normAutofit/>
          </a:bodyPr>
          <a:lstStyle/>
          <a:p>
            <a:pPr marL="0" indent="0" algn="ctr">
              <a:buNone/>
            </a:pPr>
            <a:r>
              <a:rPr lang="ru-RU" sz="8000" dirty="0"/>
              <a:t>2.</a:t>
            </a:r>
          </a:p>
        </p:txBody>
      </p:sp>
    </p:spTree>
    <p:extLst>
      <p:ext uri="{BB962C8B-B14F-4D97-AF65-F5344CB8AC3E}">
        <p14:creationId xmlns:p14="http://schemas.microsoft.com/office/powerpoint/2010/main" val="912886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5CC666-F7F5-8BC1-B5AC-436C1DDA4382}"/>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A660207A-35E5-1E55-5FC6-324073A48511}"/>
              </a:ext>
            </a:extLst>
          </p:cNvPr>
          <p:cNvSpPr>
            <a:spLocks noGrp="1"/>
          </p:cNvSpPr>
          <p:nvPr>
            <p:ph idx="1"/>
          </p:nvPr>
        </p:nvSpPr>
        <p:spPr/>
        <p:txBody>
          <a:bodyPr/>
          <a:lstStyle/>
          <a:p>
            <a:endParaRPr lang="ru-RU"/>
          </a:p>
        </p:txBody>
      </p:sp>
    </p:spTree>
    <p:extLst>
      <p:ext uri="{BB962C8B-B14F-4D97-AF65-F5344CB8AC3E}">
        <p14:creationId xmlns:p14="http://schemas.microsoft.com/office/powerpoint/2010/main" val="2644116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Новая фаза глобализации</a:t>
            </a:r>
          </a:p>
        </p:txBody>
      </p:sp>
      <p:sp>
        <p:nvSpPr>
          <p:cNvPr id="3" name="Объект 2"/>
          <p:cNvSpPr>
            <a:spLocks noGrp="1"/>
          </p:cNvSpPr>
          <p:nvPr>
            <p:ph idx="1"/>
          </p:nvPr>
        </p:nvSpPr>
        <p:spPr/>
        <p:txBody>
          <a:bodyPr/>
          <a:lstStyle/>
          <a:p>
            <a:pPr algn="just"/>
            <a:r>
              <a:rPr lang="ru-RU" dirty="0"/>
              <a:t>Существует расхожее мнение, что глобализация буксует. Однако, несмотря на то, что </a:t>
            </a:r>
            <a:r>
              <a:rPr lang="ru-RU" b="1" dirty="0">
                <a:solidFill>
                  <a:srgbClr val="002060"/>
                </a:solidFill>
              </a:rPr>
              <a:t>глобальная торговля товарами упала, а трансграничные потоки капитала резко сократились</a:t>
            </a:r>
            <a:r>
              <a:rPr lang="ru-RU" dirty="0"/>
              <a:t> с 2008 года, глобализация не движется в обратном направлении. Скорее, она вступает в новую фазу, определяемую </a:t>
            </a:r>
            <a:r>
              <a:rPr lang="ru-RU" b="1" dirty="0">
                <a:solidFill>
                  <a:srgbClr val="C00000"/>
                </a:solidFill>
              </a:rPr>
              <a:t>резким ростом потоков данных и информации</a:t>
            </a:r>
          </a:p>
        </p:txBody>
      </p:sp>
    </p:spTree>
    <p:extLst>
      <p:ext uri="{BB962C8B-B14F-4D97-AF65-F5344CB8AC3E}">
        <p14:creationId xmlns:p14="http://schemas.microsoft.com/office/powerpoint/2010/main" val="3720330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cKinsey &amp; Company | 1&#10;39&#10;37&#10;38&#10;4141&#10;53&#10;37&#10;32&#10;27&#10;24&#10;23&#10;24&#10;2221&#10;23&#10;24&#10;26&#10;1980&#10;33 33 4 4&#10;2014&#10;28&#10;30&#10;29&#10;55&#10;32&#10;98&#10;66&#10;9&#10;29&#10;6&#10;1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192000" cy="710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568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a:xfrm>
            <a:off x="1981200" y="0"/>
            <a:ext cx="8229600" cy="836712"/>
          </a:xfrm>
        </p:spPr>
        <p:txBody>
          <a:bodyPr>
            <a:normAutofit fontScale="90000"/>
          </a:bodyPr>
          <a:lstStyle/>
          <a:p>
            <a:r>
              <a:rPr lang="ru-RU" dirty="0"/>
              <a:t>Сравнительная характеристика мировой экономики 20 и 21 веков</a:t>
            </a:r>
          </a:p>
        </p:txBody>
      </p:sp>
      <p:sp>
        <p:nvSpPr>
          <p:cNvPr id="5" name="Текст 4"/>
          <p:cNvSpPr>
            <a:spLocks noGrp="1"/>
          </p:cNvSpPr>
          <p:nvPr>
            <p:ph type="body" idx="1"/>
          </p:nvPr>
        </p:nvSpPr>
        <p:spPr>
          <a:xfrm>
            <a:off x="2495600" y="782290"/>
            <a:ext cx="4040188" cy="648072"/>
          </a:xfrm>
        </p:spPr>
        <p:txBody>
          <a:bodyPr>
            <a:normAutofit/>
          </a:bodyPr>
          <a:lstStyle/>
          <a:p>
            <a:r>
              <a:rPr lang="ru-RU" dirty="0"/>
              <a:t>20 век</a:t>
            </a:r>
          </a:p>
        </p:txBody>
      </p:sp>
      <p:sp>
        <p:nvSpPr>
          <p:cNvPr id="7" name="Текст 6"/>
          <p:cNvSpPr>
            <a:spLocks noGrp="1"/>
          </p:cNvSpPr>
          <p:nvPr>
            <p:ph type="body" sz="quarter" idx="3"/>
          </p:nvPr>
        </p:nvSpPr>
        <p:spPr>
          <a:xfrm>
            <a:off x="6888089" y="733411"/>
            <a:ext cx="4041775" cy="639762"/>
          </a:xfrm>
        </p:spPr>
        <p:txBody>
          <a:bodyPr/>
          <a:lstStyle/>
          <a:p>
            <a:r>
              <a:rPr lang="ru-RU" dirty="0"/>
              <a:t>21 век</a:t>
            </a:r>
          </a:p>
        </p:txBody>
      </p:sp>
      <p:graphicFrame>
        <p:nvGraphicFramePr>
          <p:cNvPr id="12" name="Объект 11"/>
          <p:cNvGraphicFramePr>
            <a:graphicFrameLocks noGrp="1"/>
          </p:cNvGraphicFramePr>
          <p:nvPr>
            <p:ph sz="half" idx="2"/>
          </p:nvPr>
        </p:nvGraphicFramePr>
        <p:xfrm>
          <a:off x="1951647" y="1529409"/>
          <a:ext cx="4040188" cy="4928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Объект 12"/>
          <p:cNvGraphicFramePr>
            <a:graphicFrameLocks noGrp="1"/>
          </p:cNvGraphicFramePr>
          <p:nvPr>
            <p:ph sz="quarter" idx="4"/>
          </p:nvPr>
        </p:nvGraphicFramePr>
        <p:xfrm>
          <a:off x="6250360" y="1375940"/>
          <a:ext cx="3960440" cy="51821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6525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3"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mckinsey.com/~/media/McKinsey/Business%20Functions/McKinsey%20Digital/Our%20Insights/Digital%20globalization%20The%20new%20era%20of%20global%20flows/GlobalDataFlow5.ashx?mw=900"/>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624392" y="3933056"/>
            <a:ext cx="864096" cy="369332"/>
          </a:xfrm>
          <a:prstGeom prst="rect">
            <a:avLst/>
          </a:prstGeom>
          <a:noFill/>
        </p:spPr>
        <p:txBody>
          <a:bodyPr wrap="square" rtlCol="0">
            <a:spAutoFit/>
          </a:bodyPr>
          <a:lstStyle/>
          <a:p>
            <a:r>
              <a:rPr lang="ru-RU" dirty="0"/>
              <a:t>211,3</a:t>
            </a:r>
          </a:p>
        </p:txBody>
      </p:sp>
      <p:sp>
        <p:nvSpPr>
          <p:cNvPr id="4" name="TextBox 3"/>
          <p:cNvSpPr txBox="1"/>
          <p:nvPr/>
        </p:nvSpPr>
        <p:spPr>
          <a:xfrm>
            <a:off x="9624392" y="6165304"/>
            <a:ext cx="720080" cy="369332"/>
          </a:xfrm>
          <a:prstGeom prst="rect">
            <a:avLst/>
          </a:prstGeom>
          <a:noFill/>
        </p:spPr>
        <p:txBody>
          <a:bodyPr wrap="square" rtlCol="0">
            <a:spAutoFit/>
          </a:bodyPr>
          <a:lstStyle/>
          <a:p>
            <a:r>
              <a:rPr lang="ru-RU" dirty="0"/>
              <a:t>2014</a:t>
            </a:r>
          </a:p>
        </p:txBody>
      </p:sp>
    </p:spTree>
    <p:extLst>
      <p:ext uri="{BB962C8B-B14F-4D97-AF65-F5344CB8AC3E}">
        <p14:creationId xmlns:p14="http://schemas.microsoft.com/office/powerpoint/2010/main" val="4038249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cKinsey &amp; Company | 16&#10;SOURCE: IMF Balance of Payments; Economist Intelligence Unit; Bank for International Settlements; ..."/>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964613" cy="674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912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cKinsey &amp; Company | 20SOURCE: Facebook; Twitter; Freelancer; Upwork; Mashable; Fortune; Statista; McKinsey Global Instit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16632"/>
            <a:ext cx="9299901" cy="6957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27648" y="4293096"/>
            <a:ext cx="2160240" cy="369332"/>
          </a:xfrm>
          <a:prstGeom prst="rect">
            <a:avLst/>
          </a:prstGeom>
          <a:solidFill>
            <a:srgbClr val="00B0F0"/>
          </a:solidFill>
        </p:spPr>
        <p:txBody>
          <a:bodyPr wrap="square" rtlCol="0">
            <a:spAutoFit/>
          </a:bodyPr>
          <a:lstStyle/>
          <a:p>
            <a:r>
              <a:rPr lang="ru-RU" dirty="0" err="1"/>
              <a:t>ВКонтакте</a:t>
            </a:r>
            <a:r>
              <a:rPr lang="ru-RU" dirty="0"/>
              <a:t>  - 95 млн.</a:t>
            </a:r>
          </a:p>
        </p:txBody>
      </p:sp>
      <p:sp>
        <p:nvSpPr>
          <p:cNvPr id="2" name="TextBox 1"/>
          <p:cNvSpPr txBox="1"/>
          <p:nvPr/>
        </p:nvSpPr>
        <p:spPr>
          <a:xfrm>
            <a:off x="5951984" y="4221089"/>
            <a:ext cx="2232248" cy="646331"/>
          </a:xfrm>
          <a:prstGeom prst="rect">
            <a:avLst/>
          </a:prstGeom>
          <a:solidFill>
            <a:srgbClr val="00B0F0"/>
          </a:solidFill>
        </p:spPr>
        <p:txBody>
          <a:bodyPr wrap="square" rtlCol="0">
            <a:spAutoFit/>
          </a:bodyPr>
          <a:lstStyle/>
          <a:p>
            <a:r>
              <a:rPr lang="ru-RU" dirty="0"/>
              <a:t>Одноклассники – 290 млн.</a:t>
            </a:r>
          </a:p>
        </p:txBody>
      </p:sp>
      <p:sp>
        <p:nvSpPr>
          <p:cNvPr id="6" name="TextBox 5"/>
          <p:cNvSpPr txBox="1"/>
          <p:nvPr/>
        </p:nvSpPr>
        <p:spPr>
          <a:xfrm>
            <a:off x="1703512" y="4204942"/>
            <a:ext cx="792088" cy="369332"/>
          </a:xfrm>
          <a:prstGeom prst="rect">
            <a:avLst/>
          </a:prstGeom>
          <a:solidFill>
            <a:srgbClr val="00B0F0"/>
          </a:solidFill>
        </p:spPr>
        <p:txBody>
          <a:bodyPr wrap="square" rtlCol="0">
            <a:spAutoFit/>
          </a:bodyPr>
          <a:lstStyle/>
          <a:p>
            <a:r>
              <a:rPr lang="ru-RU" dirty="0"/>
              <a:t>1,000</a:t>
            </a:r>
          </a:p>
        </p:txBody>
      </p:sp>
    </p:spTree>
    <p:extLst>
      <p:ext uri="{BB962C8B-B14F-4D97-AF65-F5344CB8AC3E}">
        <p14:creationId xmlns:p14="http://schemas.microsoft.com/office/powerpoint/2010/main" val="484879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stretch>
            <a:fillRect/>
          </a:stretch>
        </p:blipFill>
        <p:spPr>
          <a:xfrm>
            <a:off x="2135560" y="620689"/>
            <a:ext cx="7848872" cy="5904656"/>
          </a:xfrm>
          <a:prstGeom prst="rect">
            <a:avLst/>
          </a:prstGeom>
        </p:spPr>
      </p:pic>
      <p:sp>
        <p:nvSpPr>
          <p:cNvPr id="3" name="Заголовок 2"/>
          <p:cNvSpPr>
            <a:spLocks noGrp="1"/>
          </p:cNvSpPr>
          <p:nvPr>
            <p:ph type="title"/>
          </p:nvPr>
        </p:nvSpPr>
        <p:spPr>
          <a:xfrm>
            <a:off x="1981200" y="116632"/>
            <a:ext cx="8229600" cy="288032"/>
          </a:xfrm>
        </p:spPr>
        <p:txBody>
          <a:bodyPr>
            <a:noAutofit/>
          </a:bodyPr>
          <a:lstStyle/>
          <a:p>
            <a:r>
              <a:rPr lang="ru-RU" sz="3600" dirty="0"/>
              <a:t>Использование Интернета по странам</a:t>
            </a:r>
          </a:p>
        </p:txBody>
      </p:sp>
    </p:spTree>
    <p:extLst>
      <p:ext uri="{BB962C8B-B14F-4D97-AF65-F5344CB8AC3E}">
        <p14:creationId xmlns:p14="http://schemas.microsoft.com/office/powerpoint/2010/main" val="3104729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cKinsey &amp; Company | 21&#10;By 2020, some 940 million online shoppers&#10;are expected to spend almost $1 trillion on&#10;cross-border..."/>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2089150" y="692697"/>
            <a:ext cx="8578850" cy="543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282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r>
              <a:rPr lang="ru-RU" sz="4000" b="1" dirty="0"/>
              <a:t>«Глобализация мировой экономики»</a:t>
            </a:r>
          </a:p>
        </p:txBody>
      </p:sp>
      <p:sp>
        <p:nvSpPr>
          <p:cNvPr id="5123" name="Rectangle 3"/>
          <p:cNvSpPr>
            <a:spLocks noGrp="1" noChangeArrowheads="1"/>
          </p:cNvSpPr>
          <p:nvPr>
            <p:ph type="body" idx="1"/>
          </p:nvPr>
        </p:nvSpPr>
        <p:spPr/>
        <p:txBody>
          <a:bodyPr>
            <a:normAutofit/>
          </a:bodyPr>
          <a:lstStyle/>
          <a:p>
            <a:pPr algn="just">
              <a:lnSpc>
                <a:spcPct val="80000"/>
              </a:lnSpc>
              <a:buNone/>
            </a:pPr>
            <a:r>
              <a:rPr lang="ru-RU" b="1" dirty="0"/>
              <a:t>      Глобализация</a:t>
            </a:r>
            <a:r>
              <a:rPr lang="ru-RU" dirty="0"/>
              <a:t> </a:t>
            </a:r>
            <a:r>
              <a:rPr lang="ru-RU" b="1" dirty="0"/>
              <a:t>представляет собой  процесс </a:t>
            </a:r>
            <a:r>
              <a:rPr lang="ru-RU" b="1" i="1" dirty="0">
                <a:solidFill>
                  <a:srgbClr val="FF0000"/>
                </a:solidFill>
              </a:rPr>
              <a:t>втягивания мирового</a:t>
            </a:r>
            <a:r>
              <a:rPr lang="ru-RU" b="1" i="1" dirty="0"/>
              <a:t> </a:t>
            </a:r>
            <a:r>
              <a:rPr lang="ru-RU" b="1" i="1" dirty="0">
                <a:solidFill>
                  <a:srgbClr val="FF0000"/>
                </a:solidFill>
              </a:rPr>
              <a:t>хозяйства</a:t>
            </a:r>
            <a:r>
              <a:rPr lang="ru-RU" b="1" dirty="0"/>
              <a:t>, понимаемого как совокупность национальных хозяйств, связанных друг с другом системой международного разделения труда,  экономических и политических отношений, </a:t>
            </a:r>
            <a:r>
              <a:rPr lang="ru-RU" b="1" i="1" dirty="0">
                <a:solidFill>
                  <a:srgbClr val="FF0000"/>
                </a:solidFill>
              </a:rPr>
              <a:t>в рынок</a:t>
            </a:r>
            <a:r>
              <a:rPr lang="ru-RU" b="1" dirty="0"/>
              <a:t> и тесное переплетение их экономик, </a:t>
            </a:r>
            <a:r>
              <a:rPr lang="ru-RU" b="1" i="1" dirty="0">
                <a:solidFill>
                  <a:srgbClr val="FF0000"/>
                </a:solidFill>
              </a:rPr>
              <a:t>создание единой мировой сетевой рыночной экономики</a:t>
            </a:r>
            <a:r>
              <a:rPr lang="en-US" b="1" i="1" dirty="0">
                <a:solidFill>
                  <a:srgbClr val="FF0000"/>
                </a:solidFill>
              </a:rPr>
              <a:t> </a:t>
            </a:r>
            <a:r>
              <a:rPr lang="ru-RU" b="1" i="1" dirty="0">
                <a:solidFill>
                  <a:srgbClr val="FF0000"/>
                </a:solidFill>
              </a:rPr>
              <a:t>(</a:t>
            </a:r>
            <a:r>
              <a:rPr lang="ru-RU" b="1" i="1" dirty="0" err="1">
                <a:solidFill>
                  <a:srgbClr val="FF0000"/>
                </a:solidFill>
              </a:rPr>
              <a:t>геоэкономики</a:t>
            </a:r>
            <a:r>
              <a:rPr lang="ru-RU" b="1" i="1" dirty="0">
                <a:solidFill>
                  <a:srgbClr val="FF0000"/>
                </a:solidFill>
              </a:rPr>
              <a:t>)</a:t>
            </a:r>
            <a:r>
              <a:rPr lang="ru-RU" b="1" dirty="0"/>
              <a:t> и её  инфраструктуры, разрушение национального суверенитета государств, являвшихся главными действующими лицами международных отношений на протяжении многих веков.</a:t>
            </a:r>
            <a:r>
              <a:rPr lang="ru-RU" dirty="0"/>
              <a:t> </a:t>
            </a:r>
          </a:p>
        </p:txBody>
      </p:sp>
    </p:spTree>
    <p:extLst>
      <p:ext uri="{BB962C8B-B14F-4D97-AF65-F5344CB8AC3E}">
        <p14:creationId xmlns:p14="http://schemas.microsoft.com/office/powerpoint/2010/main" val="204898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p:stCondLst>
                                    <p:cond delay="0"/>
                                  </p:stCondLst>
                                  <p:iterate type="lt">
                                    <p:tmPct val="4000"/>
                                  </p:iterate>
                                  <p:childTnLst>
                                    <p:set>
                                      <p:cBhvr>
                                        <p:cTn id="6" dur="500" fill="hold"/>
                                        <p:tgtEl>
                                          <p:spTgt spid="7170"/>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0"/>
          <p:cNvSpPr>
            <a:spLocks noGrp="1"/>
          </p:cNvSpPr>
          <p:nvPr>
            <p:ph type="title"/>
          </p:nvPr>
        </p:nvSpPr>
        <p:spPr/>
        <p:txBody>
          <a:bodyPr/>
          <a:lstStyle/>
          <a:p>
            <a:pPr algn="ctr"/>
            <a:r>
              <a:rPr lang="en-US" dirty="0" err="1"/>
              <a:t>FinTech</a:t>
            </a:r>
            <a:r>
              <a:rPr lang="ru-RU" dirty="0"/>
              <a:t> и банки</a:t>
            </a:r>
          </a:p>
        </p:txBody>
      </p:sp>
      <p:sp>
        <p:nvSpPr>
          <p:cNvPr id="10" name="Rectangle 5"/>
          <p:cNvSpPr>
            <a:spLocks noGrp="1" noChangeArrowheads="1"/>
          </p:cNvSpPr>
          <p:nvPr>
            <p:ph sz="half"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28600" algn="just" defTabSz="914400" rtl="0" eaLnBrk="0" fontAlgn="base" latinLnBrk="0" hangingPunct="0">
              <a:lnSpc>
                <a:spcPct val="100000"/>
              </a:lnSpc>
              <a:spcBef>
                <a:spcPct val="0"/>
              </a:spcBef>
              <a:spcAft>
                <a:spcPct val="0"/>
              </a:spcAft>
              <a:buClrTx/>
              <a:buSzTx/>
              <a:buFontTx/>
              <a:buNone/>
              <a:tabLst/>
            </a:pPr>
            <a:r>
              <a:rPr kumimoji="0" lang="ru-RU" altLang="ru-RU" sz="3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В США розничные онлайн-расходы выросли на 30% в первом полугодии 2020 г. по сравнению с тем же периодом 2019 года. </a:t>
            </a:r>
          </a:p>
          <a:p>
            <a:pPr marL="0" marR="0" lvl="0" indent="228600" algn="just" defTabSz="914400" rtl="0" eaLnBrk="0" fontAlgn="base" latinLnBrk="0" hangingPunct="0">
              <a:lnSpc>
                <a:spcPct val="100000"/>
              </a:lnSpc>
              <a:spcBef>
                <a:spcPct val="0"/>
              </a:spcBef>
              <a:spcAft>
                <a:spcPct val="0"/>
              </a:spcAft>
              <a:buClrTx/>
              <a:buSzTx/>
              <a:buFontTx/>
              <a:buNone/>
              <a:tabLst/>
            </a:pPr>
            <a:r>
              <a:rPr kumimoji="0" lang="ru-RU" altLang="ru-RU" sz="3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В Великобритании в июле 2020 г. доля онлайн-транзакций увеличилась с 29,8% до 40,7%.</a:t>
            </a:r>
            <a:endParaRPr kumimoji="0" lang="ru-RU" altLang="ru-RU" sz="3200" b="0" i="0" u="none" strike="noStrike" cap="none" normalizeH="0" baseline="0" dirty="0">
              <a:ln>
                <a:noFill/>
              </a:ln>
              <a:solidFill>
                <a:schemeClr val="tx1"/>
              </a:solidFill>
              <a:effectLst/>
              <a:latin typeface="Arial" panose="020B0604020202020204" pitchFamily="34" charset="0"/>
            </a:endParaRPr>
          </a:p>
        </p:txBody>
      </p:sp>
      <p:sp>
        <p:nvSpPr>
          <p:cNvPr id="12" name="Объект 11"/>
          <p:cNvSpPr>
            <a:spLocks noGrp="1"/>
          </p:cNvSpPr>
          <p:nvPr>
            <p:ph sz="half" idx="2"/>
          </p:nvPr>
        </p:nvSpPr>
        <p:spPr/>
        <p:txBody>
          <a:bodyPr/>
          <a:lstStyle/>
          <a:p>
            <a:pPr algn="just"/>
            <a:r>
              <a:rPr lang="ru-RU" dirty="0"/>
              <a:t>По оценкам </a:t>
            </a:r>
            <a:r>
              <a:rPr lang="ru-RU" dirty="0" err="1"/>
              <a:t>Goldman</a:t>
            </a:r>
            <a:r>
              <a:rPr lang="ru-RU" dirty="0"/>
              <a:t> </a:t>
            </a:r>
            <a:r>
              <a:rPr lang="ru-RU" dirty="0" err="1"/>
              <a:t>Sachs</a:t>
            </a:r>
            <a:r>
              <a:rPr lang="ru-RU" dirty="0"/>
              <a:t> , в течение ближайших пяти лет </a:t>
            </a:r>
            <a:r>
              <a:rPr lang="ru-RU" b="1" dirty="0">
                <a:solidFill>
                  <a:srgbClr val="FF0000"/>
                </a:solidFill>
              </a:rPr>
              <a:t>11 млрд. долл</a:t>
            </a:r>
            <a:r>
              <a:rPr lang="ru-RU" dirty="0"/>
              <a:t>. из 150 млрд. годовой прибыли банков США могут быть потеряны из-за развития </a:t>
            </a:r>
            <a:r>
              <a:rPr lang="ru-RU" dirty="0" err="1"/>
              <a:t>FinTech</a:t>
            </a:r>
            <a:r>
              <a:rPr lang="ru-RU" dirty="0"/>
              <a:t> кредитования, такого как </a:t>
            </a:r>
            <a:r>
              <a:rPr lang="ru-RU" dirty="0" err="1"/>
              <a:t>одноранговые</a:t>
            </a:r>
            <a:r>
              <a:rPr lang="ru-RU" dirty="0"/>
              <a:t> платформы. </a:t>
            </a:r>
          </a:p>
          <a:p>
            <a:endParaRPr lang="ru-RU" dirty="0"/>
          </a:p>
        </p:txBody>
      </p:sp>
    </p:spTree>
    <p:extLst>
      <p:ext uri="{BB962C8B-B14F-4D97-AF65-F5344CB8AC3E}">
        <p14:creationId xmlns:p14="http://schemas.microsoft.com/office/powerpoint/2010/main" val="3866971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On-line </a:t>
            </a:r>
            <a:r>
              <a:rPr lang="ru-RU" dirty="0">
                <a:latin typeface="Times New Roman" panose="02020603050405020304" pitchFamily="18" charset="0"/>
                <a:cs typeface="Times New Roman" panose="02020603050405020304" pitchFamily="18" charset="0"/>
              </a:rPr>
              <a:t>расходы</a:t>
            </a:r>
          </a:p>
        </p:txBody>
      </p:sp>
      <p:sp>
        <p:nvSpPr>
          <p:cNvPr id="3" name="Объект 2"/>
          <p:cNvSpPr>
            <a:spLocks noGrp="1"/>
          </p:cNvSpPr>
          <p:nvPr>
            <p:ph idx="1"/>
          </p:nvPr>
        </p:nvSpPr>
        <p:spPr/>
        <p:txBody>
          <a:bodyPr/>
          <a:lstStyle/>
          <a:p>
            <a:pPr algn="just"/>
            <a:r>
              <a:rPr lang="ru-RU" dirty="0"/>
              <a:t>По прогнозам OMFIF, по результатам 2020 года розничные онлайн-расходы в Китае достигли </a:t>
            </a:r>
            <a:r>
              <a:rPr lang="ru-RU" b="1" dirty="0">
                <a:solidFill>
                  <a:srgbClr val="FF0000"/>
                </a:solidFill>
              </a:rPr>
              <a:t>2 трлн долларов</a:t>
            </a:r>
            <a:r>
              <a:rPr lang="ru-RU" dirty="0"/>
              <a:t>. Объем мобильных транзакций, по данным Народного банка Китая, в 2018 году достиг </a:t>
            </a:r>
            <a:r>
              <a:rPr lang="ru-RU" b="1" dirty="0">
                <a:solidFill>
                  <a:srgbClr val="FF0000"/>
                </a:solidFill>
              </a:rPr>
              <a:t>61 млрд. долларов </a:t>
            </a:r>
            <a:r>
              <a:rPr lang="ru-RU" dirty="0"/>
              <a:t>по сравнению с 1,7 млрд в 2013 году. В настоящее время китайский рынок мобильных платежей оценивается 5,7 трлн. долларов. Две доминирующие платформы мобильных платежей в стране - </a:t>
            </a:r>
            <a:r>
              <a:rPr lang="ru-RU" dirty="0" err="1"/>
              <a:t>Alipay</a:t>
            </a:r>
            <a:r>
              <a:rPr lang="ru-RU" dirty="0"/>
              <a:t> и </a:t>
            </a:r>
            <a:r>
              <a:rPr lang="ru-RU" dirty="0" err="1"/>
              <a:t>WeChat</a:t>
            </a:r>
            <a:r>
              <a:rPr lang="ru-RU" dirty="0"/>
              <a:t> </a:t>
            </a:r>
            <a:r>
              <a:rPr lang="ru-RU" dirty="0" err="1"/>
              <a:t>Pay</a:t>
            </a:r>
            <a:r>
              <a:rPr lang="ru-RU" dirty="0"/>
              <a:t> обеспечивают </a:t>
            </a:r>
            <a:r>
              <a:rPr lang="ru-RU" b="1" dirty="0">
                <a:solidFill>
                  <a:srgbClr val="FF0000"/>
                </a:solidFill>
              </a:rPr>
              <a:t>93% этих транзакций </a:t>
            </a:r>
          </a:p>
        </p:txBody>
      </p:sp>
    </p:spTree>
    <p:extLst>
      <p:ext uri="{BB962C8B-B14F-4D97-AF65-F5344CB8AC3E}">
        <p14:creationId xmlns:p14="http://schemas.microsoft.com/office/powerpoint/2010/main" val="666438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Безналичные транзакции</a:t>
            </a:r>
          </a:p>
        </p:txBody>
      </p:sp>
      <p:sp>
        <p:nvSpPr>
          <p:cNvPr id="3" name="Объект 2"/>
          <p:cNvSpPr>
            <a:spLocks noGrp="1"/>
          </p:cNvSpPr>
          <p:nvPr>
            <p:ph idx="1"/>
          </p:nvPr>
        </p:nvSpPr>
        <p:spPr/>
        <p:txBody>
          <a:bodyPr/>
          <a:lstStyle/>
          <a:p>
            <a:pPr algn="just"/>
            <a:r>
              <a:rPr lang="ru-RU" dirty="0"/>
              <a:t>Безналичные транзакции через мобильные приложения, цифровые кошельки и платежи с помощью QR-кодов неуклонно росли и, по оценкам, в 2019 году превысили 1 трлн долларов. Цифровые платежи развивались параллельно с электронной коммерцией и другими цифровыми услугами и достигли в 2019 году 3,5 трлн долларов, что почти втрое больше по сравнению с 1,3 млрд. долларов в 2014 году.</a:t>
            </a:r>
          </a:p>
        </p:txBody>
      </p:sp>
    </p:spTree>
    <p:extLst>
      <p:ext uri="{BB962C8B-B14F-4D97-AF65-F5344CB8AC3E}">
        <p14:creationId xmlns:p14="http://schemas.microsoft.com/office/powerpoint/2010/main" val="3096188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stretch>
            <a:fillRect/>
          </a:stretch>
        </p:blipFill>
        <p:spPr>
          <a:xfrm>
            <a:off x="1711126" y="1271109"/>
            <a:ext cx="8892479" cy="5245601"/>
          </a:xfrm>
          <a:prstGeom prst="rect">
            <a:avLst/>
          </a:prstGeom>
        </p:spPr>
      </p:pic>
      <p:sp>
        <p:nvSpPr>
          <p:cNvPr id="3" name="Заголовок 2"/>
          <p:cNvSpPr>
            <a:spLocks noGrp="1"/>
          </p:cNvSpPr>
          <p:nvPr>
            <p:ph type="title"/>
          </p:nvPr>
        </p:nvSpPr>
        <p:spPr/>
        <p:txBody>
          <a:bodyPr>
            <a:noAutofit/>
          </a:bodyPr>
          <a:lstStyle/>
          <a:p>
            <a:br>
              <a:rPr lang="ru-RU" sz="3600" dirty="0"/>
            </a:br>
            <a:r>
              <a:rPr lang="ru-RU" sz="3600" dirty="0"/>
              <a:t>Компании-лидеры по рыночной капитализации  (стоимость акции  х  на сумму акций)в 2013-2018 гг.</a:t>
            </a:r>
            <a:br>
              <a:rPr lang="ru-RU" sz="3600" dirty="0"/>
            </a:br>
            <a:br>
              <a:rPr lang="ru-RU" sz="3600" dirty="0"/>
            </a:br>
            <a:endParaRPr lang="ru-RU" sz="3600" dirty="0"/>
          </a:p>
        </p:txBody>
      </p:sp>
      <p:sp>
        <p:nvSpPr>
          <p:cNvPr id="4" name="TextBox 3"/>
          <p:cNvSpPr txBox="1"/>
          <p:nvPr/>
        </p:nvSpPr>
        <p:spPr>
          <a:xfrm>
            <a:off x="6490952" y="3786389"/>
            <a:ext cx="721217" cy="369332"/>
          </a:xfrm>
          <a:prstGeom prst="rect">
            <a:avLst/>
          </a:prstGeom>
          <a:noFill/>
        </p:spPr>
        <p:txBody>
          <a:bodyPr wrap="square" rtlCol="0">
            <a:spAutoFit/>
          </a:bodyPr>
          <a:lstStyle/>
          <a:p>
            <a:pPr algn="ctr"/>
            <a:r>
              <a:rPr lang="ru-RU" b="1" dirty="0"/>
              <a:t>2</a:t>
            </a:r>
          </a:p>
        </p:txBody>
      </p:sp>
      <p:sp>
        <p:nvSpPr>
          <p:cNvPr id="5" name="TextBox 4"/>
          <p:cNvSpPr txBox="1"/>
          <p:nvPr/>
        </p:nvSpPr>
        <p:spPr>
          <a:xfrm>
            <a:off x="7933386" y="3721994"/>
            <a:ext cx="953037" cy="369332"/>
          </a:xfrm>
          <a:prstGeom prst="rect">
            <a:avLst/>
          </a:prstGeom>
          <a:noFill/>
        </p:spPr>
        <p:txBody>
          <a:bodyPr wrap="square" rtlCol="0">
            <a:spAutoFit/>
          </a:bodyPr>
          <a:lstStyle/>
          <a:p>
            <a:pPr algn="ctr"/>
            <a:r>
              <a:rPr lang="ru-RU" b="1" dirty="0"/>
              <a:t>3</a:t>
            </a:r>
          </a:p>
        </p:txBody>
      </p:sp>
      <p:sp>
        <p:nvSpPr>
          <p:cNvPr id="6" name="TextBox 5"/>
          <p:cNvSpPr txBox="1"/>
          <p:nvPr/>
        </p:nvSpPr>
        <p:spPr>
          <a:xfrm>
            <a:off x="4855335" y="3644721"/>
            <a:ext cx="682580" cy="369332"/>
          </a:xfrm>
          <a:prstGeom prst="rect">
            <a:avLst/>
          </a:prstGeom>
          <a:noFill/>
        </p:spPr>
        <p:txBody>
          <a:bodyPr wrap="square" rtlCol="0">
            <a:spAutoFit/>
          </a:bodyPr>
          <a:lstStyle/>
          <a:p>
            <a:pPr algn="ctr"/>
            <a:r>
              <a:rPr lang="ru-RU" b="1" dirty="0"/>
              <a:t>4</a:t>
            </a:r>
          </a:p>
        </p:txBody>
      </p:sp>
    </p:spTree>
    <p:extLst>
      <p:ext uri="{BB962C8B-B14F-4D97-AF65-F5344CB8AC3E}">
        <p14:creationId xmlns:p14="http://schemas.microsoft.com/office/powerpoint/2010/main" val="2431077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en-US" dirty="0"/>
              <a:t>2020</a:t>
            </a:r>
            <a:br>
              <a:rPr lang="en-US" dirty="0"/>
            </a:br>
            <a:r>
              <a:rPr lang="ru-RU" dirty="0"/>
              <a:t>по рыночной капитализации</a:t>
            </a:r>
            <a:br>
              <a:rPr lang="en-US" dirty="0"/>
            </a:br>
            <a:endParaRPr lang="ru-RU" dirty="0"/>
          </a:p>
        </p:txBody>
      </p:sp>
      <p:sp>
        <p:nvSpPr>
          <p:cNvPr id="3" name="Содержимое 2"/>
          <p:cNvSpPr>
            <a:spLocks noGrp="1"/>
          </p:cNvSpPr>
          <p:nvPr>
            <p:ph idx="1"/>
          </p:nvPr>
        </p:nvSpPr>
        <p:spPr/>
        <p:txBody>
          <a:bodyPr>
            <a:normAutofit fontScale="92500" lnSpcReduction="20000"/>
          </a:bodyPr>
          <a:lstStyle/>
          <a:p>
            <a:pPr marL="514350" indent="-514350">
              <a:buFont typeface="+mj-lt"/>
              <a:buAutoNum type="arabicPeriod"/>
            </a:pPr>
            <a:r>
              <a:rPr lang="en-US" b="1" dirty="0"/>
              <a:t>Apple</a:t>
            </a:r>
          </a:p>
          <a:p>
            <a:pPr marL="514350" indent="-514350">
              <a:buFont typeface="+mj-lt"/>
              <a:buAutoNum type="arabicPeriod"/>
            </a:pPr>
            <a:r>
              <a:rPr lang="en-US" b="1" dirty="0"/>
              <a:t>Microsoft</a:t>
            </a:r>
          </a:p>
          <a:p>
            <a:pPr marL="514350" indent="-514350">
              <a:buFont typeface="+mj-lt"/>
              <a:buAutoNum type="arabicPeriod"/>
            </a:pPr>
            <a:r>
              <a:rPr lang="en-US" b="1" dirty="0"/>
              <a:t>Amazon</a:t>
            </a:r>
          </a:p>
          <a:p>
            <a:pPr marL="514350" indent="-514350">
              <a:buFont typeface="+mj-lt"/>
              <a:buAutoNum type="arabicPeriod"/>
            </a:pPr>
            <a:r>
              <a:rPr lang="en-US" b="1" dirty="0"/>
              <a:t>Alphabet</a:t>
            </a:r>
          </a:p>
          <a:p>
            <a:pPr marL="514350" indent="-514350">
              <a:buFont typeface="+mj-lt"/>
              <a:buAutoNum type="arabicPeriod"/>
            </a:pPr>
            <a:r>
              <a:rPr lang="en-US" b="1" dirty="0" err="1"/>
              <a:t>Facebook</a:t>
            </a:r>
            <a:endParaRPr lang="en-US" b="1" dirty="0"/>
          </a:p>
          <a:p>
            <a:pPr marL="514350" indent="-514350">
              <a:buFont typeface="+mj-lt"/>
              <a:buAutoNum type="arabicPeriod"/>
            </a:pPr>
            <a:r>
              <a:rPr lang="en-US" b="1" dirty="0" err="1"/>
              <a:t>Alibaba</a:t>
            </a:r>
            <a:endParaRPr lang="en-US" b="1" dirty="0"/>
          </a:p>
          <a:p>
            <a:pPr marL="514350" indent="-514350">
              <a:buFont typeface="+mj-lt"/>
              <a:buAutoNum type="arabicPeriod"/>
            </a:pPr>
            <a:r>
              <a:rPr lang="en-US" b="1" dirty="0" err="1"/>
              <a:t>Tencent</a:t>
            </a:r>
            <a:endParaRPr lang="en-US" b="1" dirty="0"/>
          </a:p>
          <a:p>
            <a:pPr marL="514350" indent="-514350">
              <a:buFont typeface="+mj-lt"/>
              <a:buAutoNum type="arabicPeriod"/>
            </a:pPr>
            <a:r>
              <a:rPr lang="en-US" b="1" dirty="0"/>
              <a:t>Berkshire Hathaway</a:t>
            </a:r>
          </a:p>
          <a:p>
            <a:pPr marL="514350" indent="-514350">
              <a:buFont typeface="+mj-lt"/>
              <a:buAutoNum type="arabicPeriod"/>
            </a:pPr>
            <a:r>
              <a:rPr lang="en-US" b="1" dirty="0"/>
              <a:t>Taiwan Semi Conductor</a:t>
            </a:r>
            <a:endParaRPr lang="ru-RU" b="1" dirty="0"/>
          </a:p>
          <a:p>
            <a:pPr marL="514350" indent="-514350">
              <a:buFont typeface="+mj-lt"/>
              <a:buAutoNum type="arabicPeriod"/>
            </a:pPr>
            <a:r>
              <a:rPr lang="en-US" b="1" dirty="0"/>
              <a:t>Visa</a:t>
            </a:r>
            <a:endParaRPr lang="ru-RU" b="1" dirty="0"/>
          </a:p>
          <a:p>
            <a:pPr>
              <a:buNone/>
            </a:pPr>
            <a:endParaRPr lang="ru-RU"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Лидеры по прибыльности акций на рынке в 2017 г.</a:t>
            </a:r>
          </a:p>
        </p:txBody>
      </p:sp>
      <p:sp>
        <p:nvSpPr>
          <p:cNvPr id="3" name="Объект 2"/>
          <p:cNvSpPr>
            <a:spLocks noGrp="1"/>
          </p:cNvSpPr>
          <p:nvPr>
            <p:ph idx="1"/>
          </p:nvPr>
        </p:nvSpPr>
        <p:spPr/>
        <p:txBody>
          <a:bodyPr>
            <a:normAutofit fontScale="92500"/>
          </a:bodyPr>
          <a:lstStyle/>
          <a:p>
            <a:pPr marL="514350" indent="-514350" algn="just">
              <a:buFont typeface="+mj-lt"/>
              <a:buAutoNum type="arabicPeriod"/>
            </a:pPr>
            <a:r>
              <a:rPr lang="en-US" b="1" dirty="0"/>
              <a:t>Red Hat</a:t>
            </a:r>
            <a:r>
              <a:rPr lang="ru-RU" b="1" dirty="0"/>
              <a:t> -</a:t>
            </a:r>
            <a:r>
              <a:rPr lang="ru-RU" dirty="0"/>
              <a:t>   амер. компания, выпускающая решения на основе свободной операционной системы </a:t>
            </a:r>
            <a:r>
              <a:rPr lang="en-US" u="sng" dirty="0"/>
              <a:t>L</a:t>
            </a:r>
            <a:r>
              <a:rPr lang="en-US" u="sng" dirty="0">
                <a:solidFill>
                  <a:schemeClr val="tx1">
                    <a:lumMod val="65000"/>
                    <a:lumOff val="35000"/>
                  </a:schemeClr>
                </a:solidFill>
              </a:rPr>
              <a:t>inux</a:t>
            </a:r>
            <a:endParaRPr lang="ru-RU" u="sng" dirty="0">
              <a:solidFill>
                <a:schemeClr val="tx1">
                  <a:lumMod val="65000"/>
                  <a:lumOff val="35000"/>
                </a:schemeClr>
              </a:solidFill>
            </a:endParaRPr>
          </a:p>
          <a:p>
            <a:pPr marL="514350" indent="-514350" algn="just">
              <a:buFont typeface="+mj-lt"/>
              <a:buAutoNum type="arabicPeriod"/>
            </a:pPr>
            <a:r>
              <a:rPr lang="en-US" b="1" dirty="0"/>
              <a:t>BlackBerry</a:t>
            </a:r>
            <a:r>
              <a:rPr lang="ru-RU" b="1" dirty="0"/>
              <a:t> –</a:t>
            </a:r>
            <a:r>
              <a:rPr lang="ru-RU" dirty="0"/>
              <a:t>канадская компания, мобильная связь</a:t>
            </a:r>
            <a:endParaRPr lang="en-US" dirty="0"/>
          </a:p>
          <a:p>
            <a:pPr marL="514350" indent="-514350" algn="just">
              <a:buFont typeface="+mj-lt"/>
              <a:buAutoNum type="arabicPeriod"/>
            </a:pPr>
            <a:r>
              <a:rPr lang="en-US" b="1" dirty="0"/>
              <a:t>Tableau Software - </a:t>
            </a:r>
            <a:r>
              <a:rPr lang="ru-RU" b="1" dirty="0"/>
              <a:t> </a:t>
            </a:r>
            <a:r>
              <a:rPr lang="ru-RU" dirty="0"/>
              <a:t>амер. компания</a:t>
            </a:r>
            <a:r>
              <a:rPr lang="ru-RU" b="1" dirty="0"/>
              <a:t>, </a:t>
            </a:r>
            <a:r>
              <a:rPr lang="ru-RU" dirty="0"/>
              <a:t>программы бизнес-аналитики</a:t>
            </a:r>
          </a:p>
          <a:p>
            <a:pPr marL="514350" indent="-514350" algn="just">
              <a:buFont typeface="+mj-lt"/>
              <a:buAutoNum type="arabicPeriod"/>
            </a:pPr>
            <a:r>
              <a:rPr lang="en-US" b="1" dirty="0" err="1"/>
              <a:t>Splunk</a:t>
            </a:r>
            <a:r>
              <a:rPr lang="ru-RU" b="1" dirty="0"/>
              <a:t> -</a:t>
            </a:r>
            <a:r>
              <a:rPr lang="ru-RU" dirty="0"/>
              <a:t> </a:t>
            </a:r>
            <a:r>
              <a:rPr lang="en-US" dirty="0"/>
              <a:t> </a:t>
            </a:r>
            <a:r>
              <a:rPr lang="ru-RU" dirty="0"/>
              <a:t>амер. компания, разработчик программ оперативной аналитики в реальном времени и машинного обучения для сфер безопасности, управления производительностью ИТ-персонала, бизнес-аналитики и других применений. </a:t>
            </a:r>
          </a:p>
          <a:p>
            <a:pPr marL="514350" indent="-514350" algn="just">
              <a:buFont typeface="+mj-lt"/>
              <a:buAutoNum type="arabicPeriod"/>
            </a:pPr>
            <a:r>
              <a:rPr lang="en-US" b="1" dirty="0" err="1"/>
              <a:t>Vmware</a:t>
            </a:r>
            <a:r>
              <a:rPr lang="ru-RU" b="1" dirty="0"/>
              <a:t> -</a:t>
            </a:r>
            <a:r>
              <a:rPr lang="ru-RU" dirty="0"/>
              <a:t>американская компания, крупнейший разработчик программного обеспечения для виртуализации. </a:t>
            </a:r>
          </a:p>
          <a:p>
            <a:pPr marL="0" indent="0" algn="just">
              <a:buNone/>
            </a:pPr>
            <a:endParaRPr lang="en-US" b="1" dirty="0"/>
          </a:p>
          <a:p>
            <a:pPr marL="514350" indent="-514350">
              <a:buFont typeface="+mj-lt"/>
              <a:buAutoNum type="arabicPeriod"/>
            </a:pPr>
            <a:endParaRPr lang="en-US" b="1" dirty="0"/>
          </a:p>
          <a:p>
            <a:pPr marL="514350" indent="-514350">
              <a:buFont typeface="+mj-lt"/>
              <a:buAutoNum type="arabicPeriod"/>
            </a:pPr>
            <a:endParaRPr lang="en-US" b="1" dirty="0"/>
          </a:p>
          <a:p>
            <a:pPr marL="514350" indent="-514350">
              <a:buFont typeface="+mj-lt"/>
              <a:buAutoNum type="arabicPeriod"/>
            </a:pPr>
            <a:endParaRPr lang="en-US" b="1" dirty="0"/>
          </a:p>
          <a:p>
            <a:pPr marL="514350" indent="-514350">
              <a:buFont typeface="+mj-lt"/>
              <a:buAutoNum type="arabicPeriod"/>
            </a:pPr>
            <a:endParaRPr lang="en-US" b="1" dirty="0"/>
          </a:p>
          <a:p>
            <a:pPr marL="514350" indent="-514350">
              <a:buFont typeface="+mj-lt"/>
              <a:buAutoNum type="arabicPeriod"/>
            </a:pPr>
            <a:endParaRPr lang="ru-RU" dirty="0">
              <a:solidFill>
                <a:schemeClr val="tx1">
                  <a:lumMod val="65000"/>
                  <a:lumOff val="35000"/>
                </a:schemeClr>
              </a:solidFill>
            </a:endParaRPr>
          </a:p>
        </p:txBody>
      </p:sp>
      <p:pic>
        <p:nvPicPr>
          <p:cNvPr id="1026" name="Picture 2" descr="li_s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li_s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_s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li_s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_s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li_s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_s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li_s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_s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li_s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86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2016 </a:t>
            </a:r>
            <a:r>
              <a:rPr lang="en-US" dirty="0"/>
              <a:t>vs</a:t>
            </a:r>
            <a:r>
              <a:rPr lang="ru-RU" dirty="0"/>
              <a:t> 2025</a:t>
            </a:r>
          </a:p>
        </p:txBody>
      </p:sp>
      <p:sp>
        <p:nvSpPr>
          <p:cNvPr id="3" name="Объект 2"/>
          <p:cNvSpPr>
            <a:spLocks noGrp="1"/>
          </p:cNvSpPr>
          <p:nvPr>
            <p:ph sz="half" idx="1"/>
          </p:nvPr>
        </p:nvSpPr>
        <p:spPr/>
        <p:txBody>
          <a:bodyPr>
            <a:normAutofit fontScale="85000" lnSpcReduction="20000"/>
          </a:bodyPr>
          <a:lstStyle/>
          <a:p>
            <a:r>
              <a:rPr lang="ru-RU" dirty="0"/>
              <a:t>US $11,5 трлн(2016) оценивается  </a:t>
            </a:r>
            <a:r>
              <a:rPr lang="ru-RU" b="1" dirty="0">
                <a:solidFill>
                  <a:srgbClr val="FF0000"/>
                </a:solidFill>
              </a:rPr>
              <a:t>глобальная цифровая экономика</a:t>
            </a:r>
            <a:endParaRPr lang="en-US" b="1" dirty="0">
              <a:solidFill>
                <a:srgbClr val="FF0000"/>
              </a:solidFill>
            </a:endParaRPr>
          </a:p>
          <a:p>
            <a:r>
              <a:rPr lang="ru-RU" dirty="0"/>
              <a:t> Это составляет 15,5 процента мирового ВВП</a:t>
            </a:r>
          </a:p>
          <a:p>
            <a:r>
              <a:rPr lang="ru-RU" dirty="0"/>
              <a:t>К 2025 году доля  глобальной цифровой экономики как процент от мирового ВВП составит 24,5%</a:t>
            </a:r>
            <a:endParaRPr lang="en-US" dirty="0"/>
          </a:p>
          <a:p>
            <a:pPr marL="0" indent="0" algn="ctr">
              <a:buNone/>
            </a:pPr>
            <a:r>
              <a:rPr lang="ru-RU" dirty="0"/>
              <a:t>По данным </a:t>
            </a:r>
            <a:r>
              <a:rPr lang="en-US" dirty="0"/>
              <a:t>HUAWEI</a:t>
            </a:r>
            <a:endParaRPr lang="ru-RU" dirty="0"/>
          </a:p>
        </p:txBody>
      </p:sp>
      <p:sp>
        <p:nvSpPr>
          <p:cNvPr id="4" name="Объект 3"/>
          <p:cNvSpPr>
            <a:spLocks noGrp="1"/>
          </p:cNvSpPr>
          <p:nvPr>
            <p:ph sz="half" idx="2"/>
          </p:nvPr>
        </p:nvSpPr>
        <p:spPr/>
        <p:txBody>
          <a:bodyPr>
            <a:normAutofit fontScale="85000" lnSpcReduction="20000"/>
          </a:bodyPr>
          <a:lstStyle/>
          <a:p>
            <a:pPr algn="just"/>
            <a:r>
              <a:rPr lang="ru-RU" dirty="0"/>
              <a:t>анализ показывает, что каждый 1 доллар США, инвестированный в</a:t>
            </a:r>
            <a:r>
              <a:rPr lang="en-US" dirty="0"/>
              <a:t> </a:t>
            </a:r>
            <a:r>
              <a:rPr lang="ru-RU" dirty="0"/>
              <a:t>цифровые технологии за последние три десятилетия, прибавил</a:t>
            </a:r>
            <a:r>
              <a:rPr lang="en-US" dirty="0"/>
              <a:t> </a:t>
            </a:r>
            <a:r>
              <a:rPr lang="ru-RU" dirty="0"/>
              <a:t>В среднем 20 долларов США к ВВП. Это огромная отдача по</a:t>
            </a:r>
            <a:r>
              <a:rPr lang="en-US" dirty="0"/>
              <a:t> </a:t>
            </a:r>
            <a:r>
              <a:rPr lang="ru-RU" dirty="0"/>
              <a:t>сравнению с нецифровыми инвестициями, которые приносили</a:t>
            </a:r>
            <a:r>
              <a:rPr lang="en-US" dirty="0"/>
              <a:t> </a:t>
            </a:r>
            <a:r>
              <a:rPr lang="ru-RU" dirty="0"/>
              <a:t>среднюю отдачу примерно от 3 до 1 доллара США. Этот</a:t>
            </a:r>
            <a:r>
              <a:rPr lang="en-US" dirty="0"/>
              <a:t> </a:t>
            </a:r>
            <a:r>
              <a:rPr lang="ru-RU" dirty="0"/>
              <a:t>результат показывает, что </a:t>
            </a:r>
            <a:r>
              <a:rPr lang="ru-RU" b="1" dirty="0">
                <a:solidFill>
                  <a:srgbClr val="FF0000"/>
                </a:solidFill>
              </a:rPr>
              <a:t>на каждые инвестиции в размере 1 доллара США средняя</a:t>
            </a:r>
            <a:r>
              <a:rPr lang="en-US" b="1" dirty="0">
                <a:solidFill>
                  <a:srgbClr val="FF0000"/>
                </a:solidFill>
              </a:rPr>
              <a:t> </a:t>
            </a:r>
            <a:r>
              <a:rPr lang="ru-RU" b="1" dirty="0">
                <a:solidFill>
                  <a:srgbClr val="FF0000"/>
                </a:solidFill>
              </a:rPr>
              <a:t>доходность ВВП для цифровых инвестиций в 6,7 раза </a:t>
            </a:r>
            <a:r>
              <a:rPr lang="en-US" b="1" dirty="0">
                <a:solidFill>
                  <a:srgbClr val="FF0000"/>
                </a:solidFill>
              </a:rPr>
              <a:t> </a:t>
            </a:r>
            <a:r>
              <a:rPr lang="ru-RU" b="1" dirty="0">
                <a:solidFill>
                  <a:srgbClr val="FF0000"/>
                </a:solidFill>
              </a:rPr>
              <a:t>выше, чем для нецифровых инвестиций.</a:t>
            </a:r>
          </a:p>
        </p:txBody>
      </p:sp>
    </p:spTree>
    <p:extLst>
      <p:ext uri="{BB962C8B-B14F-4D97-AF65-F5344CB8AC3E}">
        <p14:creationId xmlns:p14="http://schemas.microsoft.com/office/powerpoint/2010/main" val="2186951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75520" y="2241497"/>
            <a:ext cx="8784976" cy="4640373"/>
          </a:xfrm>
          <a:prstGeom prst="rect">
            <a:avLst/>
          </a:prstGeom>
        </p:spPr>
        <p:txBody>
          <a:bodyPr wrap="square">
            <a:spAutoFit/>
          </a:bodyPr>
          <a:lstStyle/>
          <a:p>
            <a:pPr indent="264795" algn="just">
              <a:lnSpc>
                <a:spcPct val="103000"/>
              </a:lnSpc>
              <a:spcAft>
                <a:spcPts val="20"/>
              </a:spcAft>
            </a:pPr>
            <a:r>
              <a:rPr lang="ru-RU" sz="3600" dirty="0">
                <a:solidFill>
                  <a:srgbClr val="000000"/>
                </a:solidFill>
                <a:latin typeface="Book Antiqua" panose="02040602050305030304" pitchFamily="18" charset="0"/>
                <a:ea typeface="Book Antiqua" panose="02040602050305030304" pitchFamily="18" charset="0"/>
                <a:cs typeface="Book Antiqua" panose="02040602050305030304" pitchFamily="18" charset="0"/>
              </a:rPr>
              <a:t>Глобализация производства трансформируется в глобализацию потребления, когда будут постепенно формироваться общие экономические пространства </a:t>
            </a:r>
            <a:r>
              <a:rPr lang="ru-RU" sz="3600" dirty="0">
                <a:solidFill>
                  <a:srgbClr val="C00000"/>
                </a:solidFill>
                <a:latin typeface="Book Antiqua" panose="02040602050305030304" pitchFamily="18" charset="0"/>
                <a:ea typeface="Book Antiqua" panose="02040602050305030304" pitchFamily="18" charset="0"/>
                <a:cs typeface="Book Antiqua" panose="02040602050305030304" pitchFamily="18" charset="0"/>
              </a:rPr>
              <a:t>без государственных границ и без участия надгосударственных формальных институтов.</a:t>
            </a:r>
          </a:p>
        </p:txBody>
      </p:sp>
      <p:sp>
        <p:nvSpPr>
          <p:cNvPr id="3" name="Заголовок 2"/>
          <p:cNvSpPr>
            <a:spLocks noGrp="1"/>
          </p:cNvSpPr>
          <p:nvPr>
            <p:ph type="title"/>
          </p:nvPr>
        </p:nvSpPr>
        <p:spPr/>
        <p:txBody>
          <a:bodyPr>
            <a:normAutofit/>
          </a:bodyPr>
          <a:lstStyle/>
          <a:p>
            <a:r>
              <a:rPr lang="ru-RU" sz="5400" dirty="0"/>
              <a:t>!</a:t>
            </a:r>
          </a:p>
        </p:txBody>
      </p:sp>
    </p:spTree>
    <p:extLst>
      <p:ext uri="{BB962C8B-B14F-4D97-AF65-F5344CB8AC3E}">
        <p14:creationId xmlns:p14="http://schemas.microsoft.com/office/powerpoint/2010/main" val="4073422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Две тенденции, замедляющие процессы глобализации наряду с </a:t>
            </a:r>
            <a:r>
              <a:rPr lang="ru-RU" dirty="0" err="1"/>
              <a:t>цифровизацией</a:t>
            </a:r>
            <a:r>
              <a:rPr lang="ru-RU" dirty="0"/>
              <a:t> </a:t>
            </a:r>
          </a:p>
        </p:txBody>
      </p:sp>
      <p:sp>
        <p:nvSpPr>
          <p:cNvPr id="3" name="Объект 2"/>
          <p:cNvSpPr>
            <a:spLocks noGrp="1"/>
          </p:cNvSpPr>
          <p:nvPr>
            <p:ph idx="1"/>
          </p:nvPr>
        </p:nvSpPr>
        <p:spPr/>
        <p:txBody>
          <a:bodyPr/>
          <a:lstStyle/>
          <a:p>
            <a:pPr marL="514350" indent="-514350" fontAlgn="base">
              <a:buFont typeface="+mj-lt"/>
              <a:buAutoNum type="arabicPeriod"/>
            </a:pPr>
            <a:r>
              <a:rPr lang="ru-RU" dirty="0"/>
              <a:t>От глобализации к экономическому	национализму	и изоляционизму;</a:t>
            </a:r>
          </a:p>
          <a:p>
            <a:pPr marL="514350" indent="-514350">
              <a:buFont typeface="+mj-lt"/>
              <a:buAutoNum type="arabicPeriod"/>
            </a:pPr>
            <a:r>
              <a:rPr lang="ru-RU" dirty="0"/>
              <a:t>От изоляционизма к регионализации и </a:t>
            </a:r>
            <a:r>
              <a:rPr lang="ru-RU" dirty="0" err="1"/>
              <a:t>трансрегионализации</a:t>
            </a:r>
            <a:endParaRPr lang="ru-RU" dirty="0"/>
          </a:p>
        </p:txBody>
      </p:sp>
    </p:spTree>
    <p:extLst>
      <p:ext uri="{BB962C8B-B14F-4D97-AF65-F5344CB8AC3E}">
        <p14:creationId xmlns:p14="http://schemas.microsoft.com/office/powerpoint/2010/main" val="641761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Рисунок 73"/>
          <p:cNvPicPr/>
          <p:nvPr/>
        </p:nvPicPr>
        <p:blipFill rotWithShape="1">
          <a:blip r:embed="rId2" cstate="print"/>
          <a:srcRect l="25322" t="49232" r="51600" b="30512"/>
          <a:stretch/>
        </p:blipFill>
        <p:spPr bwMode="auto">
          <a:xfrm>
            <a:off x="119336" y="1988841"/>
            <a:ext cx="9144000" cy="5072063"/>
          </a:xfrm>
          <a:prstGeom prst="rect">
            <a:avLst/>
          </a:prstGeom>
          <a:ln>
            <a:noFill/>
          </a:ln>
          <a:extLst>
            <a:ext uri="{53640926-AAD7-44D8-BBD7-CCE9431645EC}">
              <a14:shadowObscured xmlns:a14="http://schemas.microsoft.com/office/drawing/2010/main"/>
            </a:ext>
          </a:extLst>
        </p:spPr>
      </p:pic>
      <p:sp>
        <p:nvSpPr>
          <p:cNvPr id="75" name="Заголовок 74"/>
          <p:cNvSpPr>
            <a:spLocks noGrp="1"/>
          </p:cNvSpPr>
          <p:nvPr>
            <p:ph type="title"/>
          </p:nvPr>
        </p:nvSpPr>
        <p:spPr>
          <a:xfrm>
            <a:off x="1919536" y="203498"/>
            <a:ext cx="8445624" cy="1257300"/>
          </a:xfrm>
        </p:spPr>
        <p:txBody>
          <a:bodyPr>
            <a:normAutofit fontScale="90000"/>
          </a:bodyPr>
          <a:lstStyle/>
          <a:p>
            <a:r>
              <a:rPr lang="ru-RU" i="1" dirty="0"/>
              <a:t>Масштабы цифровой экономики,</a:t>
            </a:r>
            <a:br>
              <a:rPr lang="ru-RU" dirty="0"/>
            </a:br>
            <a:r>
              <a:rPr lang="ru-RU" i="1" dirty="0"/>
              <a:t>% от ВВП</a:t>
            </a:r>
            <a:br>
              <a:rPr lang="ru-RU" dirty="0"/>
            </a:br>
            <a:endParaRPr lang="ru-RU" dirty="0"/>
          </a:p>
        </p:txBody>
      </p:sp>
    </p:spTree>
    <p:extLst>
      <p:ext uri="{BB962C8B-B14F-4D97-AF65-F5344CB8AC3E}">
        <p14:creationId xmlns:p14="http://schemas.microsoft.com/office/powerpoint/2010/main" val="3377926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ru-RU" dirty="0"/>
              <a:t>Характеристика глобализации</a:t>
            </a:r>
          </a:p>
        </p:txBody>
      </p:sp>
      <p:sp>
        <p:nvSpPr>
          <p:cNvPr id="11267" name="Rectangle 3"/>
          <p:cNvSpPr>
            <a:spLocks noGrp="1" noChangeArrowheads="1"/>
          </p:cNvSpPr>
          <p:nvPr>
            <p:ph type="body" idx="1"/>
          </p:nvPr>
        </p:nvSpPr>
        <p:spPr/>
        <p:txBody>
          <a:bodyPr/>
          <a:lstStyle/>
          <a:p>
            <a:pPr algn="just" eaLnBrk="1" hangingPunct="1">
              <a:lnSpc>
                <a:spcPct val="80000"/>
              </a:lnSpc>
              <a:buFontTx/>
              <a:buNone/>
            </a:pPr>
            <a:r>
              <a:rPr lang="ru-RU" sz="1600" dirty="0"/>
              <a:t>      </a:t>
            </a:r>
            <a:r>
              <a:rPr lang="ru-RU" sz="1600" dirty="0">
                <a:solidFill>
                  <a:srgbClr val="FF3300"/>
                </a:solidFill>
              </a:rPr>
              <a:t>В начале ХХ</a:t>
            </a:r>
            <a:r>
              <a:rPr lang="en-US" sz="1600" dirty="0">
                <a:solidFill>
                  <a:srgbClr val="FF3300"/>
                </a:solidFill>
              </a:rPr>
              <a:t>I</a:t>
            </a:r>
            <a:r>
              <a:rPr lang="ru-RU" sz="1600" dirty="0">
                <a:solidFill>
                  <a:srgbClr val="FF3300"/>
                </a:solidFill>
              </a:rPr>
              <a:t> века  этот процесс характеризуется следующими феноменами:</a:t>
            </a:r>
          </a:p>
          <a:p>
            <a:pPr algn="just" eaLnBrk="1" hangingPunct="1">
              <a:lnSpc>
                <a:spcPct val="80000"/>
              </a:lnSpc>
            </a:pPr>
            <a:r>
              <a:rPr lang="ru-RU" sz="1600" dirty="0"/>
              <a:t> </a:t>
            </a:r>
            <a:r>
              <a:rPr lang="ru-RU" sz="2000" b="1" dirty="0"/>
              <a:t>интеграцией информационного и финансового пространства;</a:t>
            </a:r>
          </a:p>
          <a:p>
            <a:pPr algn="just" eaLnBrk="1" hangingPunct="1">
              <a:lnSpc>
                <a:spcPct val="80000"/>
              </a:lnSpc>
            </a:pPr>
            <a:r>
              <a:rPr lang="ru-RU" sz="2000" b="1" dirty="0"/>
              <a:t>интеграцией рынков и производственных систем в глобальном масштабе;</a:t>
            </a:r>
          </a:p>
          <a:p>
            <a:pPr algn="just" eaLnBrk="1" hangingPunct="1">
              <a:lnSpc>
                <a:spcPct val="80000"/>
              </a:lnSpc>
            </a:pPr>
            <a:r>
              <a:rPr lang="ru-RU" sz="2000" b="1" dirty="0"/>
              <a:t>использованием высоких технологий во всех сферах жизнедеятельности общества, что ведет в конечном итоге, к изменениям  в образе жизни людей и их мышлении;</a:t>
            </a:r>
          </a:p>
          <a:p>
            <a:pPr algn="just" eaLnBrk="1" hangingPunct="1">
              <a:lnSpc>
                <a:spcPct val="80000"/>
              </a:lnSpc>
            </a:pPr>
            <a:r>
              <a:rPr lang="ru-RU" sz="2000" b="1" dirty="0"/>
              <a:t>опережающим развитием информационных, телекоммуникационных технологий и средств транспорта, которые обеспечивают интеграционные процессы;</a:t>
            </a:r>
          </a:p>
          <a:p>
            <a:pPr algn="just" eaLnBrk="1" hangingPunct="1">
              <a:lnSpc>
                <a:spcPct val="80000"/>
              </a:lnSpc>
            </a:pPr>
            <a:r>
              <a:rPr lang="ru-RU" sz="2000" b="1" dirty="0"/>
              <a:t>смещения центра тяжести в мировой макроструктуре(сельское хозяйство, промышленность и сфера услуг) в сферу услуг, что обусловлено повышением роли образования и качества человеческого капитала в экономическом развитии, использованием науки  в производстве. </a:t>
            </a:r>
          </a:p>
        </p:txBody>
      </p:sp>
    </p:spTree>
    <p:extLst>
      <p:ext uri="{BB962C8B-B14F-4D97-AF65-F5344CB8AC3E}">
        <p14:creationId xmlns:p14="http://schemas.microsoft.com/office/powerpoint/2010/main" val="4178588969"/>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2000" fill="hold"/>
                                        <p:tgtEl>
                                          <p:spTgt spid="11266"/>
                                        </p:tgtEl>
                                        <p:attrNameLst>
                                          <p:attrName>ppt_w</p:attrName>
                                        </p:attrNameLst>
                                      </p:cBhvr>
                                      <p:tavLst>
                                        <p:tav tm="0">
                                          <p:val>
                                            <p:strVal val="#ppt_w*2.5"/>
                                          </p:val>
                                        </p:tav>
                                        <p:tav tm="100000">
                                          <p:val>
                                            <p:strVal val="#ppt_w"/>
                                          </p:val>
                                        </p:tav>
                                      </p:tavLst>
                                    </p:anim>
                                    <p:anim calcmode="lin" valueType="num">
                                      <p:cBhvr>
                                        <p:cTn id="8" dur="2000" fill="hold"/>
                                        <p:tgtEl>
                                          <p:spTgt spid="11266"/>
                                        </p:tgtEl>
                                        <p:attrNameLst>
                                          <p:attrName>ppt_h</p:attrName>
                                        </p:attrNameLst>
                                      </p:cBhvr>
                                      <p:tavLst>
                                        <p:tav tm="0">
                                          <p:val>
                                            <p:strVal val="#ppt_h"/>
                                          </p:val>
                                        </p:tav>
                                        <p:tav tm="100000">
                                          <p:val>
                                            <p:strVal val="#ppt_h"/>
                                          </p:val>
                                        </p:tav>
                                      </p:tavLst>
                                    </p:anim>
                                    <p:anim calcmode="lin" valueType="num">
                                      <p:cBhvr>
                                        <p:cTn id="9" dur="2000" fill="hold"/>
                                        <p:tgtEl>
                                          <p:spTgt spid="11266"/>
                                        </p:tgtEl>
                                        <p:attrNameLst>
                                          <p:attrName>ppt_x</p:attrName>
                                        </p:attrNameLst>
                                      </p:cBhvr>
                                      <p:tavLst>
                                        <p:tav tm="0">
                                          <p:val>
                                            <p:strVal val="#ppt_x-.2"/>
                                          </p:val>
                                        </p:tav>
                                        <p:tav tm="50000">
                                          <p:val>
                                            <p:strVal val="#ppt_x+.1"/>
                                          </p:val>
                                        </p:tav>
                                        <p:tav tm="100000">
                                          <p:val>
                                            <p:strVal val="#ppt_x"/>
                                          </p:val>
                                        </p:tav>
                                      </p:tavLst>
                                    </p:anim>
                                    <p:anim calcmode="lin" valueType="num">
                                      <p:cBhvr>
                                        <p:cTn id="10" dur="2000" fill="hold"/>
                                        <p:tgtEl>
                                          <p:spTgt spid="11266"/>
                                        </p:tgtEl>
                                        <p:attrNameLst>
                                          <p:attrName>ppt_y</p:attrName>
                                        </p:attrNameLst>
                                      </p:cBhvr>
                                      <p:tavLst>
                                        <p:tav tm="0">
                                          <p:val>
                                            <p:strVal val="#ppt_y+1"/>
                                          </p:val>
                                        </p:tav>
                                        <p:tav tm="50000">
                                          <p:val>
                                            <p:strVal val="#ppt_y+.5"/>
                                          </p:val>
                                        </p:tav>
                                        <p:tav tm="100000">
                                          <p:val>
                                            <p:strVal val="#ppt_y"/>
                                          </p:val>
                                        </p:tav>
                                      </p:tavLst>
                                    </p:anim>
                                    <p:animEffect transition="in" filter="fade">
                                      <p:cBhvr>
                                        <p:cTn id="11" dur="2000"/>
                                        <p:tgtEl>
                                          <p:spTgt spid="1126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267">
                                            <p:txEl>
                                              <p:pRg st="0" end="0"/>
                                            </p:txEl>
                                          </p:spTgt>
                                        </p:tgtEl>
                                        <p:attrNameLst>
                                          <p:attrName>style.visibility</p:attrName>
                                        </p:attrNameLst>
                                      </p:cBhvr>
                                      <p:to>
                                        <p:strVal val="visible"/>
                                      </p:to>
                                    </p:set>
                                    <p:animEffect transition="in" filter="wipe(left)">
                                      <p:cBhvr>
                                        <p:cTn id="16" dur="500"/>
                                        <p:tgtEl>
                                          <p:spTgt spid="1126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267">
                                            <p:txEl>
                                              <p:pRg st="1" end="1"/>
                                            </p:txEl>
                                          </p:spTgt>
                                        </p:tgtEl>
                                        <p:attrNameLst>
                                          <p:attrName>style.visibility</p:attrName>
                                        </p:attrNameLst>
                                      </p:cBhvr>
                                      <p:to>
                                        <p:strVal val="visible"/>
                                      </p:to>
                                    </p:set>
                                    <p:animEffect transition="in" filter="wipe(left)">
                                      <p:cBhvr>
                                        <p:cTn id="21" dur="500"/>
                                        <p:tgtEl>
                                          <p:spTgt spid="1126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267">
                                            <p:txEl>
                                              <p:pRg st="2" end="2"/>
                                            </p:txEl>
                                          </p:spTgt>
                                        </p:tgtEl>
                                        <p:attrNameLst>
                                          <p:attrName>style.visibility</p:attrName>
                                        </p:attrNameLst>
                                      </p:cBhvr>
                                      <p:to>
                                        <p:strVal val="visible"/>
                                      </p:to>
                                    </p:set>
                                    <p:animEffect transition="in" filter="wipe(left)">
                                      <p:cBhvr>
                                        <p:cTn id="26" dur="500"/>
                                        <p:tgtEl>
                                          <p:spTgt spid="1126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267">
                                            <p:txEl>
                                              <p:pRg st="3" end="3"/>
                                            </p:txEl>
                                          </p:spTgt>
                                        </p:tgtEl>
                                        <p:attrNameLst>
                                          <p:attrName>style.visibility</p:attrName>
                                        </p:attrNameLst>
                                      </p:cBhvr>
                                      <p:to>
                                        <p:strVal val="visible"/>
                                      </p:to>
                                    </p:set>
                                    <p:animEffect transition="in" filter="wipe(left)">
                                      <p:cBhvr>
                                        <p:cTn id="31" dur="500"/>
                                        <p:tgtEl>
                                          <p:spTgt spid="11267">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267">
                                            <p:txEl>
                                              <p:pRg st="4" end="4"/>
                                            </p:txEl>
                                          </p:spTgt>
                                        </p:tgtEl>
                                        <p:attrNameLst>
                                          <p:attrName>style.visibility</p:attrName>
                                        </p:attrNameLst>
                                      </p:cBhvr>
                                      <p:to>
                                        <p:strVal val="visible"/>
                                      </p:to>
                                    </p:set>
                                    <p:animEffect transition="in" filter="wipe(left)">
                                      <p:cBhvr>
                                        <p:cTn id="36" dur="500"/>
                                        <p:tgtEl>
                                          <p:spTgt spid="11267">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267">
                                            <p:txEl>
                                              <p:pRg st="5" end="5"/>
                                            </p:txEl>
                                          </p:spTgt>
                                        </p:tgtEl>
                                        <p:attrNameLst>
                                          <p:attrName>style.visibility</p:attrName>
                                        </p:attrNameLst>
                                      </p:cBhvr>
                                      <p:to>
                                        <p:strVal val="visible"/>
                                      </p:to>
                                    </p:set>
                                    <p:animEffect transition="in" filter="wipe(left)">
                                      <p:cBhvr>
                                        <p:cTn id="41" dur="500"/>
                                        <p:tgtEl>
                                          <p:spTgt spid="112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6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a:t> </a:t>
            </a:r>
            <a:r>
              <a:rPr lang="en-US" i="1" dirty="0"/>
              <a:t>Nicholas Negroponte </a:t>
            </a:r>
            <a:endParaRPr lang="ru-RU" dirty="0"/>
          </a:p>
        </p:txBody>
      </p:sp>
      <p:sp>
        <p:nvSpPr>
          <p:cNvPr id="3" name="Объект 2"/>
          <p:cNvSpPr>
            <a:spLocks noGrp="1"/>
          </p:cNvSpPr>
          <p:nvPr>
            <p:ph idx="1"/>
          </p:nvPr>
        </p:nvSpPr>
        <p:spPr/>
        <p:txBody>
          <a:bodyPr>
            <a:normAutofit/>
          </a:bodyPr>
          <a:lstStyle/>
          <a:p>
            <a:pPr algn="just"/>
            <a:r>
              <a:rPr lang="en-US" i="1" dirty="0"/>
              <a:t>"</a:t>
            </a:r>
            <a:r>
              <a:rPr lang="ru-RU" i="1" dirty="0"/>
              <a:t>Проблема проста. Когда информация воплощается в атомах, существует потребность во всех видах средств индустриального производства и огромных корпорациях для доставки. Но внезапно, когда фокус переходит на бит, традиционные «большие парни» больше не нужны. </a:t>
            </a:r>
            <a:r>
              <a:rPr lang="en-US" i="1" dirty="0"/>
              <a:t>.“</a:t>
            </a:r>
          </a:p>
          <a:p>
            <a:r>
              <a:rPr lang="en-US" dirty="0"/>
              <a:t> </a:t>
            </a:r>
            <a:r>
              <a:rPr lang="en-US" i="1" dirty="0"/>
              <a:t>Nicholas Negroponte (1995-01-01).</a:t>
            </a:r>
            <a:r>
              <a:rPr lang="ru-RU" i="1" dirty="0"/>
              <a:t> «</a:t>
            </a:r>
            <a:r>
              <a:rPr lang="en-US" i="1" dirty="0"/>
              <a:t>Bits and Atoms</a:t>
            </a:r>
            <a:r>
              <a:rPr lang="ru-RU" i="1" dirty="0"/>
              <a:t>»</a:t>
            </a:r>
            <a:r>
              <a:rPr lang="en-US" i="1" dirty="0"/>
              <a:t>. Wired magazine. (MIT)Retrieved 20 February 2017</a:t>
            </a:r>
            <a:endParaRPr lang="ru-RU" dirty="0"/>
          </a:p>
        </p:txBody>
      </p:sp>
    </p:spTree>
    <p:extLst>
      <p:ext uri="{BB962C8B-B14F-4D97-AF65-F5344CB8AC3E}">
        <p14:creationId xmlns:p14="http://schemas.microsoft.com/office/powerpoint/2010/main" val="1052787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stretch>
            <a:fillRect/>
          </a:stretch>
        </p:blipFill>
        <p:spPr>
          <a:xfrm>
            <a:off x="1524000" y="0"/>
            <a:ext cx="8892480" cy="6858000"/>
          </a:xfrm>
          <a:prstGeom prst="rect">
            <a:avLst/>
          </a:prstGeom>
        </p:spPr>
      </p:pic>
    </p:spTree>
    <p:extLst>
      <p:ext uri="{BB962C8B-B14F-4D97-AF65-F5344CB8AC3E}">
        <p14:creationId xmlns:p14="http://schemas.microsoft.com/office/powerpoint/2010/main" val="3082209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Четвертая промышленная (или технологическая) революция</a:t>
            </a:r>
          </a:p>
        </p:txBody>
      </p:sp>
      <p:sp>
        <p:nvSpPr>
          <p:cNvPr id="3" name="Объект 2"/>
          <p:cNvSpPr>
            <a:spLocks noGrp="1"/>
          </p:cNvSpPr>
          <p:nvPr>
            <p:ph idx="1"/>
          </p:nvPr>
        </p:nvSpPr>
        <p:spPr/>
        <p:txBody>
          <a:bodyPr/>
          <a:lstStyle/>
          <a:p>
            <a:endParaRPr lang="ru-RU" dirty="0"/>
          </a:p>
          <a:p>
            <a:endParaRPr lang="ru-RU" dirty="0"/>
          </a:p>
          <a:p>
            <a:pPr marL="0" indent="0" algn="just">
              <a:buNone/>
            </a:pPr>
            <a:r>
              <a:rPr lang="ru-RU" dirty="0"/>
              <a:t>Четвертая вырастает из третьей, но считается новой эпохой, а не продолжением из-за взрывоопасности ее развития и разрушительности ее технологий</a:t>
            </a:r>
          </a:p>
        </p:txBody>
      </p:sp>
    </p:spTree>
    <p:extLst>
      <p:ext uri="{BB962C8B-B14F-4D97-AF65-F5344CB8AC3E}">
        <p14:creationId xmlns:p14="http://schemas.microsoft.com/office/powerpoint/2010/main" val="1962946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Суть 4 технологической революции</a:t>
            </a:r>
          </a:p>
        </p:txBody>
      </p:sp>
      <p:sp>
        <p:nvSpPr>
          <p:cNvPr id="3" name="Объект 2"/>
          <p:cNvSpPr>
            <a:spLocks noGrp="1"/>
          </p:cNvSpPr>
          <p:nvPr>
            <p:ph idx="1"/>
          </p:nvPr>
        </p:nvSpPr>
        <p:spPr/>
        <p:txBody>
          <a:bodyPr>
            <a:normAutofit/>
          </a:bodyPr>
          <a:lstStyle/>
          <a:p>
            <a:pPr algn="just"/>
            <a:r>
              <a:rPr lang="ru-RU" b="1" dirty="0"/>
              <a:t>Четвертая промышленная революция-это текущая и развивающаяся среда, в которой разрушительные технологии и тенденции</a:t>
            </a:r>
            <a:r>
              <a:rPr lang="ru-RU" dirty="0"/>
              <a:t>, </a:t>
            </a:r>
            <a:r>
              <a:rPr lang="ru-RU" i="1" dirty="0"/>
              <a:t>такие как Интернет вещей (</a:t>
            </a:r>
            <a:r>
              <a:rPr lang="ru-RU" i="1" dirty="0" err="1"/>
              <a:t>IoT</a:t>
            </a:r>
            <a:r>
              <a:rPr lang="ru-RU" i="1" dirty="0"/>
              <a:t>), робототехника, виртуальная реальность (VR) и искусственный интеллект (AI)</a:t>
            </a:r>
            <a:r>
              <a:rPr lang="ru-RU" dirty="0"/>
              <a:t>, </a:t>
            </a:r>
            <a:r>
              <a:rPr lang="ru-RU" b="1" dirty="0"/>
              <a:t>изменяют способ жизни и производства.</a:t>
            </a:r>
          </a:p>
          <a:p>
            <a:pPr algn="just"/>
            <a:r>
              <a:rPr lang="ru-RU" b="1" dirty="0"/>
              <a:t> Цифровая экономика выходит далеко за рамки оцифровки и автоматизации.</a:t>
            </a:r>
          </a:p>
        </p:txBody>
      </p:sp>
    </p:spTree>
    <p:extLst>
      <p:ext uri="{BB962C8B-B14F-4D97-AF65-F5344CB8AC3E}">
        <p14:creationId xmlns:p14="http://schemas.microsoft.com/office/powerpoint/2010/main" val="3831176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В чем опасность и разрушительность 4 промышленной революции?</a:t>
            </a:r>
          </a:p>
        </p:txBody>
      </p:sp>
      <p:sp>
        <p:nvSpPr>
          <p:cNvPr id="3" name="Объект 2"/>
          <p:cNvSpPr>
            <a:spLocks noGrp="1"/>
          </p:cNvSpPr>
          <p:nvPr>
            <p:ph idx="1"/>
          </p:nvPr>
        </p:nvSpPr>
        <p:spPr/>
        <p:txBody>
          <a:bodyPr/>
          <a:lstStyle/>
          <a:p>
            <a:pPr algn="just"/>
            <a:r>
              <a:rPr lang="ru-RU" dirty="0"/>
              <a:t>Четвертая промышленная революция опирается на цифровую революцию, поскольку технологии сегодня продолжают объединять физические и </a:t>
            </a:r>
            <a:r>
              <a:rPr lang="ru-RU" dirty="0" err="1"/>
              <a:t>кибермиры</a:t>
            </a:r>
            <a:endParaRPr lang="ru-RU" dirty="0"/>
          </a:p>
        </p:txBody>
      </p:sp>
    </p:spTree>
    <p:extLst>
      <p:ext uri="{BB962C8B-B14F-4D97-AF65-F5344CB8AC3E}">
        <p14:creationId xmlns:p14="http://schemas.microsoft.com/office/powerpoint/2010/main" val="3551955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6000" b="1" dirty="0">
                <a:solidFill>
                  <a:srgbClr val="C00000"/>
                </a:solidFill>
              </a:rPr>
              <a:t>4</a:t>
            </a:r>
            <a:r>
              <a:rPr lang="en-US" sz="6000" b="1" dirty="0">
                <a:solidFill>
                  <a:srgbClr val="C00000"/>
                </a:solidFill>
              </a:rPr>
              <a:t>D</a:t>
            </a:r>
            <a:endParaRPr lang="ru-RU" sz="6000" b="1" dirty="0">
              <a:solidFill>
                <a:srgbClr val="C00000"/>
              </a:solidFill>
            </a:endParaRPr>
          </a:p>
        </p:txBody>
      </p:sp>
      <p:pic>
        <p:nvPicPr>
          <p:cNvPr id="2050" name="Picture 2" descr="C:\Users\Irina\Desktop\0dd17193001e40d3a5a689ef60fe315d.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83206" y="1772816"/>
            <a:ext cx="9284795"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073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a:t>1D</a:t>
            </a:r>
            <a:endParaRPr lang="ru-RU" dirty="0"/>
          </a:p>
        </p:txBody>
      </p:sp>
      <p:pic>
        <p:nvPicPr>
          <p:cNvPr id="4" name="Объект 3"/>
          <p:cNvPicPr>
            <a:picLocks noGrp="1" noChangeAspect="1"/>
          </p:cNvPicPr>
          <p:nvPr>
            <p:ph idx="1"/>
          </p:nvPr>
        </p:nvPicPr>
        <p:blipFill>
          <a:blip r:embed="rId2" cstate="print"/>
          <a:stretch>
            <a:fillRect/>
          </a:stretch>
        </p:blipFill>
        <p:spPr>
          <a:xfrm>
            <a:off x="5024437" y="2929731"/>
            <a:ext cx="2143125" cy="2143125"/>
          </a:xfrm>
          <a:prstGeom prst="rect">
            <a:avLst/>
          </a:prstGeom>
        </p:spPr>
      </p:pic>
    </p:spTree>
    <p:extLst>
      <p:ext uri="{BB962C8B-B14F-4D97-AF65-F5344CB8AC3E}">
        <p14:creationId xmlns:p14="http://schemas.microsoft.com/office/powerpoint/2010/main" val="1955018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a:t>2D</a:t>
            </a:r>
            <a:endParaRPr lang="ru-RU" dirty="0"/>
          </a:p>
        </p:txBody>
      </p:sp>
      <p:sp>
        <p:nvSpPr>
          <p:cNvPr id="5" name="Объект 4"/>
          <p:cNvSpPr>
            <a:spLocks noGrp="1"/>
          </p:cNvSpPr>
          <p:nvPr>
            <p:ph sz="half" idx="2"/>
          </p:nvPr>
        </p:nvSpPr>
        <p:spPr>
          <a:xfrm>
            <a:off x="6172200" y="1825624"/>
            <a:ext cx="4418463" cy="5032375"/>
          </a:xfrm>
        </p:spPr>
        <p:txBody>
          <a:bodyPr>
            <a:normAutofit fontScale="85000" lnSpcReduction="20000"/>
          </a:bodyPr>
          <a:lstStyle/>
          <a:p>
            <a:pPr algn="just"/>
            <a:r>
              <a:rPr lang="ru-RU" b="1" dirty="0"/>
              <a:t>Двумерные (матричные) 2D </a:t>
            </a:r>
            <a:r>
              <a:rPr lang="ru-RU" b="1" dirty="0" err="1"/>
              <a:t>штрих-коды</a:t>
            </a:r>
            <a:r>
              <a:rPr lang="ru-RU" b="1" dirty="0"/>
              <a:t> </a:t>
            </a:r>
            <a:r>
              <a:rPr lang="ru-RU" dirty="0"/>
              <a:t>— способ шифрования информации объёмом более 2000 символов, представляющий собой графический элемент, состоящий из черно-белых квадратов, прямоугольников или точек. Их чтение выполняется по горизонтали и вертикали. Кроме информации, которая шифруется линейными </a:t>
            </a:r>
            <a:r>
              <a:rPr lang="ru-RU" dirty="0" err="1"/>
              <a:t>штрихкодами</a:t>
            </a:r>
            <a:r>
              <a:rPr lang="ru-RU" dirty="0"/>
              <a:t>, двухмерные могут включать изображения, адреса сайтов, голосовые сообщения и др.</a:t>
            </a:r>
          </a:p>
        </p:txBody>
      </p:sp>
      <p:pic>
        <p:nvPicPr>
          <p:cNvPr id="7" name="Содержимое 6" descr="сканер 2D.png"/>
          <p:cNvPicPr>
            <a:picLocks noGrp="1" noChangeAspect="1"/>
          </p:cNvPicPr>
          <p:nvPr>
            <p:ph sz="half" idx="1"/>
          </p:nvPr>
        </p:nvPicPr>
        <p:blipFill>
          <a:blip r:embed="rId2" cstate="print"/>
          <a:stretch>
            <a:fillRect/>
          </a:stretch>
        </p:blipFill>
        <p:spPr bwMode="auto">
          <a:xfrm>
            <a:off x="838200" y="1951629"/>
            <a:ext cx="5181600" cy="4299046"/>
          </a:xfrm>
          <a:prstGeom prst="rect">
            <a:avLst/>
          </a:prstGeom>
          <a:noFill/>
        </p:spPr>
      </p:pic>
    </p:spTree>
    <p:extLst>
      <p:ext uri="{BB962C8B-B14F-4D97-AF65-F5344CB8AC3E}">
        <p14:creationId xmlns:p14="http://schemas.microsoft.com/office/powerpoint/2010/main" val="3274564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a:t>3D</a:t>
            </a:r>
            <a:endParaRPr lang="ru-RU" dirty="0"/>
          </a:p>
        </p:txBody>
      </p:sp>
      <p:pic>
        <p:nvPicPr>
          <p:cNvPr id="4" name="Объект 3"/>
          <p:cNvPicPr>
            <a:picLocks noGrp="1" noChangeAspect="1"/>
          </p:cNvPicPr>
          <p:nvPr>
            <p:ph idx="1"/>
          </p:nvPr>
        </p:nvPicPr>
        <p:blipFill>
          <a:blip r:embed="rId2" cstate="print"/>
          <a:stretch>
            <a:fillRect/>
          </a:stretch>
        </p:blipFill>
        <p:spPr>
          <a:xfrm>
            <a:off x="1948543" y="2591594"/>
            <a:ext cx="9753600" cy="3950720"/>
          </a:xfrm>
          <a:prstGeom prst="rect">
            <a:avLst/>
          </a:prstGeom>
        </p:spPr>
      </p:pic>
    </p:spTree>
    <p:extLst>
      <p:ext uri="{BB962C8B-B14F-4D97-AF65-F5344CB8AC3E}">
        <p14:creationId xmlns:p14="http://schemas.microsoft.com/office/powerpoint/2010/main" val="399842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Технология </a:t>
            </a:r>
            <a:r>
              <a:rPr lang="en-US" dirty="0"/>
              <a:t>4D</a:t>
            </a:r>
            <a:endParaRPr lang="ru-RU" dirty="0"/>
          </a:p>
        </p:txBody>
      </p:sp>
      <p:sp>
        <p:nvSpPr>
          <p:cNvPr id="3" name="Объект 2"/>
          <p:cNvSpPr>
            <a:spLocks noGrp="1"/>
          </p:cNvSpPr>
          <p:nvPr>
            <p:ph idx="1"/>
          </p:nvPr>
        </p:nvSpPr>
        <p:spPr/>
        <p:txBody>
          <a:bodyPr/>
          <a:lstStyle/>
          <a:p>
            <a:pPr algn="just"/>
            <a:r>
              <a:rPr lang="ru-RU" dirty="0"/>
              <a:t>Термин 4D стали использовать для обозначения особой технологии печати предметов, меняющих свои характеристики с течением времени. Таким образом, в 4D-печати «четвертым» называют не измерение, а параметр, с которым связано положение (возможно, что и функция) объекта.</a:t>
            </a:r>
          </a:p>
        </p:txBody>
      </p:sp>
    </p:spTree>
    <p:extLst>
      <p:ext uri="{BB962C8B-B14F-4D97-AF65-F5344CB8AC3E}">
        <p14:creationId xmlns:p14="http://schemas.microsoft.com/office/powerpoint/2010/main" val="302774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06400" y="152401"/>
            <a:ext cx="11785600" cy="868363"/>
          </a:xfrm>
        </p:spPr>
        <p:txBody>
          <a:bodyPr/>
          <a:lstStyle/>
          <a:p>
            <a:r>
              <a:rPr lang="en-US" b="1" dirty="0"/>
              <a:t>Macro- structure of countries G7</a:t>
            </a:r>
            <a:endParaRPr lang="ru-RU" b="1" dirty="0"/>
          </a:p>
        </p:txBody>
      </p:sp>
      <p:graphicFrame>
        <p:nvGraphicFramePr>
          <p:cNvPr id="6" name="Содержимое 5"/>
          <p:cNvGraphicFramePr>
            <a:graphicFrameLocks noGrp="1"/>
          </p:cNvGraphicFramePr>
          <p:nvPr>
            <p:ph idx="4294967295"/>
          </p:nvPr>
        </p:nvGraphicFramePr>
        <p:xfrm>
          <a:off x="0" y="1143000"/>
          <a:ext cx="12903200" cy="5334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stCondLst>
                                            <p:cond delay="0"/>
                                          </p:stCondLst>
                                        </p:cTn>
                                        <p:tgtEl>
                                          <p:spTgt spid="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3"/>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a:t>4D</a:t>
            </a:r>
            <a:endParaRPr lang="ru-RU" dirty="0"/>
          </a:p>
        </p:txBody>
      </p:sp>
      <p:sp>
        <p:nvSpPr>
          <p:cNvPr id="3" name="Объект 2"/>
          <p:cNvSpPr>
            <a:spLocks noGrp="1"/>
          </p:cNvSpPr>
          <p:nvPr>
            <p:ph idx="1"/>
          </p:nvPr>
        </p:nvSpPr>
        <p:spPr/>
        <p:txBody>
          <a:bodyPr/>
          <a:lstStyle/>
          <a:p>
            <a:pPr algn="just"/>
            <a:r>
              <a:rPr lang="ru-RU" dirty="0"/>
              <a:t>Технологии 4D-принтера трудно назвать революционными по сравнению с обычной 3D-печатью — объект точно так же создаётся слой за слоем. Самое интересное происходит потом, когда готовый предмет начинает меняться. И здесь всё зависит от того, какой материал используется в принтере. Специальные материалы изменяются под воздействием воды, тепла, света, механического воздействия, </a:t>
            </a:r>
            <a:r>
              <a:rPr lang="ru-RU" b="1" dirty="0">
                <a:solidFill>
                  <a:srgbClr val="FF0000"/>
                </a:solidFill>
              </a:rPr>
              <a:t>а также могут быть запрограммированы на определенные действия. </a:t>
            </a:r>
            <a:br>
              <a:rPr lang="ru-RU" b="1" dirty="0">
                <a:solidFill>
                  <a:srgbClr val="FF0000"/>
                </a:solidFill>
              </a:rPr>
            </a:br>
            <a:endParaRPr lang="ru-RU" b="1" dirty="0">
              <a:solidFill>
                <a:srgbClr val="FF0000"/>
              </a:solidFill>
            </a:endParaRPr>
          </a:p>
        </p:txBody>
      </p:sp>
    </p:spTree>
    <p:extLst>
      <p:ext uri="{BB962C8B-B14F-4D97-AF65-F5344CB8AC3E}">
        <p14:creationId xmlns:p14="http://schemas.microsoft.com/office/powerpoint/2010/main" val="1907431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Проблема!</a:t>
            </a:r>
          </a:p>
        </p:txBody>
      </p:sp>
      <p:sp>
        <p:nvSpPr>
          <p:cNvPr id="3" name="Объект 2"/>
          <p:cNvSpPr>
            <a:spLocks noGrp="1"/>
          </p:cNvSpPr>
          <p:nvPr>
            <p:ph idx="1"/>
          </p:nvPr>
        </p:nvSpPr>
        <p:spPr/>
        <p:txBody>
          <a:bodyPr>
            <a:normAutofit lnSpcReduction="10000"/>
          </a:bodyPr>
          <a:lstStyle/>
          <a:p>
            <a:pPr algn="just"/>
            <a:r>
              <a:rPr lang="ru-RU" dirty="0"/>
              <a:t>В настоящее время прогресс сдерживает отсутствие недорогого оборудования, способного выполнять печать со сверхвысоким разрешением (примерно в 1000 раз меньше толщины человеческого волоса) из твердых материалов (металлов и полупроводников) и мягких материалов (например, органических). </a:t>
            </a:r>
            <a:br>
              <a:rPr lang="ru-RU" dirty="0"/>
            </a:br>
            <a:br>
              <a:rPr lang="ru-RU" dirty="0"/>
            </a:br>
            <a:r>
              <a:rPr lang="ru-RU" b="1" dirty="0">
                <a:solidFill>
                  <a:srgbClr val="FF0000"/>
                </a:solidFill>
                <a:effectLst>
                  <a:outerShdw blurRad="38100" dist="38100" dir="2700000" algn="tl">
                    <a:srgbClr val="000000">
                      <a:alpha val="43137"/>
                    </a:srgbClr>
                  </a:outerShdw>
                </a:effectLst>
              </a:rPr>
              <a:t>Четырехмерный принтер станет основой нового поколения инструментов для разработки архитектур, в которых материалы, формирующие функциональные компоненты электроники, могут быть объединены с биологическими объектами.</a:t>
            </a:r>
          </a:p>
        </p:txBody>
      </p:sp>
    </p:spTree>
    <p:extLst>
      <p:ext uri="{BB962C8B-B14F-4D97-AF65-F5344CB8AC3E}">
        <p14:creationId xmlns:p14="http://schemas.microsoft.com/office/powerpoint/2010/main" val="1820955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stretch>
            <a:fillRect/>
          </a:stretch>
        </p:blipFill>
        <p:spPr>
          <a:xfrm>
            <a:off x="0" y="1295400"/>
            <a:ext cx="12192000" cy="4267200"/>
          </a:xfrm>
          <a:prstGeom prst="rect">
            <a:avLst/>
          </a:prstGeom>
        </p:spPr>
      </p:pic>
    </p:spTree>
    <p:extLst>
      <p:ext uri="{BB962C8B-B14F-4D97-AF65-F5344CB8AC3E}">
        <p14:creationId xmlns:p14="http://schemas.microsoft.com/office/powerpoint/2010/main" val="3034173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a:t>4D</a:t>
            </a:r>
            <a:r>
              <a:rPr lang="ru-RU" dirty="0"/>
              <a:t> технологии</a:t>
            </a:r>
          </a:p>
        </p:txBody>
      </p:sp>
      <p:sp>
        <p:nvSpPr>
          <p:cNvPr id="3" name="Объект 2"/>
          <p:cNvSpPr>
            <a:spLocks noGrp="1"/>
          </p:cNvSpPr>
          <p:nvPr>
            <p:ph idx="1"/>
          </p:nvPr>
        </p:nvSpPr>
        <p:spPr/>
        <p:txBody>
          <a:bodyPr/>
          <a:lstStyle/>
          <a:p>
            <a:pPr algn="just"/>
            <a:r>
              <a:rPr lang="ru-RU" dirty="0"/>
              <a:t>Благодаря использованию специальных материалов, схожих по характеристикам с </a:t>
            </a:r>
            <a:r>
              <a:rPr lang="ru-RU" dirty="0" err="1"/>
              <a:t>углеволокном</a:t>
            </a:r>
            <a:r>
              <a:rPr lang="ru-RU" dirty="0"/>
              <a:t>, каждая секция с момента производства будет обладать запрограммированными функциями. Например, большая часть покрытия станет обслуживать колесные ниши, созданные для лучшей аэродинамики. Во время поворота треугольные секции растягиваются, и шины не трутся об арки. </a:t>
            </a:r>
          </a:p>
        </p:txBody>
      </p:sp>
    </p:spTree>
    <p:extLst>
      <p:ext uri="{BB962C8B-B14F-4D97-AF65-F5344CB8AC3E}">
        <p14:creationId xmlns:p14="http://schemas.microsoft.com/office/powerpoint/2010/main" val="300145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В чем опасность и разрушительность 4 промышленной революции?</a:t>
            </a:r>
          </a:p>
        </p:txBody>
      </p:sp>
      <p:sp>
        <p:nvSpPr>
          <p:cNvPr id="3" name="Объект 2"/>
          <p:cNvSpPr>
            <a:spLocks noGrp="1"/>
          </p:cNvSpPr>
          <p:nvPr>
            <p:ph idx="1"/>
          </p:nvPr>
        </p:nvSpPr>
        <p:spPr/>
        <p:txBody>
          <a:bodyPr/>
          <a:lstStyle/>
          <a:p>
            <a:pPr algn="just"/>
            <a:r>
              <a:rPr lang="ru-RU" dirty="0"/>
              <a:t>Четвертая промышленная революция опирается на цифровую революцию, поскольку технологии сегодня продолжают объединять физические и </a:t>
            </a:r>
            <a:r>
              <a:rPr lang="ru-RU" dirty="0" err="1"/>
              <a:t>кибермиры</a:t>
            </a:r>
            <a:endParaRPr lang="en-US" dirty="0"/>
          </a:p>
          <a:p>
            <a:pPr algn="just"/>
            <a:r>
              <a:rPr lang="ru-RU" dirty="0"/>
              <a:t>Она является предтечей революции </a:t>
            </a:r>
            <a:r>
              <a:rPr lang="en-US" dirty="0"/>
              <a:t>WEB 4.0</a:t>
            </a:r>
            <a:endParaRPr lang="ru-RU" dirty="0"/>
          </a:p>
        </p:txBody>
      </p:sp>
    </p:spTree>
    <p:extLst>
      <p:ext uri="{BB962C8B-B14F-4D97-AF65-F5344CB8AC3E}">
        <p14:creationId xmlns:p14="http://schemas.microsoft.com/office/powerpoint/2010/main" val="3893840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a:t>WEB 4.0</a:t>
            </a:r>
            <a:endParaRPr lang="ru-RU" dirty="0"/>
          </a:p>
        </p:txBody>
      </p:sp>
      <p:sp>
        <p:nvSpPr>
          <p:cNvPr id="3" name="Объект 2"/>
          <p:cNvSpPr>
            <a:spLocks noGrp="1"/>
          </p:cNvSpPr>
          <p:nvPr>
            <p:ph idx="1"/>
          </p:nvPr>
        </p:nvSpPr>
        <p:spPr/>
        <p:txBody>
          <a:bodyPr/>
          <a:lstStyle/>
          <a:p>
            <a:pPr algn="just"/>
            <a:r>
              <a:rPr lang="ru-RU" dirty="0"/>
              <a:t>один из предполагаемых этапов развития, в котором взаимодействие участников (людей, животных, интеллектуальных агентов) будет осуществляться на принципах </a:t>
            </a:r>
            <a:r>
              <a:rPr lang="ru-RU" b="1" u="sng" dirty="0" err="1">
                <a:solidFill>
                  <a:srgbClr val="C00000"/>
                </a:solidFill>
              </a:rPr>
              <a:t>нейрокоммуникаций</a:t>
            </a:r>
            <a:r>
              <a:rPr lang="ru-RU" dirty="0"/>
              <a:t>. По прогнозам, должен заменить собою </a:t>
            </a:r>
            <a:r>
              <a:rPr lang="en-US" dirty="0"/>
              <a:t>Web 3.0</a:t>
            </a:r>
            <a:r>
              <a:rPr lang="ru-RU" dirty="0"/>
              <a:t> приблизительно в 2030—2040 годах. </a:t>
            </a:r>
          </a:p>
        </p:txBody>
      </p:sp>
    </p:spTree>
    <p:extLst>
      <p:ext uri="{BB962C8B-B14F-4D97-AF65-F5344CB8AC3E}">
        <p14:creationId xmlns:p14="http://schemas.microsoft.com/office/powerpoint/2010/main" val="655372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Индустрия 4.0</a:t>
            </a:r>
          </a:p>
        </p:txBody>
      </p:sp>
      <p:sp>
        <p:nvSpPr>
          <p:cNvPr id="3" name="Объект 2"/>
          <p:cNvSpPr>
            <a:spLocks noGrp="1"/>
          </p:cNvSpPr>
          <p:nvPr>
            <p:ph idx="1"/>
          </p:nvPr>
        </p:nvSpPr>
        <p:spPr/>
        <p:txBody>
          <a:bodyPr>
            <a:normAutofit fontScale="85000" lnSpcReduction="10000"/>
          </a:bodyPr>
          <a:lstStyle/>
          <a:p>
            <a:pPr algn="just" fontAlgn="base"/>
            <a:r>
              <a:rPr lang="ru-RU" b="1" dirty="0"/>
              <a:t>Четвертая промышленная революция</a:t>
            </a:r>
            <a:r>
              <a:rPr lang="ru-RU" dirty="0"/>
              <a:t>, более известная как «</a:t>
            </a:r>
            <a:r>
              <a:rPr lang="ru-RU" b="1" dirty="0"/>
              <a:t>Индустрия 4.0</a:t>
            </a:r>
            <a:r>
              <a:rPr lang="ru-RU" dirty="0"/>
              <a:t>», получила свое название от инициативы 2011 года, возглавляемой бизнесменами, политиками и учеными, которые определили ее как средство повышения конкурентоспособности обрабатывающей промышленности Германии через усиленную интеграцию «</a:t>
            </a:r>
            <a:r>
              <a:rPr lang="ru-RU" dirty="0" err="1"/>
              <a:t>киберфизических</a:t>
            </a:r>
            <a:r>
              <a:rPr lang="ru-RU" dirty="0"/>
              <a:t> систем», или CPS, в заводские процессы.</a:t>
            </a:r>
          </a:p>
          <a:p>
            <a:pPr algn="just" fontAlgn="base"/>
            <a:r>
              <a:rPr lang="ru-RU" b="1" dirty="0">
                <a:solidFill>
                  <a:srgbClr val="C00000"/>
                </a:solidFill>
              </a:rPr>
              <a:t>CPS </a:t>
            </a:r>
            <a:r>
              <a:rPr lang="ru-RU" dirty="0"/>
              <a:t>— это по сути всеобъемлющий термин, который используется в разговорах об интеграции небольших подключенных к Интернету машин и человеческом труде. Руководители предприятий не просто переосмысливают принцип сборочной линии, но и активно создают сеть машин, </a:t>
            </a:r>
            <a:r>
              <a:rPr lang="ru-RU" b="1" dirty="0">
                <a:solidFill>
                  <a:srgbClr val="FF0000"/>
                </a:solidFill>
              </a:rPr>
              <a:t>которые будут не только производить товары с меньшим количеством ошибок, но и смогут автономно изменять производственные шаблоны в соответствии с необходимостью, оставаясь высоко эффективными.</a:t>
            </a:r>
          </a:p>
          <a:p>
            <a:endParaRPr lang="ru-RU" dirty="0"/>
          </a:p>
        </p:txBody>
      </p:sp>
    </p:spTree>
    <p:extLst>
      <p:ext uri="{BB962C8B-B14F-4D97-AF65-F5344CB8AC3E}">
        <p14:creationId xmlns:p14="http://schemas.microsoft.com/office/powerpoint/2010/main" val="28592767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a:t>«Сервис-ориентированное проектирование»</a:t>
            </a:r>
          </a:p>
        </p:txBody>
      </p:sp>
      <p:sp>
        <p:nvSpPr>
          <p:cNvPr id="3" name="Объект 2"/>
          <p:cNvSpPr>
            <a:spLocks noGrp="1"/>
          </p:cNvSpPr>
          <p:nvPr>
            <p:ph idx="1"/>
          </p:nvPr>
        </p:nvSpPr>
        <p:spPr/>
        <p:txBody>
          <a:bodyPr>
            <a:normAutofit fontScale="92500" lnSpcReduction="20000"/>
          </a:bodyPr>
          <a:lstStyle/>
          <a:p>
            <a:pPr algn="just" fontAlgn="base"/>
            <a:r>
              <a:rPr lang="ru-RU" dirty="0"/>
              <a:t>Одним из наиболее ощутимых аспектов четвертой промышленной революции является идея </a:t>
            </a:r>
            <a:r>
              <a:rPr lang="ru-RU" b="1" dirty="0">
                <a:solidFill>
                  <a:srgbClr val="C00000"/>
                </a:solidFill>
              </a:rPr>
              <a:t>«сервис-ориентированного проектирования»</a:t>
            </a:r>
            <a:r>
              <a:rPr lang="ru-RU" dirty="0"/>
              <a:t>. Оно может варьироваться от пользователей, использующих заводские настройки для производства собственных продуктов, до компаний, которые поставляют индивидуальные продукты индивидуальным потребителям.</a:t>
            </a:r>
          </a:p>
          <a:p>
            <a:pPr algn="just" fontAlgn="base"/>
            <a:r>
              <a:rPr lang="ru-RU" dirty="0"/>
              <a:t>Потенциал такого вида производства огромен. К примеру, </a:t>
            </a:r>
            <a:r>
              <a:rPr lang="ru-RU" b="1" dirty="0">
                <a:solidFill>
                  <a:srgbClr val="C00000"/>
                </a:solidFill>
              </a:rPr>
              <a:t>связь между умными продуктами «Интернета вещей» и умными машинами, которые их производят, то есть этот «промышленный Интернет», </a:t>
            </a:r>
            <a:r>
              <a:rPr lang="ru-RU" sz="3500" b="1" dirty="0">
                <a:solidFill>
                  <a:srgbClr val="002060"/>
                </a:solidFill>
              </a:rPr>
              <a:t>будет означать, что они смогут производить себя самостоятельно и определять целевое производство в зависимости от нужд, определенных ими же.</a:t>
            </a:r>
          </a:p>
          <a:p>
            <a:endParaRPr lang="ru-RU" dirty="0"/>
          </a:p>
        </p:txBody>
      </p:sp>
    </p:spTree>
    <p:extLst>
      <p:ext uri="{BB962C8B-B14F-4D97-AF65-F5344CB8AC3E}">
        <p14:creationId xmlns:p14="http://schemas.microsoft.com/office/powerpoint/2010/main" val="1725809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Шесть руководящих принципов</a:t>
            </a:r>
            <a:br>
              <a:rPr lang="ru-RU" dirty="0"/>
            </a:br>
            <a:r>
              <a:rPr lang="ru-RU" dirty="0"/>
              <a:t> </a:t>
            </a:r>
            <a:r>
              <a:rPr lang="ru-RU" dirty="0" err="1"/>
              <a:t>Industry</a:t>
            </a:r>
            <a:r>
              <a:rPr lang="ru-RU" dirty="0"/>
              <a:t> 4.0:</a:t>
            </a:r>
          </a:p>
        </p:txBody>
      </p:sp>
      <p:sp>
        <p:nvSpPr>
          <p:cNvPr id="3" name="Объект 2"/>
          <p:cNvSpPr>
            <a:spLocks noGrp="1"/>
          </p:cNvSpPr>
          <p:nvPr>
            <p:ph idx="1"/>
          </p:nvPr>
        </p:nvSpPr>
        <p:spPr/>
        <p:txBody>
          <a:bodyPr>
            <a:normAutofit fontScale="92500" lnSpcReduction="10000"/>
          </a:bodyPr>
          <a:lstStyle/>
          <a:p>
            <a:pPr marL="514350" indent="-514350">
              <a:buFont typeface="+mj-lt"/>
              <a:buAutoNum type="arabicPeriod"/>
            </a:pPr>
            <a:r>
              <a:rPr lang="ru-RU" dirty="0"/>
              <a:t>функциональная совместимость (между </a:t>
            </a:r>
            <a:r>
              <a:rPr lang="ru-RU" dirty="0" err="1"/>
              <a:t>киберфизическими</a:t>
            </a:r>
            <a:r>
              <a:rPr lang="ru-RU" dirty="0"/>
              <a:t> системами и людьми), </a:t>
            </a:r>
          </a:p>
          <a:p>
            <a:pPr marL="514350" indent="-514350">
              <a:buFont typeface="+mj-lt"/>
              <a:buAutoNum type="arabicPeriod"/>
            </a:pPr>
            <a:r>
              <a:rPr lang="ru-RU" dirty="0"/>
              <a:t>виртуализация (с помощью которой </a:t>
            </a:r>
            <a:r>
              <a:rPr lang="ru-RU" dirty="0" err="1"/>
              <a:t>киберфизические</a:t>
            </a:r>
            <a:r>
              <a:rPr lang="ru-RU" dirty="0"/>
              <a:t> системы контролируют производство),</a:t>
            </a:r>
          </a:p>
          <a:p>
            <a:pPr marL="514350" indent="-514350">
              <a:buFont typeface="+mj-lt"/>
              <a:buAutoNum type="arabicPeriod"/>
            </a:pPr>
            <a:r>
              <a:rPr lang="ru-RU" dirty="0"/>
              <a:t> децентрализация (когда </a:t>
            </a:r>
            <a:r>
              <a:rPr lang="ru-RU" dirty="0" err="1"/>
              <a:t>киберфизические</a:t>
            </a:r>
            <a:r>
              <a:rPr lang="ru-RU" dirty="0"/>
              <a:t> системы принимают независимые решения), </a:t>
            </a:r>
          </a:p>
          <a:p>
            <a:pPr marL="514350" indent="-514350">
              <a:buFont typeface="+mj-lt"/>
              <a:buAutoNum type="arabicPeriod"/>
            </a:pPr>
            <a:r>
              <a:rPr lang="ru-RU" dirty="0"/>
              <a:t>возможности в реальном времени (для анализа производственных данных), </a:t>
            </a:r>
          </a:p>
          <a:p>
            <a:pPr marL="514350" indent="-514350">
              <a:buFont typeface="+mj-lt"/>
              <a:buAutoNum type="arabicPeriod"/>
            </a:pPr>
            <a:r>
              <a:rPr lang="ru-RU" dirty="0"/>
              <a:t>ориентация на обслуживание (внутреннее, а также предложение индивидуализированных продуктов) и </a:t>
            </a:r>
          </a:p>
          <a:p>
            <a:pPr marL="514350" indent="-514350">
              <a:buFont typeface="+mj-lt"/>
              <a:buAutoNum type="arabicPeriod"/>
            </a:pPr>
            <a:r>
              <a:rPr lang="ru-RU" dirty="0"/>
              <a:t>модульность (адаптивность к меняющимся требованиям).</a:t>
            </a:r>
          </a:p>
          <a:p>
            <a:endParaRPr lang="ru-RU" dirty="0"/>
          </a:p>
        </p:txBody>
      </p:sp>
    </p:spTree>
    <p:extLst>
      <p:ext uri="{BB962C8B-B14F-4D97-AF65-F5344CB8AC3E}">
        <p14:creationId xmlns:p14="http://schemas.microsoft.com/office/powerpoint/2010/main" val="1966337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Технологии 5</a:t>
            </a:r>
            <a:r>
              <a:rPr lang="en-US" dirty="0"/>
              <a:t>G</a:t>
            </a:r>
            <a:endParaRPr lang="ru-RU" dirty="0"/>
          </a:p>
        </p:txBody>
      </p:sp>
      <p:sp>
        <p:nvSpPr>
          <p:cNvPr id="3" name="Объект 2"/>
          <p:cNvSpPr>
            <a:spLocks noGrp="1"/>
          </p:cNvSpPr>
          <p:nvPr>
            <p:ph idx="1"/>
          </p:nvPr>
        </p:nvSpPr>
        <p:spPr/>
        <p:txBody>
          <a:bodyPr/>
          <a:lstStyle/>
          <a:p>
            <a:pPr algn="just"/>
            <a:r>
              <a:rPr lang="ru-RU" dirty="0"/>
              <a:t> В будущем в 5G-сетях будут работать не только смартфоны и другие пользовательские устройства,  например, </a:t>
            </a:r>
            <a:r>
              <a:rPr lang="ru-RU" dirty="0">
                <a:hlinkClick r:id="rId2" tooltip="5G установят на БелАЗ"/>
              </a:rPr>
              <a:t>беспилотные автомобили</a:t>
            </a:r>
            <a:r>
              <a:rPr lang="ru-RU" dirty="0"/>
              <a:t>, устройства «интернета вещей» и даже целые промышленные предприятия.</a:t>
            </a:r>
          </a:p>
          <a:p>
            <a:pPr algn="just"/>
            <a:r>
              <a:rPr lang="ru-RU" dirty="0"/>
              <a:t>Другими словами, 5G-сети совсем скоро могут стать важнейшей инфраструктурной технологией, влияющей не только на обычных пользователей, но и намного более глобальные предприятия в масштабах целой страны.</a:t>
            </a:r>
            <a:br>
              <a:rPr lang="ru-RU" dirty="0"/>
            </a:br>
            <a:endParaRPr lang="ru-RU" dirty="0"/>
          </a:p>
        </p:txBody>
      </p:sp>
    </p:spTree>
    <p:extLst>
      <p:ext uri="{BB962C8B-B14F-4D97-AF65-F5344CB8AC3E}">
        <p14:creationId xmlns:p14="http://schemas.microsoft.com/office/powerpoint/2010/main" val="3614891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0"/>
            <a:ext cx="12111644" cy="7068162"/>
          </a:xfrm>
          <a:prstGeom prst="rect">
            <a:avLst/>
          </a:prstGeom>
        </p:spPr>
      </p:pic>
    </p:spTree>
    <p:extLst>
      <p:ext uri="{BB962C8B-B14F-4D97-AF65-F5344CB8AC3E}">
        <p14:creationId xmlns:p14="http://schemas.microsoft.com/office/powerpoint/2010/main" val="2294836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stretch>
            <a:fillRect/>
          </a:stretch>
        </p:blipFill>
        <p:spPr>
          <a:xfrm>
            <a:off x="-250371" y="228601"/>
            <a:ext cx="11985171" cy="6727370"/>
          </a:xfrm>
          <a:prstGeom prst="rect">
            <a:avLst/>
          </a:prstGeom>
          <a:solidFill>
            <a:srgbClr val="F1F1F1"/>
          </a:solidFill>
          <a:ln>
            <a:solidFill>
              <a:srgbClr val="FF0000"/>
            </a:solidFill>
          </a:ln>
        </p:spPr>
      </p:pic>
      <p:sp>
        <p:nvSpPr>
          <p:cNvPr id="5" name="Полилиния 4"/>
          <p:cNvSpPr/>
          <p:nvPr/>
        </p:nvSpPr>
        <p:spPr>
          <a:xfrm>
            <a:off x="0" y="2394858"/>
            <a:ext cx="10515600" cy="696685"/>
          </a:xfrm>
          <a:custGeom>
            <a:avLst/>
            <a:gdLst>
              <a:gd name="connsiteX0" fmla="*/ 217714 w 10515600"/>
              <a:gd name="connsiteY0" fmla="*/ 239485 h 696685"/>
              <a:gd name="connsiteX1" fmla="*/ 337457 w 10515600"/>
              <a:gd name="connsiteY1" fmla="*/ 228600 h 696685"/>
              <a:gd name="connsiteX2" fmla="*/ 370114 w 10515600"/>
              <a:gd name="connsiteY2" fmla="*/ 217714 h 696685"/>
              <a:gd name="connsiteX3" fmla="*/ 478971 w 10515600"/>
              <a:gd name="connsiteY3" fmla="*/ 195943 h 696685"/>
              <a:gd name="connsiteX4" fmla="*/ 544285 w 10515600"/>
              <a:gd name="connsiteY4" fmla="*/ 163285 h 696685"/>
              <a:gd name="connsiteX5" fmla="*/ 609600 w 10515600"/>
              <a:gd name="connsiteY5" fmla="*/ 141514 h 696685"/>
              <a:gd name="connsiteX6" fmla="*/ 642257 w 10515600"/>
              <a:gd name="connsiteY6" fmla="*/ 130628 h 696685"/>
              <a:gd name="connsiteX7" fmla="*/ 674914 w 10515600"/>
              <a:gd name="connsiteY7" fmla="*/ 119743 h 696685"/>
              <a:gd name="connsiteX8" fmla="*/ 762000 w 10515600"/>
              <a:gd name="connsiteY8" fmla="*/ 108857 h 696685"/>
              <a:gd name="connsiteX9" fmla="*/ 914400 w 10515600"/>
              <a:gd name="connsiteY9" fmla="*/ 76200 h 696685"/>
              <a:gd name="connsiteX10" fmla="*/ 968828 w 10515600"/>
              <a:gd name="connsiteY10" fmla="*/ 65314 h 696685"/>
              <a:gd name="connsiteX11" fmla="*/ 4909457 w 10515600"/>
              <a:gd name="connsiteY11" fmla="*/ 54428 h 696685"/>
              <a:gd name="connsiteX12" fmla="*/ 4985657 w 10515600"/>
              <a:gd name="connsiteY12" fmla="*/ 43543 h 696685"/>
              <a:gd name="connsiteX13" fmla="*/ 5040085 w 10515600"/>
              <a:gd name="connsiteY13" fmla="*/ 32657 h 696685"/>
              <a:gd name="connsiteX14" fmla="*/ 7424057 w 10515600"/>
              <a:gd name="connsiteY14" fmla="*/ 21771 h 696685"/>
              <a:gd name="connsiteX15" fmla="*/ 7554685 w 10515600"/>
              <a:gd name="connsiteY15" fmla="*/ 10885 h 696685"/>
              <a:gd name="connsiteX16" fmla="*/ 7620000 w 10515600"/>
              <a:gd name="connsiteY16" fmla="*/ 0 h 696685"/>
              <a:gd name="connsiteX17" fmla="*/ 8980714 w 10515600"/>
              <a:gd name="connsiteY17" fmla="*/ 10885 h 696685"/>
              <a:gd name="connsiteX18" fmla="*/ 10254342 w 10515600"/>
              <a:gd name="connsiteY18" fmla="*/ 32657 h 696685"/>
              <a:gd name="connsiteX19" fmla="*/ 10330542 w 10515600"/>
              <a:gd name="connsiteY19" fmla="*/ 54428 h 696685"/>
              <a:gd name="connsiteX20" fmla="*/ 10384971 w 10515600"/>
              <a:gd name="connsiteY20" fmla="*/ 65314 h 696685"/>
              <a:gd name="connsiteX21" fmla="*/ 10428514 w 10515600"/>
              <a:gd name="connsiteY21" fmla="*/ 87085 h 696685"/>
              <a:gd name="connsiteX22" fmla="*/ 10461171 w 10515600"/>
              <a:gd name="connsiteY22" fmla="*/ 97971 h 696685"/>
              <a:gd name="connsiteX23" fmla="*/ 10515600 w 10515600"/>
              <a:gd name="connsiteY23" fmla="*/ 141514 h 696685"/>
              <a:gd name="connsiteX24" fmla="*/ 10482942 w 10515600"/>
              <a:gd name="connsiteY24" fmla="*/ 315685 h 696685"/>
              <a:gd name="connsiteX25" fmla="*/ 10472057 w 10515600"/>
              <a:gd name="connsiteY25" fmla="*/ 348343 h 696685"/>
              <a:gd name="connsiteX26" fmla="*/ 10384971 w 10515600"/>
              <a:gd name="connsiteY26" fmla="*/ 413657 h 696685"/>
              <a:gd name="connsiteX27" fmla="*/ 10319657 w 10515600"/>
              <a:gd name="connsiteY27" fmla="*/ 457200 h 696685"/>
              <a:gd name="connsiteX28" fmla="*/ 10276114 w 10515600"/>
              <a:gd name="connsiteY28" fmla="*/ 478971 h 696685"/>
              <a:gd name="connsiteX29" fmla="*/ 10156371 w 10515600"/>
              <a:gd name="connsiteY29" fmla="*/ 522514 h 696685"/>
              <a:gd name="connsiteX30" fmla="*/ 10112828 w 10515600"/>
              <a:gd name="connsiteY30" fmla="*/ 544285 h 696685"/>
              <a:gd name="connsiteX31" fmla="*/ 9982200 w 10515600"/>
              <a:gd name="connsiteY31" fmla="*/ 566057 h 696685"/>
              <a:gd name="connsiteX32" fmla="*/ 9731828 w 10515600"/>
              <a:gd name="connsiteY32" fmla="*/ 587828 h 696685"/>
              <a:gd name="connsiteX33" fmla="*/ 9231085 w 10515600"/>
              <a:gd name="connsiteY33" fmla="*/ 620485 h 696685"/>
              <a:gd name="connsiteX34" fmla="*/ 9078685 w 10515600"/>
              <a:gd name="connsiteY34" fmla="*/ 653143 h 696685"/>
              <a:gd name="connsiteX35" fmla="*/ 8011885 w 10515600"/>
              <a:gd name="connsiteY35" fmla="*/ 664028 h 696685"/>
              <a:gd name="connsiteX36" fmla="*/ 7870371 w 10515600"/>
              <a:gd name="connsiteY36" fmla="*/ 696685 h 696685"/>
              <a:gd name="connsiteX37" fmla="*/ 5540828 w 10515600"/>
              <a:gd name="connsiteY37" fmla="*/ 685800 h 696685"/>
              <a:gd name="connsiteX38" fmla="*/ 4223657 w 10515600"/>
              <a:gd name="connsiteY38" fmla="*/ 653143 h 696685"/>
              <a:gd name="connsiteX39" fmla="*/ 4093028 w 10515600"/>
              <a:gd name="connsiteY39" fmla="*/ 631371 h 696685"/>
              <a:gd name="connsiteX40" fmla="*/ 4027714 w 10515600"/>
              <a:gd name="connsiteY40" fmla="*/ 609600 h 696685"/>
              <a:gd name="connsiteX41" fmla="*/ 3962400 w 10515600"/>
              <a:gd name="connsiteY41" fmla="*/ 598714 h 696685"/>
              <a:gd name="connsiteX42" fmla="*/ 3907971 w 10515600"/>
              <a:gd name="connsiteY42" fmla="*/ 587828 h 696685"/>
              <a:gd name="connsiteX43" fmla="*/ 3842657 w 10515600"/>
              <a:gd name="connsiteY43" fmla="*/ 576943 h 696685"/>
              <a:gd name="connsiteX44" fmla="*/ 3788228 w 10515600"/>
              <a:gd name="connsiteY44" fmla="*/ 566057 h 696685"/>
              <a:gd name="connsiteX45" fmla="*/ 3624942 w 10515600"/>
              <a:gd name="connsiteY45" fmla="*/ 555171 h 696685"/>
              <a:gd name="connsiteX46" fmla="*/ 3472542 w 10515600"/>
              <a:gd name="connsiteY46" fmla="*/ 533400 h 696685"/>
              <a:gd name="connsiteX47" fmla="*/ 3396342 w 10515600"/>
              <a:gd name="connsiteY47" fmla="*/ 522514 h 696685"/>
              <a:gd name="connsiteX48" fmla="*/ 3178628 w 10515600"/>
              <a:gd name="connsiteY48" fmla="*/ 511628 h 696685"/>
              <a:gd name="connsiteX49" fmla="*/ 2808514 w 10515600"/>
              <a:gd name="connsiteY49" fmla="*/ 478971 h 696685"/>
              <a:gd name="connsiteX50" fmla="*/ 2253342 w 10515600"/>
              <a:gd name="connsiteY50" fmla="*/ 478971 h 696685"/>
              <a:gd name="connsiteX51" fmla="*/ 2220685 w 10515600"/>
              <a:gd name="connsiteY51" fmla="*/ 489857 h 696685"/>
              <a:gd name="connsiteX52" fmla="*/ 2155371 w 10515600"/>
              <a:gd name="connsiteY52" fmla="*/ 500743 h 696685"/>
              <a:gd name="connsiteX53" fmla="*/ 2035628 w 10515600"/>
              <a:gd name="connsiteY53" fmla="*/ 522514 h 696685"/>
              <a:gd name="connsiteX54" fmla="*/ 1491342 w 10515600"/>
              <a:gd name="connsiteY54" fmla="*/ 533400 h 696685"/>
              <a:gd name="connsiteX55" fmla="*/ 1393371 w 10515600"/>
              <a:gd name="connsiteY55" fmla="*/ 522514 h 696685"/>
              <a:gd name="connsiteX56" fmla="*/ 1164771 w 10515600"/>
              <a:gd name="connsiteY56" fmla="*/ 500743 h 696685"/>
              <a:gd name="connsiteX57" fmla="*/ 272142 w 10515600"/>
              <a:gd name="connsiteY57" fmla="*/ 489857 h 696685"/>
              <a:gd name="connsiteX58" fmla="*/ 228600 w 10515600"/>
              <a:gd name="connsiteY58" fmla="*/ 478971 h 696685"/>
              <a:gd name="connsiteX59" fmla="*/ 206828 w 10515600"/>
              <a:gd name="connsiteY59" fmla="*/ 457200 h 696685"/>
              <a:gd name="connsiteX60" fmla="*/ 174171 w 10515600"/>
              <a:gd name="connsiteY60" fmla="*/ 435428 h 696685"/>
              <a:gd name="connsiteX61" fmla="*/ 130628 w 10515600"/>
              <a:gd name="connsiteY61" fmla="*/ 370114 h 696685"/>
              <a:gd name="connsiteX62" fmla="*/ 87085 w 10515600"/>
              <a:gd name="connsiteY62" fmla="*/ 315685 h 696685"/>
              <a:gd name="connsiteX63" fmla="*/ 54428 w 10515600"/>
              <a:gd name="connsiteY63" fmla="*/ 293914 h 696685"/>
              <a:gd name="connsiteX64" fmla="*/ 0 w 10515600"/>
              <a:gd name="connsiteY64" fmla="*/ 261257 h 69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515600" h="696685">
                <a:moveTo>
                  <a:pt x="217714" y="239485"/>
                </a:moveTo>
                <a:cubicBezTo>
                  <a:pt x="257628" y="235857"/>
                  <a:pt x="297781" y="234268"/>
                  <a:pt x="337457" y="228600"/>
                </a:cubicBezTo>
                <a:cubicBezTo>
                  <a:pt x="348816" y="226977"/>
                  <a:pt x="359081" y="220866"/>
                  <a:pt x="370114" y="217714"/>
                </a:cubicBezTo>
                <a:cubicBezTo>
                  <a:pt x="415585" y="204722"/>
                  <a:pt x="427645" y="204497"/>
                  <a:pt x="478971" y="195943"/>
                </a:cubicBezTo>
                <a:cubicBezTo>
                  <a:pt x="598085" y="156237"/>
                  <a:pt x="417655" y="219565"/>
                  <a:pt x="544285" y="163285"/>
                </a:cubicBezTo>
                <a:cubicBezTo>
                  <a:pt x="565256" y="153964"/>
                  <a:pt x="587828" y="148771"/>
                  <a:pt x="609600" y="141514"/>
                </a:cubicBezTo>
                <a:lnTo>
                  <a:pt x="642257" y="130628"/>
                </a:lnTo>
                <a:cubicBezTo>
                  <a:pt x="653143" y="127000"/>
                  <a:pt x="663528" y="121166"/>
                  <a:pt x="674914" y="119743"/>
                </a:cubicBezTo>
                <a:lnTo>
                  <a:pt x="762000" y="108857"/>
                </a:lnTo>
                <a:cubicBezTo>
                  <a:pt x="868919" y="73216"/>
                  <a:pt x="786884" y="95817"/>
                  <a:pt x="914400" y="76200"/>
                </a:cubicBezTo>
                <a:cubicBezTo>
                  <a:pt x="932687" y="73387"/>
                  <a:pt x="950326" y="65415"/>
                  <a:pt x="968828" y="65314"/>
                </a:cubicBezTo>
                <a:lnTo>
                  <a:pt x="4909457" y="54428"/>
                </a:lnTo>
                <a:cubicBezTo>
                  <a:pt x="4934857" y="50800"/>
                  <a:pt x="4960348" y="47761"/>
                  <a:pt x="4985657" y="43543"/>
                </a:cubicBezTo>
                <a:cubicBezTo>
                  <a:pt x="5003907" y="40501"/>
                  <a:pt x="5021584" y="32822"/>
                  <a:pt x="5040085" y="32657"/>
                </a:cubicBezTo>
                <a:lnTo>
                  <a:pt x="7424057" y="21771"/>
                </a:lnTo>
                <a:cubicBezTo>
                  <a:pt x="7467600" y="18142"/>
                  <a:pt x="7511259" y="15710"/>
                  <a:pt x="7554685" y="10885"/>
                </a:cubicBezTo>
                <a:cubicBezTo>
                  <a:pt x="7576622" y="8448"/>
                  <a:pt x="7597928" y="0"/>
                  <a:pt x="7620000" y="0"/>
                </a:cubicBezTo>
                <a:lnTo>
                  <a:pt x="8980714" y="10885"/>
                </a:lnTo>
                <a:cubicBezTo>
                  <a:pt x="9509523" y="54954"/>
                  <a:pt x="8906501" y="7925"/>
                  <a:pt x="10254342" y="32657"/>
                </a:cubicBezTo>
                <a:cubicBezTo>
                  <a:pt x="10276311" y="33060"/>
                  <a:pt x="10308775" y="48986"/>
                  <a:pt x="10330542" y="54428"/>
                </a:cubicBezTo>
                <a:cubicBezTo>
                  <a:pt x="10348492" y="58915"/>
                  <a:pt x="10366828" y="61685"/>
                  <a:pt x="10384971" y="65314"/>
                </a:cubicBezTo>
                <a:cubicBezTo>
                  <a:pt x="10399485" y="72571"/>
                  <a:pt x="10413599" y="80693"/>
                  <a:pt x="10428514" y="87085"/>
                </a:cubicBezTo>
                <a:cubicBezTo>
                  <a:pt x="10439061" y="91605"/>
                  <a:pt x="10450908" y="92839"/>
                  <a:pt x="10461171" y="97971"/>
                </a:cubicBezTo>
                <a:cubicBezTo>
                  <a:pt x="10488633" y="111703"/>
                  <a:pt x="10495351" y="121266"/>
                  <a:pt x="10515600" y="141514"/>
                </a:cubicBezTo>
                <a:cubicBezTo>
                  <a:pt x="10495817" y="398691"/>
                  <a:pt x="10533141" y="215286"/>
                  <a:pt x="10482942" y="315685"/>
                </a:cubicBezTo>
                <a:cubicBezTo>
                  <a:pt x="10477810" y="325948"/>
                  <a:pt x="10478942" y="339163"/>
                  <a:pt x="10472057" y="348343"/>
                </a:cubicBezTo>
                <a:cubicBezTo>
                  <a:pt x="10399906" y="444545"/>
                  <a:pt x="10446266" y="379604"/>
                  <a:pt x="10384971" y="413657"/>
                </a:cubicBezTo>
                <a:cubicBezTo>
                  <a:pt x="10362098" y="426364"/>
                  <a:pt x="10343061" y="445498"/>
                  <a:pt x="10319657" y="457200"/>
                </a:cubicBezTo>
                <a:cubicBezTo>
                  <a:pt x="10305143" y="464457"/>
                  <a:pt x="10291181" y="472944"/>
                  <a:pt x="10276114" y="478971"/>
                </a:cubicBezTo>
                <a:cubicBezTo>
                  <a:pt x="10155437" y="527242"/>
                  <a:pt x="10263464" y="474918"/>
                  <a:pt x="10156371" y="522514"/>
                </a:cubicBezTo>
                <a:cubicBezTo>
                  <a:pt x="10141542" y="529104"/>
                  <a:pt x="10128223" y="539153"/>
                  <a:pt x="10112828" y="544285"/>
                </a:cubicBezTo>
                <a:cubicBezTo>
                  <a:pt x="10091236" y="551482"/>
                  <a:pt x="9996290" y="564648"/>
                  <a:pt x="9982200" y="566057"/>
                </a:cubicBezTo>
                <a:cubicBezTo>
                  <a:pt x="9898843" y="574393"/>
                  <a:pt x="9815285" y="580571"/>
                  <a:pt x="9731828" y="587828"/>
                </a:cubicBezTo>
                <a:cubicBezTo>
                  <a:pt x="9528777" y="655514"/>
                  <a:pt x="9689456" y="609026"/>
                  <a:pt x="9231085" y="620485"/>
                </a:cubicBezTo>
                <a:cubicBezTo>
                  <a:pt x="9182820" y="636574"/>
                  <a:pt x="9129717" y="652171"/>
                  <a:pt x="9078685" y="653143"/>
                </a:cubicBezTo>
                <a:lnTo>
                  <a:pt x="8011885" y="664028"/>
                </a:lnTo>
                <a:cubicBezTo>
                  <a:pt x="7906850" y="690288"/>
                  <a:pt x="7954141" y="679932"/>
                  <a:pt x="7870371" y="696685"/>
                </a:cubicBezTo>
                <a:lnTo>
                  <a:pt x="5540828" y="685800"/>
                </a:lnTo>
                <a:cubicBezTo>
                  <a:pt x="5029451" y="682040"/>
                  <a:pt x="4740971" y="669565"/>
                  <a:pt x="4223657" y="653143"/>
                </a:cubicBezTo>
                <a:cubicBezTo>
                  <a:pt x="4190945" y="648470"/>
                  <a:pt x="4128048" y="640922"/>
                  <a:pt x="4093028" y="631371"/>
                </a:cubicBezTo>
                <a:cubicBezTo>
                  <a:pt x="4070888" y="625333"/>
                  <a:pt x="4049978" y="615166"/>
                  <a:pt x="4027714" y="609600"/>
                </a:cubicBezTo>
                <a:cubicBezTo>
                  <a:pt x="4006301" y="604247"/>
                  <a:pt x="3984116" y="602662"/>
                  <a:pt x="3962400" y="598714"/>
                </a:cubicBezTo>
                <a:cubicBezTo>
                  <a:pt x="3944196" y="595404"/>
                  <a:pt x="3926175" y="591138"/>
                  <a:pt x="3907971" y="587828"/>
                </a:cubicBezTo>
                <a:cubicBezTo>
                  <a:pt x="3886255" y="583880"/>
                  <a:pt x="3864373" y="580891"/>
                  <a:pt x="3842657" y="576943"/>
                </a:cubicBezTo>
                <a:cubicBezTo>
                  <a:pt x="3824453" y="573633"/>
                  <a:pt x="3806638" y="567898"/>
                  <a:pt x="3788228" y="566057"/>
                </a:cubicBezTo>
                <a:cubicBezTo>
                  <a:pt x="3733949" y="560629"/>
                  <a:pt x="3679371" y="558800"/>
                  <a:pt x="3624942" y="555171"/>
                </a:cubicBezTo>
                <a:lnTo>
                  <a:pt x="3472542" y="533400"/>
                </a:lnTo>
                <a:cubicBezTo>
                  <a:pt x="3447142" y="529771"/>
                  <a:pt x="3421968" y="523795"/>
                  <a:pt x="3396342" y="522514"/>
                </a:cubicBezTo>
                <a:lnTo>
                  <a:pt x="3178628" y="511628"/>
                </a:lnTo>
                <a:cubicBezTo>
                  <a:pt x="3016866" y="457708"/>
                  <a:pt x="3136248" y="490676"/>
                  <a:pt x="2808514" y="478971"/>
                </a:cubicBezTo>
                <a:cubicBezTo>
                  <a:pt x="2612323" y="413572"/>
                  <a:pt x="2760981" y="459063"/>
                  <a:pt x="2253342" y="478971"/>
                </a:cubicBezTo>
                <a:cubicBezTo>
                  <a:pt x="2241876" y="479421"/>
                  <a:pt x="2231886" y="487368"/>
                  <a:pt x="2220685" y="489857"/>
                </a:cubicBezTo>
                <a:cubicBezTo>
                  <a:pt x="2199139" y="494645"/>
                  <a:pt x="2177014" y="496414"/>
                  <a:pt x="2155371" y="500743"/>
                </a:cubicBezTo>
                <a:cubicBezTo>
                  <a:pt x="2027064" y="526404"/>
                  <a:pt x="2229319" y="494843"/>
                  <a:pt x="2035628" y="522514"/>
                </a:cubicBezTo>
                <a:cubicBezTo>
                  <a:pt x="1818810" y="594785"/>
                  <a:pt x="1993257" y="544806"/>
                  <a:pt x="1491342" y="533400"/>
                </a:cubicBezTo>
                <a:lnTo>
                  <a:pt x="1393371" y="522514"/>
                </a:lnTo>
                <a:cubicBezTo>
                  <a:pt x="1288598" y="509417"/>
                  <a:pt x="1299404" y="503548"/>
                  <a:pt x="1164771" y="500743"/>
                </a:cubicBezTo>
                <a:lnTo>
                  <a:pt x="272142" y="489857"/>
                </a:lnTo>
                <a:cubicBezTo>
                  <a:pt x="257628" y="486228"/>
                  <a:pt x="241981" y="485662"/>
                  <a:pt x="228600" y="478971"/>
                </a:cubicBezTo>
                <a:cubicBezTo>
                  <a:pt x="219420" y="474381"/>
                  <a:pt x="214842" y="463611"/>
                  <a:pt x="206828" y="457200"/>
                </a:cubicBezTo>
                <a:cubicBezTo>
                  <a:pt x="196612" y="449027"/>
                  <a:pt x="185057" y="442685"/>
                  <a:pt x="174171" y="435428"/>
                </a:cubicBezTo>
                <a:cubicBezTo>
                  <a:pt x="130287" y="347658"/>
                  <a:pt x="174957" y="425525"/>
                  <a:pt x="130628" y="370114"/>
                </a:cubicBezTo>
                <a:cubicBezTo>
                  <a:pt x="105480" y="338679"/>
                  <a:pt x="116291" y="339050"/>
                  <a:pt x="87085" y="315685"/>
                </a:cubicBezTo>
                <a:cubicBezTo>
                  <a:pt x="76869" y="307512"/>
                  <a:pt x="65787" y="300405"/>
                  <a:pt x="54428" y="293914"/>
                </a:cubicBezTo>
                <a:cubicBezTo>
                  <a:pt x="-1725" y="261827"/>
                  <a:pt x="24895" y="286154"/>
                  <a:pt x="0" y="261257"/>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олилиния 5"/>
          <p:cNvSpPr/>
          <p:nvPr/>
        </p:nvSpPr>
        <p:spPr>
          <a:xfrm>
            <a:off x="2872867" y="2906486"/>
            <a:ext cx="22733" cy="185057"/>
          </a:xfrm>
          <a:custGeom>
            <a:avLst/>
            <a:gdLst>
              <a:gd name="connsiteX0" fmla="*/ 22733 w 22733"/>
              <a:gd name="connsiteY0" fmla="*/ 0 h 185057"/>
              <a:gd name="connsiteX1" fmla="*/ 11847 w 22733"/>
              <a:gd name="connsiteY1" fmla="*/ 76200 h 185057"/>
              <a:gd name="connsiteX2" fmla="*/ 962 w 22733"/>
              <a:gd name="connsiteY2" fmla="*/ 119743 h 185057"/>
              <a:gd name="connsiteX3" fmla="*/ 962 w 22733"/>
              <a:gd name="connsiteY3" fmla="*/ 185057 h 185057"/>
            </a:gdLst>
            <a:ahLst/>
            <a:cxnLst>
              <a:cxn ang="0">
                <a:pos x="connsiteX0" y="connsiteY0"/>
              </a:cxn>
              <a:cxn ang="0">
                <a:pos x="connsiteX1" y="connsiteY1"/>
              </a:cxn>
              <a:cxn ang="0">
                <a:pos x="connsiteX2" y="connsiteY2"/>
              </a:cxn>
              <a:cxn ang="0">
                <a:pos x="connsiteX3" y="connsiteY3"/>
              </a:cxn>
            </a:cxnLst>
            <a:rect l="l" t="t" r="r" b="b"/>
            <a:pathLst>
              <a:path w="22733" h="185057">
                <a:moveTo>
                  <a:pt x="22733" y="0"/>
                </a:moveTo>
                <a:cubicBezTo>
                  <a:pt x="19104" y="25400"/>
                  <a:pt x="16437" y="50956"/>
                  <a:pt x="11847" y="76200"/>
                </a:cubicBezTo>
                <a:cubicBezTo>
                  <a:pt x="9171" y="90920"/>
                  <a:pt x="2451" y="104856"/>
                  <a:pt x="962" y="119743"/>
                </a:cubicBezTo>
                <a:cubicBezTo>
                  <a:pt x="-1204" y="141406"/>
                  <a:pt x="962" y="163286"/>
                  <a:pt x="962" y="1850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69267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Поколения мобильной связи (от </a:t>
            </a:r>
            <a:r>
              <a:rPr lang="ru-RU" b="1" dirty="0">
                <a:solidFill>
                  <a:srgbClr val="FF0000"/>
                </a:solidFill>
              </a:rPr>
              <a:t>1</a:t>
            </a:r>
            <a:r>
              <a:rPr lang="en-US" b="1" dirty="0">
                <a:solidFill>
                  <a:srgbClr val="FF0000"/>
                </a:solidFill>
              </a:rPr>
              <a:t>G</a:t>
            </a:r>
            <a:r>
              <a:rPr lang="en-US" dirty="0"/>
              <a:t> </a:t>
            </a:r>
            <a:r>
              <a:rPr lang="ru-RU" dirty="0"/>
              <a:t>до </a:t>
            </a:r>
            <a:r>
              <a:rPr lang="ru-RU" b="1" dirty="0">
                <a:solidFill>
                  <a:srgbClr val="FF0000"/>
                </a:solidFill>
              </a:rPr>
              <a:t>5</a:t>
            </a:r>
            <a:r>
              <a:rPr lang="en-US" b="1" dirty="0">
                <a:solidFill>
                  <a:srgbClr val="FF0000"/>
                </a:solidFill>
              </a:rPr>
              <a:t>G</a:t>
            </a:r>
            <a:r>
              <a:rPr lang="ru-RU" dirty="0"/>
              <a:t>)</a:t>
            </a:r>
          </a:p>
        </p:txBody>
      </p:sp>
      <p:sp>
        <p:nvSpPr>
          <p:cNvPr id="3" name="Объект 2"/>
          <p:cNvSpPr>
            <a:spLocks noGrp="1"/>
          </p:cNvSpPr>
          <p:nvPr>
            <p:ph idx="1"/>
          </p:nvPr>
        </p:nvSpPr>
        <p:spPr/>
        <p:txBody>
          <a:bodyPr>
            <a:normAutofit/>
          </a:bodyPr>
          <a:lstStyle/>
          <a:p>
            <a:pPr algn="just"/>
            <a:r>
              <a:rPr lang="ru-RU" dirty="0"/>
              <a:t>До недавнего времени в мире существовало четыре поколения мобильной связи.  В настоящее время операторы при поддержке поставщиков оборудования (вендоров) активно тестируют возможности сетей пятого поколения, коммерческий расцвет которого ожидается </a:t>
            </a:r>
            <a:r>
              <a:rPr lang="ru-RU" b="1" dirty="0">
                <a:solidFill>
                  <a:srgbClr val="FF0000"/>
                </a:solidFill>
              </a:rPr>
              <a:t>в 2020 году</a:t>
            </a:r>
            <a:r>
              <a:rPr lang="ru-RU" dirty="0"/>
              <a:t>. </a:t>
            </a:r>
          </a:p>
        </p:txBody>
      </p:sp>
    </p:spTree>
    <p:extLst>
      <p:ext uri="{BB962C8B-B14F-4D97-AF65-F5344CB8AC3E}">
        <p14:creationId xmlns:p14="http://schemas.microsoft.com/office/powerpoint/2010/main" val="36989574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Правило 10 лет</a:t>
            </a:r>
          </a:p>
        </p:txBody>
      </p:sp>
      <p:sp>
        <p:nvSpPr>
          <p:cNvPr id="3" name="Объект 2"/>
          <p:cNvSpPr>
            <a:spLocks noGrp="1"/>
          </p:cNvSpPr>
          <p:nvPr>
            <p:ph idx="1"/>
          </p:nvPr>
        </p:nvSpPr>
        <p:spPr/>
        <p:txBody>
          <a:bodyPr/>
          <a:lstStyle/>
          <a:p>
            <a:pPr marL="0" indent="0" algn="just">
              <a:buNone/>
            </a:pPr>
            <a:r>
              <a:rPr lang="ru-RU" dirty="0"/>
              <a:t>Объяснить это достаточно просто: существует, так называемое, правило десяти лет. Если заглянуть немного в прошлое, можно заметить, что каждое новое поколение мобильной связи появлялось примерно через 10 лет после появления предыдущего: первое поколение появилось в начале 80- годов, второе в начале 90-х, третье в начале 00-х, четвертое в 2009 году. Напрашивается вывод, что </a:t>
            </a:r>
            <a:r>
              <a:rPr lang="ru-RU" b="1" dirty="0">
                <a:solidFill>
                  <a:srgbClr val="FF0000"/>
                </a:solidFill>
              </a:rPr>
              <a:t>коммерческие сети 5G начнут заполнять мир именно в 2020 году. </a:t>
            </a:r>
          </a:p>
          <a:p>
            <a:endParaRPr lang="ru-RU" b="1" dirty="0">
              <a:solidFill>
                <a:srgbClr val="FF0000"/>
              </a:solidFill>
            </a:endParaRPr>
          </a:p>
        </p:txBody>
      </p:sp>
    </p:spTree>
    <p:extLst>
      <p:ext uri="{BB962C8B-B14F-4D97-AF65-F5344CB8AC3E}">
        <p14:creationId xmlns:p14="http://schemas.microsoft.com/office/powerpoint/2010/main" val="611383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stretch>
            <a:fillRect/>
          </a:stretch>
        </p:blipFill>
        <p:spPr>
          <a:xfrm>
            <a:off x="-1" y="0"/>
            <a:ext cx="11549743" cy="6991444"/>
          </a:xfrm>
          <a:prstGeom prst="rect">
            <a:avLst/>
          </a:prstGeom>
        </p:spPr>
      </p:pic>
    </p:spTree>
    <p:extLst>
      <p:ext uri="{BB962C8B-B14F-4D97-AF65-F5344CB8AC3E}">
        <p14:creationId xmlns:p14="http://schemas.microsoft.com/office/powerpoint/2010/main" val="753748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a:t>Задачи, которые призвана решить технология 5G:</a:t>
            </a:r>
            <a:br>
              <a:rPr lang="ru-RU" dirty="0"/>
            </a:br>
            <a:endParaRPr lang="ru-RU" dirty="0"/>
          </a:p>
        </p:txBody>
      </p:sp>
      <p:sp>
        <p:nvSpPr>
          <p:cNvPr id="3" name="Объект 2"/>
          <p:cNvSpPr>
            <a:spLocks noGrp="1"/>
          </p:cNvSpPr>
          <p:nvPr>
            <p:ph idx="1"/>
          </p:nvPr>
        </p:nvSpPr>
        <p:spPr/>
        <p:txBody>
          <a:bodyPr>
            <a:normAutofit fontScale="92500" lnSpcReduction="10000"/>
          </a:bodyPr>
          <a:lstStyle/>
          <a:p>
            <a:pPr fontAlgn="base"/>
            <a:r>
              <a:rPr lang="ru-RU" dirty="0"/>
              <a:t>рост мобильного трафика</a:t>
            </a:r>
          </a:p>
          <a:p>
            <a:pPr fontAlgn="base"/>
            <a:r>
              <a:rPr lang="ru-RU" dirty="0"/>
              <a:t>увеличение числа устройств, подключаемых к сети</a:t>
            </a:r>
          </a:p>
          <a:p>
            <a:pPr fontAlgn="base"/>
            <a:r>
              <a:rPr lang="ru-RU" dirty="0"/>
              <a:t>сокращение задержек для реализации новых услуг</a:t>
            </a:r>
          </a:p>
          <a:p>
            <a:pPr fontAlgn="base"/>
            <a:r>
              <a:rPr lang="ru-RU" dirty="0"/>
              <a:t>нехватка частотного спектра</a:t>
            </a:r>
          </a:p>
          <a:p>
            <a:pPr fontAlgn="base"/>
            <a:endParaRPr lang="ru-RU" dirty="0"/>
          </a:p>
          <a:p>
            <a:pPr marL="0" indent="0" fontAlgn="base">
              <a:buNone/>
            </a:pPr>
            <a:endParaRPr lang="ru-RU" dirty="0"/>
          </a:p>
          <a:p>
            <a:pPr marL="0" indent="0" algn="just" fontAlgn="base">
              <a:buNone/>
            </a:pPr>
            <a:r>
              <a:rPr lang="ru-RU" b="1" i="1" dirty="0">
                <a:solidFill>
                  <a:srgbClr val="FF0000"/>
                </a:solidFill>
              </a:rPr>
              <a:t>Очевидно, что в будущем к сети будет подключено гораздо больше устройств, большинство из которых будут работать по принципу «всегда онлайн». При этом очень важным параметром будет являться их низкое энергопотребление. </a:t>
            </a:r>
            <a:br>
              <a:rPr lang="ru-RU" b="1" i="1" dirty="0">
                <a:solidFill>
                  <a:srgbClr val="FF0000"/>
                </a:solidFill>
              </a:rPr>
            </a:br>
            <a:endParaRPr lang="ru-RU" b="1" i="1" dirty="0">
              <a:solidFill>
                <a:srgbClr val="FF0000"/>
              </a:solidFill>
            </a:endParaRPr>
          </a:p>
          <a:p>
            <a:endParaRPr lang="ru-RU" dirty="0"/>
          </a:p>
        </p:txBody>
      </p:sp>
    </p:spTree>
    <p:extLst>
      <p:ext uri="{BB962C8B-B14F-4D97-AF65-F5344CB8AC3E}">
        <p14:creationId xmlns:p14="http://schemas.microsoft.com/office/powerpoint/2010/main" val="21928358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4000" b="1" dirty="0"/>
              <a:t>Цифровая экономика  ≠ Интернет экономике</a:t>
            </a:r>
          </a:p>
        </p:txBody>
      </p:sp>
      <p:sp>
        <p:nvSpPr>
          <p:cNvPr id="3" name="Объект 2"/>
          <p:cNvSpPr>
            <a:spLocks noGrp="1"/>
          </p:cNvSpPr>
          <p:nvPr>
            <p:ph sz="half" idx="1"/>
          </p:nvPr>
        </p:nvSpPr>
        <p:spPr/>
        <p:txBody>
          <a:bodyPr/>
          <a:lstStyle/>
          <a:p>
            <a:pPr algn="just"/>
            <a:r>
              <a:rPr lang="ru-RU" b="1" dirty="0"/>
              <a:t>Четвертая Индустриальная революция базируется на цифровой революции, </a:t>
            </a:r>
          </a:p>
          <a:p>
            <a:pPr algn="just"/>
            <a:r>
              <a:rPr lang="ru-RU" b="1" dirty="0"/>
              <a:t>Цифровые технологии ликвидируют разрыв между физическим и </a:t>
            </a:r>
            <a:r>
              <a:rPr lang="ru-RU" b="1" dirty="0" err="1"/>
              <a:t>cyber</a:t>
            </a:r>
            <a:r>
              <a:rPr lang="ru-RU" b="1" dirty="0"/>
              <a:t>-миром!</a:t>
            </a:r>
          </a:p>
        </p:txBody>
      </p:sp>
      <p:sp>
        <p:nvSpPr>
          <p:cNvPr id="4" name="Объект 3"/>
          <p:cNvSpPr>
            <a:spLocks noGrp="1"/>
          </p:cNvSpPr>
          <p:nvPr>
            <p:ph sz="half" idx="2"/>
          </p:nvPr>
        </p:nvSpPr>
        <p:spPr/>
        <p:txBody>
          <a:bodyPr/>
          <a:lstStyle/>
          <a:p>
            <a:r>
              <a:rPr lang="ru-RU" b="1" dirty="0" err="1"/>
              <a:t>Цифровизация</a:t>
            </a:r>
            <a:r>
              <a:rPr lang="ru-RU" b="1" dirty="0"/>
              <a:t> экономики означает – переход к производству без использования человеческого труда.</a:t>
            </a:r>
          </a:p>
          <a:p>
            <a:r>
              <a:rPr lang="ru-RU" b="1" dirty="0"/>
              <a:t>Она – основа формирования «новой экономики»</a:t>
            </a:r>
          </a:p>
          <a:p>
            <a:endParaRPr lang="ru-RU" dirty="0"/>
          </a:p>
        </p:txBody>
      </p:sp>
    </p:spTree>
    <p:extLst>
      <p:ext uri="{BB962C8B-B14F-4D97-AF65-F5344CB8AC3E}">
        <p14:creationId xmlns:p14="http://schemas.microsoft.com/office/powerpoint/2010/main" val="7125229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sz="2800" dirty="0"/>
              <a:t>Существует шесть фундаментальных направления цифровой трансформации, которые являются центральными для изменений в бизнесе в цифровой экономике.</a:t>
            </a:r>
            <a:br>
              <a:rPr lang="ru-RU" sz="2800" dirty="0"/>
            </a:br>
            <a:r>
              <a:rPr lang="ru-RU" sz="2200" b="1" dirty="0">
                <a:solidFill>
                  <a:srgbClr val="C00000"/>
                </a:solidFill>
              </a:rPr>
              <a:t>Экономика из традиционной рыночной  превращается в цифровую, в «новую экономику», где взаимодействие между факторами производства сводится к электронному взаимодействию</a:t>
            </a:r>
            <a:r>
              <a:rPr lang="ru-RU" sz="2200" b="1" dirty="0"/>
              <a:t>!</a:t>
            </a:r>
          </a:p>
        </p:txBody>
      </p:sp>
      <p:sp>
        <p:nvSpPr>
          <p:cNvPr id="3" name="Объект 2"/>
          <p:cNvSpPr>
            <a:spLocks noGrp="1"/>
          </p:cNvSpPr>
          <p:nvPr>
            <p:ph idx="1"/>
          </p:nvPr>
        </p:nvSpPr>
        <p:spPr/>
        <p:txBody>
          <a:bodyPr>
            <a:normAutofit lnSpcReduction="10000"/>
          </a:bodyPr>
          <a:lstStyle/>
          <a:p>
            <a:pPr marL="514350" indent="-514350" algn="just">
              <a:buFont typeface="+mj-lt"/>
              <a:buAutoNum type="arabicPeriod"/>
            </a:pPr>
            <a:endParaRPr lang="ru-RU" dirty="0"/>
          </a:p>
          <a:p>
            <a:pPr marL="514350" indent="-514350" algn="just">
              <a:buFont typeface="+mj-lt"/>
              <a:buAutoNum type="arabicPeriod"/>
            </a:pPr>
            <a:r>
              <a:rPr lang="ru-RU" dirty="0"/>
              <a:t>Меняется экосистема – переход к гибким формам найма, менеджмента, организации производства в целом (аутсорсинг). Переход от вертикальных форм управления к горизонтальным.</a:t>
            </a:r>
          </a:p>
          <a:p>
            <a:pPr marL="514350" indent="-514350" algn="just">
              <a:buFont typeface="+mj-lt"/>
              <a:buAutoNum type="arabicPeriod"/>
            </a:pPr>
            <a:r>
              <a:rPr lang="ru-RU" dirty="0"/>
              <a:t>К 2030 году глобальный средний класс увеличится в три раза. Таким образом, растет давление на основные бизнес-ресурсы, которые растут более медленными темпами в 1,5 раза. </a:t>
            </a:r>
          </a:p>
          <a:p>
            <a:pPr marL="514350" indent="-514350" algn="just">
              <a:buFont typeface="+mj-lt"/>
              <a:buAutoNum type="arabicPeriod"/>
            </a:pPr>
            <a:r>
              <a:rPr lang="ru-RU" dirty="0"/>
              <a:t>Оцифровка всего создает новые умные цифровые </a:t>
            </a:r>
            <a:r>
              <a:rPr lang="ru-RU" u="sng" dirty="0"/>
              <a:t>сети сетей</a:t>
            </a:r>
            <a:r>
              <a:rPr lang="ru-RU" dirty="0"/>
              <a:t>, которые кардинально меняют способы управления, оптимизации, совместного использования и развертывания торговли.</a:t>
            </a:r>
          </a:p>
          <a:p>
            <a:pPr algn="just"/>
            <a:endParaRPr lang="ru-RU" dirty="0"/>
          </a:p>
        </p:txBody>
      </p:sp>
    </p:spTree>
    <p:extLst>
      <p:ext uri="{BB962C8B-B14F-4D97-AF65-F5344CB8AC3E}">
        <p14:creationId xmlns:p14="http://schemas.microsoft.com/office/powerpoint/2010/main" val="11848355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Далее</a:t>
            </a:r>
          </a:p>
        </p:txBody>
      </p:sp>
      <p:sp>
        <p:nvSpPr>
          <p:cNvPr id="3" name="Объект 2"/>
          <p:cNvSpPr>
            <a:spLocks noGrp="1"/>
          </p:cNvSpPr>
          <p:nvPr>
            <p:ph idx="1"/>
          </p:nvPr>
        </p:nvSpPr>
        <p:spPr/>
        <p:txBody>
          <a:bodyPr>
            <a:normAutofit fontScale="92500" lnSpcReduction="10000"/>
          </a:bodyPr>
          <a:lstStyle/>
          <a:p>
            <a:pPr marL="514350" indent="-514350" algn="just">
              <a:buFont typeface="+mj-lt"/>
              <a:buAutoNum type="arabicPeriod" startAt="4"/>
            </a:pPr>
            <a:r>
              <a:rPr lang="ru-RU" dirty="0"/>
              <a:t>В цифровой экономике все клиенты – </a:t>
            </a:r>
            <a:r>
              <a:rPr lang="en-US" dirty="0"/>
              <a:t>(</a:t>
            </a:r>
            <a:r>
              <a:rPr lang="ru-RU" dirty="0"/>
              <a:t>в рамках </a:t>
            </a:r>
            <a:r>
              <a:rPr lang="en-US" dirty="0"/>
              <a:t>B2B, B2C,</a:t>
            </a:r>
            <a:r>
              <a:rPr lang="ru-RU" dirty="0"/>
              <a:t> Р2Р-займы, Р2В-займы)</a:t>
            </a:r>
            <a:r>
              <a:rPr lang="en-US" dirty="0"/>
              <a:t> </a:t>
            </a:r>
            <a:r>
              <a:rPr lang="ru-RU" dirty="0"/>
              <a:t> - хотят взаимодействовать с предприятиями наиболее удобным для них способом. Клиенты стремятся к взаимодействию с брендами. Взаимодействие становится  бесшовным, универсальным, прямым, контекстуальным и персонализированным.</a:t>
            </a:r>
          </a:p>
          <a:p>
            <a:pPr marL="514350" indent="-514350" algn="just">
              <a:buFont typeface="+mj-lt"/>
              <a:buAutoNum type="arabicPeriod" startAt="4"/>
            </a:pPr>
            <a:r>
              <a:rPr lang="ru-RU" dirty="0"/>
              <a:t>Поскольку цены на сенсорные устройства</a:t>
            </a:r>
            <a:r>
              <a:rPr lang="en-US" dirty="0"/>
              <a:t> </a:t>
            </a:r>
            <a:r>
              <a:rPr lang="ru-RU" dirty="0"/>
              <a:t> продолжают падать, мы находимся на пороге эры, где все может быть связано - люди, предприятия, устройства и процессы - друг с другом. Объединение физического и цифрового мира приносит все активы в цифровой домен, где </a:t>
            </a:r>
            <a:r>
              <a:rPr lang="ru-RU" b="1" dirty="0">
                <a:solidFill>
                  <a:srgbClr val="C00000"/>
                </a:solidFill>
              </a:rPr>
              <a:t>программное обеспечение доминирует </a:t>
            </a:r>
            <a:r>
              <a:rPr lang="ru-RU" dirty="0"/>
              <a:t>(М2М)</a:t>
            </a:r>
            <a:r>
              <a:rPr lang="en-US" dirty="0"/>
              <a:t>[The Internet of Things (</a:t>
            </a:r>
            <a:r>
              <a:rPr lang="en-US" dirty="0" err="1"/>
              <a:t>IoT</a:t>
            </a:r>
            <a:r>
              <a:rPr lang="ru-RU" dirty="0"/>
              <a:t>)</a:t>
            </a:r>
            <a:r>
              <a:rPr lang="en-US" dirty="0"/>
              <a:t>]</a:t>
            </a:r>
            <a:r>
              <a:rPr lang="ru-RU" dirty="0"/>
              <a:t>.</a:t>
            </a:r>
          </a:p>
          <a:p>
            <a:endParaRPr lang="ru-RU" dirty="0"/>
          </a:p>
        </p:txBody>
      </p:sp>
    </p:spTree>
    <p:extLst>
      <p:ext uri="{BB962C8B-B14F-4D97-AF65-F5344CB8AC3E}">
        <p14:creationId xmlns:p14="http://schemas.microsoft.com/office/powerpoint/2010/main" val="3954084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br>
              <a:rPr lang="en-US" dirty="0"/>
            </a:br>
            <a:br>
              <a:rPr lang="en-US" dirty="0"/>
            </a:br>
            <a:r>
              <a:rPr lang="ru-RU" dirty="0"/>
              <a:t>Далее</a:t>
            </a:r>
            <a:br>
              <a:rPr lang="en-US" dirty="0"/>
            </a:br>
            <a:endParaRPr lang="ru-RU" dirty="0"/>
          </a:p>
        </p:txBody>
      </p:sp>
      <p:sp>
        <p:nvSpPr>
          <p:cNvPr id="3" name="Объект 2"/>
          <p:cNvSpPr>
            <a:spLocks noGrp="1"/>
          </p:cNvSpPr>
          <p:nvPr>
            <p:ph idx="1"/>
          </p:nvPr>
        </p:nvSpPr>
        <p:spPr/>
        <p:txBody>
          <a:bodyPr>
            <a:normAutofit/>
          </a:bodyPr>
          <a:lstStyle/>
          <a:p>
            <a:pPr marL="514350" indent="-514350" algn="just">
              <a:buFont typeface="+mj-lt"/>
              <a:buAutoNum type="arabicPeriod" startAt="6"/>
            </a:pPr>
            <a:r>
              <a:rPr lang="ru-RU" dirty="0"/>
              <a:t>3D-печать-это быстро растущий бизнес, который затрагивает почти каждую отрасль и имеет потенциал для переформатирования целых цепочек создания стоимости. </a:t>
            </a:r>
            <a:r>
              <a:rPr lang="ru-RU" b="1" dirty="0">
                <a:solidFill>
                  <a:srgbClr val="C00000"/>
                </a:solidFill>
              </a:rPr>
              <a:t>Большие, дорогие глобальные или региональные производственные предприятия(ТНК) могут быть дополнены или даже заменены </a:t>
            </a:r>
            <a:r>
              <a:rPr lang="ru-RU" dirty="0"/>
              <a:t>небольшими, очень гибкими </a:t>
            </a:r>
            <a:r>
              <a:rPr lang="ru-RU" b="1" dirty="0">
                <a:solidFill>
                  <a:srgbClr val="C00000"/>
                </a:solidFill>
              </a:rPr>
              <a:t>3D-фермами печати</a:t>
            </a:r>
            <a:r>
              <a:rPr lang="ru-RU" dirty="0"/>
              <a:t>, обслуживающими местные потребности по требованию, став ключевым драйвером цифровой экономики. Это позволило бы </a:t>
            </a:r>
            <a:r>
              <a:rPr lang="ru-RU" b="1" dirty="0">
                <a:solidFill>
                  <a:srgbClr val="C00000"/>
                </a:solidFill>
              </a:rPr>
              <a:t>значительно сократить</a:t>
            </a:r>
            <a:r>
              <a:rPr lang="ru-RU" dirty="0"/>
              <a:t> как </a:t>
            </a:r>
            <a:r>
              <a:rPr lang="ru-RU" b="1" dirty="0">
                <a:solidFill>
                  <a:srgbClr val="C00000"/>
                </a:solidFill>
              </a:rPr>
              <a:t>материальные, так и транспортные расходы</a:t>
            </a:r>
            <a:r>
              <a:rPr lang="ru-RU" dirty="0"/>
              <a:t>.</a:t>
            </a:r>
          </a:p>
        </p:txBody>
      </p:sp>
    </p:spTree>
    <p:extLst>
      <p:ext uri="{BB962C8B-B14F-4D97-AF65-F5344CB8AC3E}">
        <p14:creationId xmlns:p14="http://schemas.microsoft.com/office/powerpoint/2010/main" val="3373761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Вызовы цифровой экономики</a:t>
            </a:r>
          </a:p>
        </p:txBody>
      </p:sp>
      <p:sp>
        <p:nvSpPr>
          <p:cNvPr id="3" name="Объект 2"/>
          <p:cNvSpPr>
            <a:spLocks noGrp="1"/>
          </p:cNvSpPr>
          <p:nvPr>
            <p:ph idx="1"/>
          </p:nvPr>
        </p:nvSpPr>
        <p:spPr/>
        <p:txBody>
          <a:bodyPr>
            <a:normAutofit fontScale="85000" lnSpcReduction="10000"/>
          </a:bodyPr>
          <a:lstStyle/>
          <a:p>
            <a:pPr algn="just"/>
            <a:r>
              <a:rPr lang="ru-RU" dirty="0"/>
              <a:t>Взаимосвязи становятся </a:t>
            </a:r>
            <a:r>
              <a:rPr lang="ru-RU" dirty="0" err="1"/>
              <a:t>персонилизированными</a:t>
            </a:r>
            <a:r>
              <a:rPr lang="en-US" dirty="0"/>
              <a:t> (</a:t>
            </a:r>
            <a:r>
              <a:rPr lang="ru-RU" dirty="0"/>
              <a:t>сначала удаляются посредники, затем , в перспективе, и сами «большие парни»-корпорации</a:t>
            </a:r>
            <a:r>
              <a:rPr lang="en-US" dirty="0"/>
              <a:t>)</a:t>
            </a:r>
            <a:r>
              <a:rPr lang="ru-RU" dirty="0"/>
              <a:t>;</a:t>
            </a:r>
          </a:p>
          <a:p>
            <a:pPr algn="just"/>
            <a:r>
              <a:rPr lang="ru-RU" dirty="0"/>
              <a:t>Меняются модели бизнеса – он становится прозрачным, открытым,  переходит к плоской организации, к различным формам </a:t>
            </a:r>
            <a:r>
              <a:rPr lang="ru-RU" dirty="0" err="1"/>
              <a:t>сорсинга</a:t>
            </a:r>
            <a:r>
              <a:rPr lang="ru-RU" dirty="0"/>
              <a:t>;</a:t>
            </a:r>
          </a:p>
          <a:p>
            <a:pPr algn="just"/>
            <a:r>
              <a:rPr lang="ru-RU" dirty="0"/>
              <a:t>Бизнес может существовать только в сетях – другого пути выживания нет;</a:t>
            </a:r>
          </a:p>
          <a:p>
            <a:pPr algn="just"/>
            <a:r>
              <a:rPr lang="ru-RU" dirty="0"/>
              <a:t>Появляется разрыв между высоко технологичным квалифицированным трудом и низкоквалифицированным. И он будет увеличиваться;</a:t>
            </a:r>
          </a:p>
          <a:p>
            <a:pPr algn="just"/>
            <a:r>
              <a:rPr lang="ru-RU" dirty="0"/>
              <a:t>Средний класс размывается. В перспективе его не будет. Соответственно будет нарастать политическая нестабильность. Ибо средний класс является опорой политической системы. Но это отдаленная перспектива.</a:t>
            </a:r>
          </a:p>
          <a:p>
            <a:endParaRPr lang="ru-RU" dirty="0"/>
          </a:p>
        </p:txBody>
      </p:sp>
    </p:spTree>
    <p:extLst>
      <p:ext uri="{BB962C8B-B14F-4D97-AF65-F5344CB8AC3E}">
        <p14:creationId xmlns:p14="http://schemas.microsoft.com/office/powerpoint/2010/main" val="2106650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Похожее изображение"/>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Нуриэль</a:t>
            </a:r>
            <a:r>
              <a:rPr lang="ru-RU" dirty="0"/>
              <a:t> </a:t>
            </a:r>
            <a:r>
              <a:rPr lang="ru-RU" dirty="0" err="1"/>
              <a:t>Рубини</a:t>
            </a:r>
            <a:endParaRPr lang="ru-RU" dirty="0"/>
          </a:p>
        </p:txBody>
      </p:sp>
      <p:sp>
        <p:nvSpPr>
          <p:cNvPr id="3" name="Объект 2"/>
          <p:cNvSpPr>
            <a:spLocks noGrp="1"/>
          </p:cNvSpPr>
          <p:nvPr>
            <p:ph sz="half" idx="1"/>
          </p:nvPr>
        </p:nvSpPr>
        <p:spPr/>
        <p:txBody>
          <a:bodyPr>
            <a:normAutofit fontScale="77500" lnSpcReduction="20000"/>
          </a:bodyPr>
          <a:lstStyle/>
          <a:p>
            <a:pPr algn="just"/>
            <a:r>
              <a:rPr lang="ru-RU" dirty="0"/>
              <a:t>«В условиях глобализации, когда рынок состоит не из миллионов, а из миллиардов людей, для представителей верхушки работает принцип </a:t>
            </a:r>
            <a:r>
              <a:rPr lang="ru-RU" b="1" dirty="0">
                <a:solidFill>
                  <a:srgbClr val="FF0000"/>
                </a:solidFill>
              </a:rPr>
              <a:t>«победитель получает все». </a:t>
            </a:r>
            <a:r>
              <a:rPr lang="ru-RU" dirty="0"/>
              <a:t>Лучшие юристы, лучшие инвестиционные банкиры, лучшие спортсмены, лучшие рок-звезды, лучшие экономисты, лучшие журналисты, лучшие гуру и т.д. – они получают все преимущества всего многомиллиардного рынка. </a:t>
            </a:r>
            <a:r>
              <a:rPr lang="ru-RU" b="1" dirty="0">
                <a:solidFill>
                  <a:srgbClr val="FF0000"/>
                </a:solidFill>
              </a:rPr>
              <a:t>Те, кто входят в 10% или 20% лучших специалистов в своей области. В то время как все остальные в этой пирамиде получают намного меньше».</a:t>
            </a:r>
          </a:p>
        </p:txBody>
      </p:sp>
      <p:pic>
        <p:nvPicPr>
          <p:cNvPr id="5" name="Объект 4">
            <a:extLst>
              <a:ext uri="{FF2B5EF4-FFF2-40B4-BE49-F238E27FC236}">
                <a16:creationId xmlns:a16="http://schemas.microsoft.com/office/drawing/2014/main" id="{8D4B5DD0-8D2F-4FAA-BB8D-B28B8639F77B}"/>
              </a:ext>
            </a:extLst>
          </p:cNvPr>
          <p:cNvPicPr>
            <a:picLocks noGrp="1" noChangeAspect="1"/>
          </p:cNvPicPr>
          <p:nvPr>
            <p:ph sz="half" idx="2"/>
          </p:nvPr>
        </p:nvPicPr>
        <p:blipFill>
          <a:blip r:embed="rId2"/>
          <a:stretch>
            <a:fillRect/>
          </a:stretch>
        </p:blipFill>
        <p:spPr>
          <a:xfrm>
            <a:off x="6705600" y="1219200"/>
            <a:ext cx="4648200" cy="5273675"/>
          </a:xfrm>
          <a:prstGeom prst="rect">
            <a:avLst/>
          </a:prstGeom>
        </p:spPr>
      </p:pic>
    </p:spTree>
    <p:extLst>
      <p:ext uri="{BB962C8B-B14F-4D97-AF65-F5344CB8AC3E}">
        <p14:creationId xmlns:p14="http://schemas.microsoft.com/office/powerpoint/2010/main" val="3885257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dirty="0"/>
              <a:t>Как сохранить </a:t>
            </a:r>
            <a:r>
              <a:rPr lang="ru-RU"/>
              <a:t>устойчивость в цифровой </a:t>
            </a:r>
            <a:r>
              <a:rPr lang="ru-RU" dirty="0"/>
              <a:t>экономике?</a:t>
            </a:r>
          </a:p>
        </p:txBody>
      </p:sp>
      <p:sp>
        <p:nvSpPr>
          <p:cNvPr id="3" name="Объект 2"/>
          <p:cNvSpPr>
            <a:spLocks noGrp="1"/>
          </p:cNvSpPr>
          <p:nvPr>
            <p:ph idx="1"/>
          </p:nvPr>
        </p:nvSpPr>
        <p:spPr/>
        <p:txBody>
          <a:bodyPr>
            <a:normAutofit/>
          </a:bodyPr>
          <a:lstStyle/>
          <a:p>
            <a:pPr marL="0" indent="0" algn="ctr">
              <a:buNone/>
            </a:pPr>
            <a:r>
              <a:rPr lang="ru-RU" sz="6600" dirty="0"/>
              <a:t>????????</a:t>
            </a:r>
          </a:p>
        </p:txBody>
      </p:sp>
    </p:spTree>
    <p:extLst>
      <p:ext uri="{BB962C8B-B14F-4D97-AF65-F5344CB8AC3E}">
        <p14:creationId xmlns:p14="http://schemas.microsoft.com/office/powerpoint/2010/main" val="23988842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top 10 countries harnessing information technology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0"/>
            <a:ext cx="8901194" cy="1067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9267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Выводы</a:t>
            </a:r>
          </a:p>
        </p:txBody>
      </p:sp>
      <p:sp>
        <p:nvSpPr>
          <p:cNvPr id="3" name="Объект 2"/>
          <p:cNvSpPr>
            <a:spLocks noGrp="1"/>
          </p:cNvSpPr>
          <p:nvPr>
            <p:ph idx="1"/>
          </p:nvPr>
        </p:nvSpPr>
        <p:spPr/>
        <p:txBody>
          <a:bodyPr>
            <a:normAutofit fontScale="85000" lnSpcReduction="10000"/>
          </a:bodyPr>
          <a:lstStyle/>
          <a:p>
            <a:pPr marL="514350" indent="-514350" algn="just">
              <a:buFont typeface="+mj-lt"/>
              <a:buAutoNum type="arabicPeriod"/>
            </a:pPr>
            <a:r>
              <a:rPr lang="ru-RU" dirty="0"/>
              <a:t>Глобализация не заканчивается, она становится иной. Если движущей силой </a:t>
            </a:r>
            <a:r>
              <a:rPr lang="ru-RU" dirty="0" err="1"/>
              <a:t>глобализационных</a:t>
            </a:r>
            <a:r>
              <a:rPr lang="ru-RU" dirty="0"/>
              <a:t> процессов на прежнем этапе была финансовая глобализация, то сейчас их драйвером является Интернет и цифровая экономика. </a:t>
            </a:r>
          </a:p>
          <a:p>
            <a:pPr marL="514350" indent="-514350" algn="just">
              <a:buFont typeface="+mj-lt"/>
              <a:buAutoNum type="arabicPeriod"/>
            </a:pPr>
            <a:r>
              <a:rPr lang="ru-RU" dirty="0"/>
              <a:t>Основное содержание нового этапа – переход от глобализации производства к глобализации потребления.</a:t>
            </a:r>
          </a:p>
          <a:p>
            <a:pPr marL="514350" indent="-514350" algn="just">
              <a:buFont typeface="+mj-lt"/>
              <a:buAutoNum type="arabicPeriod"/>
            </a:pPr>
            <a:r>
              <a:rPr lang="ru-RU" dirty="0"/>
              <a:t>Меняются «правила игры» для бизнеса, постепенно будут формироваться общие экономические пространства без участия надгосударственных формальных институтов и, в существенно более отдаленной перспективе, мир без классических экономических границ.</a:t>
            </a:r>
          </a:p>
          <a:p>
            <a:pPr marL="514350" indent="-514350" algn="just">
              <a:buFont typeface="+mj-lt"/>
              <a:buAutoNum type="arabicPeriod"/>
            </a:pPr>
            <a:r>
              <a:rPr lang="ru-RU" dirty="0"/>
              <a:t>Человек вытесняется из производства, которое через технологии 4</a:t>
            </a:r>
            <a:r>
              <a:rPr lang="en-US" dirty="0"/>
              <a:t>D</a:t>
            </a:r>
            <a:r>
              <a:rPr lang="ru-RU" dirty="0"/>
              <a:t> движется от глобального производства, через региональное к индивидуальному.</a:t>
            </a:r>
          </a:p>
          <a:p>
            <a:pPr marL="514350" indent="-514350" algn="just">
              <a:buFont typeface="+mj-lt"/>
              <a:buAutoNum type="arabicPeriod"/>
            </a:pPr>
            <a:endParaRPr lang="ru-RU" dirty="0"/>
          </a:p>
        </p:txBody>
      </p:sp>
    </p:spTree>
    <p:extLst>
      <p:ext uri="{BB962C8B-B14F-4D97-AF65-F5344CB8AC3E}">
        <p14:creationId xmlns:p14="http://schemas.microsoft.com/office/powerpoint/2010/main" val="580918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604837" y="976312"/>
            <a:ext cx="10982325" cy="4905375"/>
          </a:xfrm>
          <a:prstGeom prst="rect">
            <a:avLst/>
          </a:prstGeom>
        </p:spPr>
      </p:pic>
    </p:spTree>
    <p:extLst>
      <p:ext uri="{BB962C8B-B14F-4D97-AF65-F5344CB8AC3E}">
        <p14:creationId xmlns:p14="http://schemas.microsoft.com/office/powerpoint/2010/main" val="39336765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509837" y="1828800"/>
            <a:ext cx="7172325" cy="3900487"/>
          </a:xfrm>
          <a:prstGeom prst="rect">
            <a:avLst/>
          </a:prstGeom>
        </p:spPr>
      </p:pic>
      <p:sp>
        <p:nvSpPr>
          <p:cNvPr id="3" name="Заголовок 2"/>
          <p:cNvSpPr>
            <a:spLocks noGrp="1"/>
          </p:cNvSpPr>
          <p:nvPr>
            <p:ph type="title"/>
          </p:nvPr>
        </p:nvSpPr>
        <p:spPr/>
        <p:txBody>
          <a:bodyPr/>
          <a:lstStyle/>
          <a:p>
            <a:r>
              <a:rPr lang="ru-RU" dirty="0"/>
              <a:t>Литий подорожал в </a:t>
            </a:r>
            <a:r>
              <a:rPr lang="ru-RU"/>
              <a:t>20 раз</a:t>
            </a:r>
          </a:p>
        </p:txBody>
      </p:sp>
    </p:spTree>
    <p:extLst>
      <p:ext uri="{BB962C8B-B14F-4D97-AF65-F5344CB8AC3E}">
        <p14:creationId xmlns:p14="http://schemas.microsoft.com/office/powerpoint/2010/main" val="208603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5F8CD4-4B86-FE3F-2BE0-E1CF012D9EC8}"/>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CB4DBF4C-6B00-1A51-D6E2-222E1ABE6FAC}"/>
              </a:ext>
            </a:extLst>
          </p:cNvPr>
          <p:cNvSpPr>
            <a:spLocks noGrp="1"/>
          </p:cNvSpPr>
          <p:nvPr>
            <p:ph idx="1"/>
          </p:nvPr>
        </p:nvSpPr>
        <p:spPr/>
        <p:txBody>
          <a:bodyPr/>
          <a:lstStyle/>
          <a:p>
            <a:endParaRPr lang="ru-RU"/>
          </a:p>
        </p:txBody>
      </p:sp>
      <p:pic>
        <p:nvPicPr>
          <p:cNvPr id="1026" name="Picture 2">
            <a:extLst>
              <a:ext uri="{FF2B5EF4-FFF2-40B4-BE49-F238E27FC236}">
                <a16:creationId xmlns:a16="http://schemas.microsoft.com/office/drawing/2014/main" id="{B71FC3F6-E5D5-E5D4-AFCE-3C5F61B9C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08598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5423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DA48FB-84DB-36AC-883F-158109CB1AB2}"/>
              </a:ext>
            </a:extLst>
          </p:cNvPr>
          <p:cNvSpPr>
            <a:spLocks noGrp="1"/>
          </p:cNvSpPr>
          <p:nvPr>
            <p:ph type="title"/>
          </p:nvPr>
        </p:nvSpPr>
        <p:spPr/>
        <p:txBody>
          <a:bodyPr/>
          <a:lstStyle/>
          <a:p>
            <a:endParaRPr lang="ru-RU"/>
          </a:p>
        </p:txBody>
      </p:sp>
      <p:pic>
        <p:nvPicPr>
          <p:cNvPr id="2050" name="Picture 2">
            <a:extLst>
              <a:ext uri="{FF2B5EF4-FFF2-40B4-BE49-F238E27FC236}">
                <a16:creationId xmlns:a16="http://schemas.microsoft.com/office/drawing/2014/main" id="{7196DA68-9B37-4C0E-0B25-097D75C03F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0"/>
            <a:ext cx="12099234" cy="617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2633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8006349-1A53-0313-25F1-8C81EFA7C13E}"/>
              </a:ext>
            </a:extLst>
          </p:cNvPr>
          <p:cNvSpPr>
            <a:spLocks noGrp="1"/>
          </p:cNvSpPr>
          <p:nvPr>
            <p:ph idx="4294967295"/>
          </p:nvPr>
        </p:nvSpPr>
        <p:spPr>
          <a:xfrm>
            <a:off x="0" y="1825625"/>
            <a:ext cx="10515600" cy="4351338"/>
          </a:xfrm>
        </p:spPr>
        <p:txBody>
          <a:bodyPr>
            <a:normAutofit/>
          </a:bodyPr>
          <a:lstStyle/>
          <a:p>
            <a:pPr marL="0" indent="0" algn="ctr">
              <a:buNone/>
            </a:pPr>
            <a:r>
              <a:rPr lang="ru-RU" sz="8000" dirty="0"/>
              <a:t>3.</a:t>
            </a:r>
          </a:p>
        </p:txBody>
      </p:sp>
    </p:spTree>
    <p:extLst>
      <p:ext uri="{BB962C8B-B14F-4D97-AF65-F5344CB8AC3E}">
        <p14:creationId xmlns:p14="http://schemas.microsoft.com/office/powerpoint/2010/main" val="36492393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598485-C5FE-E61D-230B-59A6155655A4}"/>
              </a:ext>
            </a:extLst>
          </p:cNvPr>
          <p:cNvSpPr>
            <a:spLocks noGrp="1"/>
          </p:cNvSpPr>
          <p:nvPr>
            <p:ph type="title"/>
          </p:nvPr>
        </p:nvSpPr>
        <p:spPr/>
        <p:txBody>
          <a:bodyPr/>
          <a:lstStyle/>
          <a:p>
            <a:pPr algn="ctr"/>
            <a:r>
              <a:rPr lang="ru-RU" dirty="0"/>
              <a:t>Послевоенный период</a:t>
            </a:r>
          </a:p>
        </p:txBody>
      </p:sp>
      <p:sp>
        <p:nvSpPr>
          <p:cNvPr id="3" name="Объект 2">
            <a:extLst>
              <a:ext uri="{FF2B5EF4-FFF2-40B4-BE49-F238E27FC236}">
                <a16:creationId xmlns:a16="http://schemas.microsoft.com/office/drawing/2014/main" id="{23C8D42F-A1E6-4F81-B625-84C09049F174}"/>
              </a:ext>
            </a:extLst>
          </p:cNvPr>
          <p:cNvSpPr>
            <a:spLocks noGrp="1"/>
          </p:cNvSpPr>
          <p:nvPr>
            <p:ph idx="1"/>
          </p:nvPr>
        </p:nvSpPr>
        <p:spPr/>
        <p:txBody>
          <a:bodyPr>
            <a:normAutofit fontScale="92500"/>
          </a:bodyPr>
          <a:lstStyle/>
          <a:p>
            <a:pPr marL="0" indent="0" algn="just">
              <a:buNone/>
            </a:pPr>
            <a:r>
              <a:rPr lang="ru-RU" b="0" i="0" dirty="0">
                <a:solidFill>
                  <a:srgbClr val="000000"/>
                </a:solidFill>
                <a:effectLst/>
                <a:latin typeface="Arial" panose="020B0604020202020204" pitchFamily="34" charset="0"/>
              </a:rPr>
              <a:t>Научно-технический прогресс стал одним из основополагающих путей интенсивного развития современного мира. </a:t>
            </a:r>
          </a:p>
          <a:p>
            <a:pPr marL="514350" indent="-514350" algn="just">
              <a:buFont typeface="+mj-lt"/>
              <a:buAutoNum type="arabicPeriod"/>
            </a:pPr>
            <a:r>
              <a:rPr lang="ru-RU" b="0" i="0" dirty="0">
                <a:solidFill>
                  <a:srgbClr val="000000"/>
                </a:solidFill>
                <a:effectLst/>
                <a:latin typeface="Arial" panose="020B0604020202020204" pitchFamily="34" charset="0"/>
              </a:rPr>
              <a:t>Первая его волна, начавшаяся в конце 40-х - начале 50-х годов, революционизировала экономическую инфраструктуру. Возникли новые наукоемкие, </a:t>
            </a:r>
            <a:r>
              <a:rPr lang="ru-RU" b="0" i="0" dirty="0" err="1">
                <a:solidFill>
                  <a:srgbClr val="000000"/>
                </a:solidFill>
                <a:effectLst/>
                <a:latin typeface="Arial" panose="020B0604020202020204" pitchFamily="34" charset="0"/>
              </a:rPr>
              <a:t>трудо</a:t>
            </a:r>
            <a:r>
              <a:rPr lang="ru-RU" b="0" i="0" dirty="0">
                <a:solidFill>
                  <a:srgbClr val="000000"/>
                </a:solidFill>
                <a:effectLst/>
                <a:latin typeface="Arial" panose="020B0604020202020204" pitchFamily="34" charset="0"/>
              </a:rPr>
              <a:t>- и энергосберегающие отрасли экономики. Характерной приметой этого периода явилось усиленное развитие военно-промышленного комплекса. На базе научно-технических достижений стало возможным создание принципиально новых типов вооружения и средств их доставки, способных в кратчайшие сроки поражать самые удаленные цели.</a:t>
            </a:r>
            <a:endParaRPr lang="ru-RU" dirty="0"/>
          </a:p>
        </p:txBody>
      </p:sp>
    </p:spTree>
    <p:extLst>
      <p:ext uri="{BB962C8B-B14F-4D97-AF65-F5344CB8AC3E}">
        <p14:creationId xmlns:p14="http://schemas.microsoft.com/office/powerpoint/2010/main" val="3536083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1752600" y="152400"/>
            <a:ext cx="8839200" cy="1447800"/>
          </a:xfrm>
        </p:spPr>
        <p:txBody>
          <a:bodyPr/>
          <a:lstStyle/>
          <a:p>
            <a:pPr eaLnBrk="1" hangingPunct="1"/>
            <a:r>
              <a:rPr lang="ru-RU" sz="2800" b="1" dirty="0">
                <a:solidFill>
                  <a:srgbClr val="000000"/>
                </a:solidFill>
              </a:rPr>
              <a:t>Эволюция государственно оформленных рыночных систем и переход ее на новый уровень – мировой рыночной системы</a:t>
            </a:r>
          </a:p>
        </p:txBody>
      </p:sp>
      <p:sp>
        <p:nvSpPr>
          <p:cNvPr id="34819" name="Freeform 3"/>
          <p:cNvSpPr>
            <a:spLocks/>
          </p:cNvSpPr>
          <p:nvPr/>
        </p:nvSpPr>
        <p:spPr bwMode="auto">
          <a:xfrm>
            <a:off x="2699658" y="2337707"/>
            <a:ext cx="6551613" cy="3181350"/>
          </a:xfrm>
          <a:custGeom>
            <a:avLst/>
            <a:gdLst>
              <a:gd name="T0" fmla="*/ 2147483647 w 4127"/>
              <a:gd name="T1" fmla="*/ 2147483647 h 2019"/>
              <a:gd name="T2" fmla="*/ 2147483647 w 4127"/>
              <a:gd name="T3" fmla="*/ 2147483647 h 2019"/>
              <a:gd name="T4" fmla="*/ 2147483647 w 4127"/>
              <a:gd name="T5" fmla="*/ 2147483647 h 2019"/>
              <a:gd name="T6" fmla="*/ 2147483647 w 4127"/>
              <a:gd name="T7" fmla="*/ 2147483647 h 2019"/>
              <a:gd name="T8" fmla="*/ 2147483647 w 4127"/>
              <a:gd name="T9" fmla="*/ 2147483647 h 2019"/>
              <a:gd name="T10" fmla="*/ 2147483647 w 4127"/>
              <a:gd name="T11" fmla="*/ 2147483647 h 2019"/>
              <a:gd name="T12" fmla="*/ 2147483647 w 4127"/>
              <a:gd name="T13" fmla="*/ 2147483647 h 2019"/>
              <a:gd name="T14" fmla="*/ 2147483647 w 4127"/>
              <a:gd name="T15" fmla="*/ 2147483647 h 2019"/>
              <a:gd name="T16" fmla="*/ 2147483647 w 4127"/>
              <a:gd name="T17" fmla="*/ 2147483647 h 2019"/>
              <a:gd name="T18" fmla="*/ 2147483647 w 4127"/>
              <a:gd name="T19" fmla="*/ 2147483647 h 2019"/>
              <a:gd name="T20" fmla="*/ 2147483647 w 4127"/>
              <a:gd name="T21" fmla="*/ 2147483647 h 2019"/>
              <a:gd name="T22" fmla="*/ 2147483647 w 4127"/>
              <a:gd name="T23" fmla="*/ 0 h 20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27"/>
              <a:gd name="T37" fmla="*/ 0 h 2019"/>
              <a:gd name="T38" fmla="*/ 4127 w 4127"/>
              <a:gd name="T39" fmla="*/ 2019 h 2019"/>
              <a:gd name="connsiteX0" fmla="*/ 324 w 4127"/>
              <a:gd name="connsiteY0" fmla="*/ 1950 h 2004"/>
              <a:gd name="connsiteX1" fmla="*/ 1685 w 4127"/>
              <a:gd name="connsiteY1" fmla="*/ 1996 h 2004"/>
              <a:gd name="connsiteX2" fmla="*/ 1730 w 4127"/>
              <a:gd name="connsiteY2" fmla="*/ 1996 h 2004"/>
              <a:gd name="connsiteX3" fmla="*/ 2138 w 4127"/>
              <a:gd name="connsiteY3" fmla="*/ 1860 h 2004"/>
              <a:gd name="connsiteX4" fmla="*/ 2275 w 4127"/>
              <a:gd name="connsiteY4" fmla="*/ 1588 h 2004"/>
              <a:gd name="connsiteX5" fmla="*/ 1912 w 4127"/>
              <a:gd name="connsiteY5" fmla="*/ 1043 h 2004"/>
              <a:gd name="connsiteX6" fmla="*/ 959 w 4127"/>
              <a:gd name="connsiteY6" fmla="*/ 907 h 2004"/>
              <a:gd name="connsiteX7" fmla="*/ 188 w 4127"/>
              <a:gd name="connsiteY7" fmla="*/ 1179 h 2004"/>
              <a:gd name="connsiteX8" fmla="*/ 506 w 4127"/>
              <a:gd name="connsiteY8" fmla="*/ 1497 h 2004"/>
              <a:gd name="connsiteX9" fmla="*/ 3227 w 4127"/>
              <a:gd name="connsiteY9" fmla="*/ 1406 h 2004"/>
              <a:gd name="connsiteX10" fmla="*/ 3681 w 4127"/>
              <a:gd name="connsiteY10" fmla="*/ 680 h 2004"/>
              <a:gd name="connsiteX11" fmla="*/ 551 w 4127"/>
              <a:gd name="connsiteY11" fmla="*/ 0 h 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7" h="2004">
                <a:moveTo>
                  <a:pt x="324" y="1950"/>
                </a:moveTo>
                <a:lnTo>
                  <a:pt x="1685" y="1996"/>
                </a:lnTo>
                <a:cubicBezTo>
                  <a:pt x="1919" y="2004"/>
                  <a:pt x="324" y="1963"/>
                  <a:pt x="1730" y="1996"/>
                </a:cubicBezTo>
                <a:cubicBezTo>
                  <a:pt x="1805" y="1973"/>
                  <a:pt x="2047" y="1928"/>
                  <a:pt x="2138" y="1860"/>
                </a:cubicBezTo>
                <a:cubicBezTo>
                  <a:pt x="2229" y="1792"/>
                  <a:pt x="2313" y="1724"/>
                  <a:pt x="2275" y="1588"/>
                </a:cubicBezTo>
                <a:cubicBezTo>
                  <a:pt x="2237" y="1452"/>
                  <a:pt x="2131" y="1156"/>
                  <a:pt x="1912" y="1043"/>
                </a:cubicBezTo>
                <a:cubicBezTo>
                  <a:pt x="1693" y="930"/>
                  <a:pt x="1246" y="884"/>
                  <a:pt x="959" y="907"/>
                </a:cubicBezTo>
                <a:cubicBezTo>
                  <a:pt x="672" y="930"/>
                  <a:pt x="264" y="1081"/>
                  <a:pt x="188" y="1179"/>
                </a:cubicBezTo>
                <a:cubicBezTo>
                  <a:pt x="112" y="1277"/>
                  <a:pt x="0" y="1459"/>
                  <a:pt x="506" y="1497"/>
                </a:cubicBezTo>
                <a:cubicBezTo>
                  <a:pt x="1012" y="1535"/>
                  <a:pt x="2698" y="1542"/>
                  <a:pt x="3227" y="1406"/>
                </a:cubicBezTo>
                <a:cubicBezTo>
                  <a:pt x="3756" y="1270"/>
                  <a:pt x="4127" y="914"/>
                  <a:pt x="3681" y="680"/>
                </a:cubicBezTo>
                <a:cubicBezTo>
                  <a:pt x="3235" y="446"/>
                  <a:pt x="1073" y="113"/>
                  <a:pt x="551" y="0"/>
                </a:cubicBezTo>
              </a:path>
            </a:pathLst>
          </a:custGeom>
          <a:ln w="76200">
            <a:headEnd/>
            <a:tailEnd/>
          </a:ln>
        </p:spPr>
        <p:style>
          <a:lnRef idx="3">
            <a:schemeClr val="accent6"/>
          </a:lnRef>
          <a:fillRef idx="0">
            <a:schemeClr val="accent6"/>
          </a:fillRef>
          <a:effectRef idx="2">
            <a:schemeClr val="accent6"/>
          </a:effectRef>
          <a:fontRef idx="minor">
            <a:schemeClr val="tx1"/>
          </a:fontRef>
        </p:style>
        <p:txBody>
          <a:bodyPr/>
          <a:lstStyle/>
          <a:p>
            <a:pPr>
              <a:defRPr/>
            </a:pPr>
            <a:endParaRPr lang="ru-RU"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196" name="Text Box 4"/>
          <p:cNvSpPr txBox="1">
            <a:spLocks noChangeArrowheads="1"/>
          </p:cNvSpPr>
          <p:nvPr/>
        </p:nvSpPr>
        <p:spPr bwMode="auto">
          <a:xfrm>
            <a:off x="2133601" y="5562600"/>
            <a:ext cx="1992313" cy="369888"/>
          </a:xfrm>
          <a:prstGeom prst="rect">
            <a:avLst/>
          </a:prstGeom>
          <a:noFill/>
          <a:ln w="9525">
            <a:noFill/>
            <a:miter lim="800000"/>
            <a:headEnd/>
            <a:tailEnd/>
          </a:ln>
        </p:spPr>
        <p:txBody>
          <a:bodyPr>
            <a:spAutoFit/>
          </a:bodyPr>
          <a:lstStyle/>
          <a:p>
            <a:pPr>
              <a:spcBef>
                <a:spcPct val="50000"/>
              </a:spcBef>
            </a:pPr>
            <a:r>
              <a:rPr lang="ru-RU" b="1" dirty="0"/>
              <a:t>Возникновение</a:t>
            </a:r>
          </a:p>
        </p:txBody>
      </p:sp>
      <p:sp>
        <p:nvSpPr>
          <p:cNvPr id="8197" name="Text Box 5"/>
          <p:cNvSpPr txBox="1">
            <a:spLocks noChangeArrowheads="1"/>
          </p:cNvSpPr>
          <p:nvPr/>
        </p:nvSpPr>
        <p:spPr bwMode="auto">
          <a:xfrm>
            <a:off x="5334000" y="5562601"/>
            <a:ext cx="1943100" cy="366713"/>
          </a:xfrm>
          <a:prstGeom prst="rect">
            <a:avLst/>
          </a:prstGeom>
          <a:noFill/>
          <a:ln w="9525">
            <a:noFill/>
            <a:miter lim="800000"/>
            <a:headEnd/>
            <a:tailEnd/>
          </a:ln>
        </p:spPr>
        <p:txBody>
          <a:bodyPr>
            <a:spAutoFit/>
          </a:bodyPr>
          <a:lstStyle/>
          <a:p>
            <a:pPr>
              <a:spcBef>
                <a:spcPct val="50000"/>
              </a:spcBef>
            </a:pPr>
            <a:r>
              <a:rPr lang="ru-RU" b="1" dirty="0"/>
              <a:t>Становление</a:t>
            </a:r>
          </a:p>
        </p:txBody>
      </p:sp>
      <p:sp>
        <p:nvSpPr>
          <p:cNvPr id="8198" name="Text Box 6"/>
          <p:cNvSpPr txBox="1">
            <a:spLocks noChangeArrowheads="1"/>
          </p:cNvSpPr>
          <p:nvPr/>
        </p:nvSpPr>
        <p:spPr bwMode="auto">
          <a:xfrm>
            <a:off x="5410201" y="3581401"/>
            <a:ext cx="1800225" cy="366713"/>
          </a:xfrm>
          <a:prstGeom prst="rect">
            <a:avLst/>
          </a:prstGeom>
          <a:noFill/>
          <a:ln w="9525">
            <a:noFill/>
            <a:miter lim="800000"/>
            <a:headEnd/>
            <a:tailEnd/>
          </a:ln>
        </p:spPr>
        <p:txBody>
          <a:bodyPr>
            <a:spAutoFit/>
          </a:bodyPr>
          <a:lstStyle/>
          <a:p>
            <a:pPr>
              <a:spcBef>
                <a:spcPct val="50000"/>
              </a:spcBef>
            </a:pPr>
            <a:r>
              <a:rPr lang="ru-RU" b="1" dirty="0"/>
              <a:t>Зрелости</a:t>
            </a:r>
          </a:p>
        </p:txBody>
      </p:sp>
      <p:sp>
        <p:nvSpPr>
          <p:cNvPr id="7175" name="Text Box 7"/>
          <p:cNvSpPr txBox="1">
            <a:spLocks noChangeArrowheads="1"/>
          </p:cNvSpPr>
          <p:nvPr/>
        </p:nvSpPr>
        <p:spPr bwMode="auto">
          <a:xfrm>
            <a:off x="1919289" y="3357563"/>
            <a:ext cx="1368425" cy="366712"/>
          </a:xfrm>
          <a:prstGeom prst="rect">
            <a:avLst/>
          </a:prstGeom>
          <a:noFill/>
          <a:ln w="9525">
            <a:noFill/>
            <a:miter lim="800000"/>
            <a:headEnd/>
            <a:tailEnd/>
          </a:ln>
        </p:spPr>
        <p:txBody>
          <a:bodyPr>
            <a:spAutoFit/>
          </a:bodyPr>
          <a:lstStyle/>
          <a:p>
            <a:pPr>
              <a:spcBef>
                <a:spcPct val="50000"/>
              </a:spcBef>
            </a:pPr>
            <a:endParaRPr lang="ru-RU" dirty="0"/>
          </a:p>
        </p:txBody>
      </p:sp>
      <p:sp>
        <p:nvSpPr>
          <p:cNvPr id="8200" name="Text Box 8"/>
          <p:cNvSpPr txBox="1">
            <a:spLocks noChangeArrowheads="1"/>
          </p:cNvSpPr>
          <p:nvPr/>
        </p:nvSpPr>
        <p:spPr bwMode="auto">
          <a:xfrm>
            <a:off x="1828800" y="3276600"/>
            <a:ext cx="2362200" cy="584200"/>
          </a:xfrm>
          <a:prstGeom prst="rect">
            <a:avLst/>
          </a:prstGeom>
          <a:noFill/>
          <a:ln w="9525">
            <a:noFill/>
            <a:miter lim="800000"/>
            <a:headEnd/>
            <a:tailEnd/>
          </a:ln>
        </p:spPr>
        <p:txBody>
          <a:bodyPr>
            <a:spAutoFit/>
          </a:bodyPr>
          <a:lstStyle/>
          <a:p>
            <a:pPr>
              <a:spcBef>
                <a:spcPct val="50000"/>
              </a:spcBef>
            </a:pPr>
            <a:r>
              <a:rPr lang="ru-RU" sz="1600" b="1" dirty="0"/>
              <a:t>Регрессивных преобразований</a:t>
            </a:r>
          </a:p>
        </p:txBody>
      </p:sp>
      <p:sp>
        <p:nvSpPr>
          <p:cNvPr id="8201" name="Text Box 9"/>
          <p:cNvSpPr txBox="1">
            <a:spLocks noChangeArrowheads="1"/>
          </p:cNvSpPr>
          <p:nvPr/>
        </p:nvSpPr>
        <p:spPr bwMode="auto">
          <a:xfrm>
            <a:off x="3657601" y="4343401"/>
            <a:ext cx="2087563" cy="366713"/>
          </a:xfrm>
          <a:prstGeom prst="rect">
            <a:avLst/>
          </a:prstGeom>
          <a:noFill/>
          <a:ln w="9525">
            <a:noFill/>
            <a:miter lim="800000"/>
            <a:headEnd/>
            <a:tailEnd/>
          </a:ln>
        </p:spPr>
        <p:txBody>
          <a:bodyPr>
            <a:spAutoFit/>
          </a:bodyPr>
          <a:lstStyle/>
          <a:p>
            <a:pPr>
              <a:spcBef>
                <a:spcPct val="50000"/>
              </a:spcBef>
            </a:pPr>
            <a:r>
              <a:rPr lang="ru-RU" b="1" dirty="0">
                <a:solidFill>
                  <a:srgbClr val="FF0000"/>
                </a:solidFill>
              </a:rPr>
              <a:t>Возникновение</a:t>
            </a:r>
          </a:p>
        </p:txBody>
      </p:sp>
      <p:sp>
        <p:nvSpPr>
          <p:cNvPr id="8202" name="Text Box 10"/>
          <p:cNvSpPr txBox="1">
            <a:spLocks noChangeArrowheads="1"/>
          </p:cNvSpPr>
          <p:nvPr/>
        </p:nvSpPr>
        <p:spPr bwMode="auto">
          <a:xfrm>
            <a:off x="7772400" y="4495800"/>
            <a:ext cx="2592388" cy="641350"/>
          </a:xfrm>
          <a:prstGeom prst="rect">
            <a:avLst/>
          </a:prstGeom>
          <a:noFill/>
          <a:ln w="9525">
            <a:noFill/>
            <a:miter lim="800000"/>
            <a:headEnd/>
            <a:tailEnd/>
          </a:ln>
        </p:spPr>
        <p:txBody>
          <a:bodyPr>
            <a:spAutoFit/>
          </a:bodyPr>
          <a:lstStyle/>
          <a:p>
            <a:pPr>
              <a:spcBef>
                <a:spcPct val="50000"/>
              </a:spcBef>
            </a:pPr>
            <a:r>
              <a:rPr lang="ru-RU" b="1" dirty="0">
                <a:solidFill>
                  <a:srgbClr val="FF0000"/>
                </a:solidFill>
              </a:rPr>
              <a:t>Становление </a:t>
            </a:r>
            <a:r>
              <a:rPr lang="ru-RU" b="1" dirty="0" err="1">
                <a:solidFill>
                  <a:srgbClr val="FF0000"/>
                </a:solidFill>
              </a:rPr>
              <a:t>геоэкономики</a:t>
            </a:r>
            <a:endParaRPr lang="ru-RU" b="1">
              <a:solidFill>
                <a:srgbClr val="FF0000"/>
              </a:solidFill>
            </a:endParaRPr>
          </a:p>
        </p:txBody>
      </p:sp>
      <p:sp>
        <p:nvSpPr>
          <p:cNvPr id="8203" name="Text Box 11"/>
          <p:cNvSpPr txBox="1">
            <a:spLocks noChangeArrowheads="1"/>
          </p:cNvSpPr>
          <p:nvPr/>
        </p:nvSpPr>
        <p:spPr bwMode="auto">
          <a:xfrm>
            <a:off x="8458200" y="2971801"/>
            <a:ext cx="2376488" cy="366713"/>
          </a:xfrm>
          <a:prstGeom prst="rect">
            <a:avLst/>
          </a:prstGeom>
          <a:noFill/>
          <a:ln w="9525">
            <a:noFill/>
            <a:miter lim="800000"/>
            <a:headEnd/>
            <a:tailEnd/>
          </a:ln>
        </p:spPr>
        <p:txBody>
          <a:bodyPr>
            <a:spAutoFit/>
          </a:bodyPr>
          <a:lstStyle/>
          <a:p>
            <a:pPr>
              <a:spcBef>
                <a:spcPct val="50000"/>
              </a:spcBef>
            </a:pPr>
            <a:r>
              <a:rPr lang="ru-RU" b="1">
                <a:solidFill>
                  <a:srgbClr val="FF0000"/>
                </a:solidFill>
              </a:rPr>
              <a:t>Зрелости</a:t>
            </a:r>
          </a:p>
        </p:txBody>
      </p:sp>
      <p:sp>
        <p:nvSpPr>
          <p:cNvPr id="8204" name="Text Box 12"/>
          <p:cNvSpPr txBox="1">
            <a:spLocks noChangeArrowheads="1"/>
          </p:cNvSpPr>
          <p:nvPr/>
        </p:nvSpPr>
        <p:spPr bwMode="auto">
          <a:xfrm>
            <a:off x="5867401" y="2133600"/>
            <a:ext cx="2447925" cy="641350"/>
          </a:xfrm>
          <a:prstGeom prst="rect">
            <a:avLst/>
          </a:prstGeom>
          <a:noFill/>
          <a:ln w="9525">
            <a:noFill/>
            <a:miter lim="800000"/>
            <a:headEnd/>
            <a:tailEnd/>
          </a:ln>
        </p:spPr>
        <p:txBody>
          <a:bodyPr>
            <a:spAutoFit/>
          </a:bodyPr>
          <a:lstStyle/>
          <a:p>
            <a:pPr>
              <a:spcBef>
                <a:spcPct val="50000"/>
              </a:spcBef>
            </a:pPr>
            <a:r>
              <a:rPr lang="ru-RU" b="1">
                <a:solidFill>
                  <a:srgbClr val="FF0000"/>
                </a:solidFill>
              </a:rPr>
              <a:t>Регрессивных преобразований</a:t>
            </a:r>
          </a:p>
        </p:txBody>
      </p:sp>
      <p:sp>
        <p:nvSpPr>
          <p:cNvPr id="8205" name="Text Box 13"/>
          <p:cNvSpPr txBox="1">
            <a:spLocks noChangeArrowheads="1"/>
          </p:cNvSpPr>
          <p:nvPr/>
        </p:nvSpPr>
        <p:spPr bwMode="auto">
          <a:xfrm>
            <a:off x="2057401" y="1905000"/>
            <a:ext cx="1814513" cy="369888"/>
          </a:xfrm>
          <a:prstGeom prst="rect">
            <a:avLst/>
          </a:prstGeom>
          <a:noFill/>
          <a:ln w="9525">
            <a:noFill/>
            <a:miter lim="800000"/>
            <a:headEnd/>
            <a:tailEnd/>
          </a:ln>
        </p:spPr>
        <p:txBody>
          <a:bodyPr>
            <a:spAutoFit/>
          </a:bodyPr>
          <a:lstStyle/>
          <a:p>
            <a:pPr>
              <a:spcBef>
                <a:spcPct val="50000"/>
              </a:spcBef>
            </a:pPr>
            <a:r>
              <a:rPr lang="ru-RU" b="1">
                <a:solidFill>
                  <a:srgbClr val="FF0000"/>
                </a:solidFill>
              </a:rPr>
              <a:t>исчезновение</a:t>
            </a:r>
          </a:p>
        </p:txBody>
      </p:sp>
      <p:sp>
        <p:nvSpPr>
          <p:cNvPr id="34830" name="Text Box 14"/>
          <p:cNvSpPr txBox="1">
            <a:spLocks noChangeArrowheads="1"/>
          </p:cNvSpPr>
          <p:nvPr/>
        </p:nvSpPr>
        <p:spPr bwMode="auto">
          <a:xfrm>
            <a:off x="2590800" y="4876801"/>
            <a:ext cx="4751388" cy="366713"/>
          </a:xfrm>
          <a:prstGeom prst="rect">
            <a:avLst/>
          </a:prstGeom>
          <a:noFill/>
          <a:ln w="9525">
            <a:noFill/>
            <a:miter lim="800000"/>
            <a:headEnd/>
            <a:tailEnd/>
          </a:ln>
        </p:spPr>
        <p:txBody>
          <a:bodyPr>
            <a:spAutoFit/>
          </a:bodyPr>
          <a:lstStyle/>
          <a:p>
            <a:pPr>
              <a:spcBef>
                <a:spcPct val="50000"/>
              </a:spcBef>
            </a:pPr>
            <a:r>
              <a:rPr lang="ru-RU" b="1" i="1">
                <a:solidFill>
                  <a:srgbClr val="0066CC"/>
                </a:solidFill>
              </a:rPr>
              <a:t>Г   л   о   б   а   л   и   з   а  ц  и  я</a:t>
            </a:r>
          </a:p>
        </p:txBody>
      </p:sp>
      <p:sp>
        <p:nvSpPr>
          <p:cNvPr id="7183" name="Line 15"/>
          <p:cNvSpPr>
            <a:spLocks noChangeShapeType="1"/>
          </p:cNvSpPr>
          <p:nvPr/>
        </p:nvSpPr>
        <p:spPr bwMode="auto">
          <a:xfrm flipV="1">
            <a:off x="6477001" y="4800600"/>
            <a:ext cx="1152525" cy="215900"/>
          </a:xfrm>
          <a:prstGeom prst="line">
            <a:avLst/>
          </a:prstGeom>
          <a:noFill/>
          <a:ln w="9525">
            <a:solidFill>
              <a:schemeClr val="tx1"/>
            </a:solidFill>
            <a:round/>
            <a:headEnd/>
            <a:tailEnd type="triangle" w="med" len="med"/>
          </a:ln>
        </p:spPr>
        <p:txBody>
          <a:bodyPr/>
          <a:lstStyle/>
          <a:p>
            <a:endParaRPr lang="ru-RU"/>
          </a:p>
        </p:txBody>
      </p:sp>
      <p:sp>
        <p:nvSpPr>
          <p:cNvPr id="8208" name="Text Box 13"/>
          <p:cNvSpPr txBox="1">
            <a:spLocks noChangeArrowheads="1"/>
          </p:cNvSpPr>
          <p:nvPr/>
        </p:nvSpPr>
        <p:spPr bwMode="auto">
          <a:xfrm>
            <a:off x="1752601" y="4114800"/>
            <a:ext cx="1814513" cy="369888"/>
          </a:xfrm>
          <a:prstGeom prst="rect">
            <a:avLst/>
          </a:prstGeom>
          <a:noFill/>
          <a:ln w="9525">
            <a:noFill/>
            <a:miter lim="800000"/>
            <a:headEnd/>
            <a:tailEnd/>
          </a:ln>
        </p:spPr>
        <p:txBody>
          <a:bodyPr>
            <a:spAutoFit/>
          </a:bodyPr>
          <a:lstStyle/>
          <a:p>
            <a:pPr>
              <a:spcBef>
                <a:spcPct val="50000"/>
              </a:spcBef>
            </a:pPr>
            <a:r>
              <a:rPr lang="ru-RU" b="1">
                <a:solidFill>
                  <a:srgbClr val="000000"/>
                </a:solidFill>
              </a:rPr>
              <a:t>исчезновение</a:t>
            </a:r>
          </a:p>
        </p:txBody>
      </p:sp>
      <p:sp>
        <p:nvSpPr>
          <p:cNvPr id="17" name="Блок-схема: узел 16"/>
          <p:cNvSpPr/>
          <p:nvPr/>
        </p:nvSpPr>
        <p:spPr>
          <a:xfrm>
            <a:off x="3200400" y="5410200"/>
            <a:ext cx="152400" cy="152400"/>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8" name="Блок-схема: узел 17"/>
          <p:cNvSpPr/>
          <p:nvPr/>
        </p:nvSpPr>
        <p:spPr>
          <a:xfrm>
            <a:off x="5410200" y="5486400"/>
            <a:ext cx="152400" cy="152400"/>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9" name="Блок-схема: узел 18"/>
          <p:cNvSpPr/>
          <p:nvPr/>
        </p:nvSpPr>
        <p:spPr>
          <a:xfrm>
            <a:off x="5334000" y="3810000"/>
            <a:ext cx="152400" cy="152400"/>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0" name="Блок-схема: узел 19"/>
          <p:cNvSpPr/>
          <p:nvPr/>
        </p:nvSpPr>
        <p:spPr>
          <a:xfrm>
            <a:off x="2895600" y="4419600"/>
            <a:ext cx="152400" cy="152400"/>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1" name="Блок-схема: узел 20"/>
          <p:cNvSpPr/>
          <p:nvPr/>
        </p:nvSpPr>
        <p:spPr>
          <a:xfrm>
            <a:off x="3657600" y="3810000"/>
            <a:ext cx="152400" cy="152400"/>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dirty="0">
              <a:solidFill>
                <a:srgbClr val="C00000"/>
              </a:solidFill>
            </a:endParaRPr>
          </a:p>
        </p:txBody>
      </p:sp>
    </p:spTree>
    <p:extLst>
      <p:ext uri="{BB962C8B-B14F-4D97-AF65-F5344CB8AC3E}">
        <p14:creationId xmlns:p14="http://schemas.microsoft.com/office/powerpoint/2010/main" val="256161633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p:cTn id="7" dur="1000" fill="hold"/>
                                        <p:tgtEl>
                                          <p:spTgt spid="34818"/>
                                        </p:tgtEl>
                                        <p:attrNameLst>
                                          <p:attrName>ppt_w</p:attrName>
                                        </p:attrNameLst>
                                      </p:cBhvr>
                                      <p:tavLst>
                                        <p:tav tm="0">
                                          <p:val>
                                            <p:strVal val="#ppt_w+.3"/>
                                          </p:val>
                                        </p:tav>
                                        <p:tav tm="100000">
                                          <p:val>
                                            <p:strVal val="#ppt_w"/>
                                          </p:val>
                                        </p:tav>
                                      </p:tavLst>
                                    </p:anim>
                                    <p:anim calcmode="lin" valueType="num">
                                      <p:cBhvr>
                                        <p:cTn id="8" dur="1000" fill="hold"/>
                                        <p:tgtEl>
                                          <p:spTgt spid="34818"/>
                                        </p:tgtEl>
                                        <p:attrNameLst>
                                          <p:attrName>ppt_h</p:attrName>
                                        </p:attrNameLst>
                                      </p:cBhvr>
                                      <p:tavLst>
                                        <p:tav tm="0">
                                          <p:val>
                                            <p:strVal val="#ppt_h"/>
                                          </p:val>
                                        </p:tav>
                                        <p:tav tm="100000">
                                          <p:val>
                                            <p:strVal val="#ppt_h"/>
                                          </p:val>
                                        </p:tav>
                                      </p:tavLst>
                                    </p:anim>
                                    <p:animEffect transition="in" filter="fade">
                                      <p:cBhvr>
                                        <p:cTn id="9" dur="1000"/>
                                        <p:tgtEl>
                                          <p:spTgt spid="3481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196"/>
                                        </p:tgtEl>
                                        <p:attrNameLst>
                                          <p:attrName>style.visibility</p:attrName>
                                        </p:attrNameLst>
                                      </p:cBhvr>
                                      <p:to>
                                        <p:strVal val="visible"/>
                                      </p:to>
                                    </p:set>
                                    <p:animEffect transition="in" filter="fade">
                                      <p:cBhvr>
                                        <p:cTn id="14" dur="2000"/>
                                        <p:tgtEl>
                                          <p:spTgt spid="819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97"/>
                                        </p:tgtEl>
                                        <p:attrNameLst>
                                          <p:attrName>style.visibility</p:attrName>
                                        </p:attrNameLst>
                                      </p:cBhvr>
                                      <p:to>
                                        <p:strVal val="visible"/>
                                      </p:to>
                                    </p:set>
                                    <p:animEffect transition="in" filter="fade">
                                      <p:cBhvr>
                                        <p:cTn id="17" dur="2000"/>
                                        <p:tgtEl>
                                          <p:spTgt spid="819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202"/>
                                        </p:tgtEl>
                                        <p:attrNameLst>
                                          <p:attrName>style.visibility</p:attrName>
                                        </p:attrNameLst>
                                      </p:cBhvr>
                                      <p:to>
                                        <p:strVal val="visible"/>
                                      </p:to>
                                    </p:set>
                                    <p:animEffect transition="in" filter="fade">
                                      <p:cBhvr>
                                        <p:cTn id="20" dur="2000"/>
                                        <p:tgtEl>
                                          <p:spTgt spid="820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201"/>
                                        </p:tgtEl>
                                        <p:attrNameLst>
                                          <p:attrName>style.visibility</p:attrName>
                                        </p:attrNameLst>
                                      </p:cBhvr>
                                      <p:to>
                                        <p:strVal val="visible"/>
                                      </p:to>
                                    </p:set>
                                    <p:animEffect transition="in" filter="fade">
                                      <p:cBhvr>
                                        <p:cTn id="23" dur="2000"/>
                                        <p:tgtEl>
                                          <p:spTgt spid="820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4830"/>
                                        </p:tgtEl>
                                        <p:attrNameLst>
                                          <p:attrName>style.visibility</p:attrName>
                                        </p:attrNameLst>
                                      </p:cBhvr>
                                      <p:to>
                                        <p:strVal val="visible"/>
                                      </p:to>
                                    </p:set>
                                    <p:animEffect transition="in" filter="fade">
                                      <p:cBhvr>
                                        <p:cTn id="26" dur="2000"/>
                                        <p:tgtEl>
                                          <p:spTgt spid="348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208"/>
                                        </p:tgtEl>
                                        <p:attrNameLst>
                                          <p:attrName>style.visibility</p:attrName>
                                        </p:attrNameLst>
                                      </p:cBhvr>
                                      <p:to>
                                        <p:strVal val="visible"/>
                                      </p:to>
                                    </p:set>
                                    <p:animEffect transition="in" filter="fade">
                                      <p:cBhvr>
                                        <p:cTn id="29" dur="2000"/>
                                        <p:tgtEl>
                                          <p:spTgt spid="820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200"/>
                                        </p:tgtEl>
                                        <p:attrNameLst>
                                          <p:attrName>style.visibility</p:attrName>
                                        </p:attrNameLst>
                                      </p:cBhvr>
                                      <p:to>
                                        <p:strVal val="visible"/>
                                      </p:to>
                                    </p:set>
                                    <p:animEffect transition="in" filter="fade">
                                      <p:cBhvr>
                                        <p:cTn id="32" dur="2000"/>
                                        <p:tgtEl>
                                          <p:spTgt spid="820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205"/>
                                        </p:tgtEl>
                                        <p:attrNameLst>
                                          <p:attrName>style.visibility</p:attrName>
                                        </p:attrNameLst>
                                      </p:cBhvr>
                                      <p:to>
                                        <p:strVal val="visible"/>
                                      </p:to>
                                    </p:set>
                                    <p:animEffect transition="in" filter="fade">
                                      <p:cBhvr>
                                        <p:cTn id="35" dur="2000"/>
                                        <p:tgtEl>
                                          <p:spTgt spid="820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204"/>
                                        </p:tgtEl>
                                        <p:attrNameLst>
                                          <p:attrName>style.visibility</p:attrName>
                                        </p:attrNameLst>
                                      </p:cBhvr>
                                      <p:to>
                                        <p:strVal val="visible"/>
                                      </p:to>
                                    </p:set>
                                    <p:animEffect transition="in" filter="fade">
                                      <p:cBhvr>
                                        <p:cTn id="38" dur="2000"/>
                                        <p:tgtEl>
                                          <p:spTgt spid="820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203"/>
                                        </p:tgtEl>
                                        <p:attrNameLst>
                                          <p:attrName>style.visibility</p:attrName>
                                        </p:attrNameLst>
                                      </p:cBhvr>
                                      <p:to>
                                        <p:strVal val="visible"/>
                                      </p:to>
                                    </p:set>
                                    <p:animEffect transition="in" filter="fade">
                                      <p:cBhvr>
                                        <p:cTn id="41" dur="2000"/>
                                        <p:tgtEl>
                                          <p:spTgt spid="820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198"/>
                                        </p:tgtEl>
                                        <p:attrNameLst>
                                          <p:attrName>style.visibility</p:attrName>
                                        </p:attrNameLst>
                                      </p:cBhvr>
                                      <p:to>
                                        <p:strVal val="visible"/>
                                      </p:to>
                                    </p:set>
                                    <p:animEffect transition="in" filter="fade">
                                      <p:cBhvr>
                                        <p:cTn id="44" dur="2000"/>
                                        <p:tgtEl>
                                          <p:spTgt spid="819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34819"/>
                                        </p:tgtEl>
                                        <p:attrNameLst>
                                          <p:attrName>style.visibility</p:attrName>
                                        </p:attrNameLst>
                                      </p:cBhvr>
                                      <p:to>
                                        <p:strVal val="visible"/>
                                      </p:to>
                                    </p:set>
                                    <p:animEffect transition="in" filter="wipe(down)">
                                      <p:cBhvr>
                                        <p:cTn id="49" dur="5000"/>
                                        <p:tgtEl>
                                          <p:spTgt spid="3481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mph" presetSubtype="2" fill="hold" grpId="0" nodeType="clickEffect">
                                  <p:stCondLst>
                                    <p:cond delay="0"/>
                                  </p:stCondLst>
                                  <p:childTnLst>
                                    <p:anim to="1.3" calcmode="lin" valueType="num">
                                      <p:cBhvr override="childStyle">
                                        <p:cTn id="53" dur="2000" fill="hold"/>
                                        <p:tgtEl>
                                          <p:spTgt spid="34830"/>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8196" grpId="0"/>
      <p:bldP spid="8197" grpId="0"/>
      <p:bldP spid="8198" grpId="0"/>
      <p:bldP spid="8200" grpId="0"/>
      <p:bldP spid="8201" grpId="0"/>
      <p:bldP spid="8202" grpId="0"/>
      <p:bldP spid="8203" grpId="0"/>
      <p:bldP spid="8204" grpId="0"/>
      <p:bldP spid="8205" grpId="0"/>
      <p:bldP spid="34830" grpId="0"/>
      <p:bldP spid="34830" grpId="1"/>
      <p:bldP spid="820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EE7D52-3FD4-C7DE-E177-A0216616E817}"/>
              </a:ext>
            </a:extLst>
          </p:cNvPr>
          <p:cNvSpPr>
            <a:spLocks noGrp="1"/>
          </p:cNvSpPr>
          <p:nvPr>
            <p:ph type="title"/>
          </p:nvPr>
        </p:nvSpPr>
        <p:spPr/>
        <p:txBody>
          <a:bodyPr/>
          <a:lstStyle/>
          <a:p>
            <a:pPr algn="ctr"/>
            <a:r>
              <a:rPr lang="ru-RU" dirty="0"/>
              <a:t>Характеристика первой волны НТП</a:t>
            </a:r>
          </a:p>
        </p:txBody>
      </p:sp>
      <p:sp>
        <p:nvSpPr>
          <p:cNvPr id="3" name="Объект 2">
            <a:extLst>
              <a:ext uri="{FF2B5EF4-FFF2-40B4-BE49-F238E27FC236}">
                <a16:creationId xmlns:a16="http://schemas.microsoft.com/office/drawing/2014/main" id="{D84C3F3E-AC1D-00E3-BB9E-47C89BB6F356}"/>
              </a:ext>
            </a:extLst>
          </p:cNvPr>
          <p:cNvSpPr>
            <a:spLocks noGrp="1"/>
          </p:cNvSpPr>
          <p:nvPr>
            <p:ph idx="1"/>
          </p:nvPr>
        </p:nvSpPr>
        <p:spPr/>
        <p:txBody>
          <a:bodyPr>
            <a:normAutofit fontScale="92500" lnSpcReduction="10000"/>
          </a:bodyPr>
          <a:lstStyle/>
          <a:p>
            <a:pPr algn="just"/>
            <a:r>
              <a:rPr lang="ru-RU" b="0" i="0" dirty="0">
                <a:solidFill>
                  <a:srgbClr val="000000"/>
                </a:solidFill>
                <a:effectLst/>
                <a:latin typeface="Arial" panose="020B0604020202020204" pitchFamily="34" charset="0"/>
              </a:rPr>
              <a:t>Большое влияние научно-технический прогресс оказал также на человеческие факторы производства. Это выразилось в существенном повышении общеобразовательного и квалификационного уровня рабочей силы, а также роли научных работников, специалистов различных профессий, экспертов, инженерного персонала. Работники умственного труда превратились в массовый слой. Эти и другие факторы в совокупности обеспечили возможность модернизации промышленности и сельского хозяйства, ускорение темпов экономического развития. Для 50-60-х годов привычными стали такие понятия, как "германское чудо", "итальянское чудо" и т.д., под которыми подразумевалось быстрое экономическое развитие соответствующих стран.</a:t>
            </a:r>
            <a:endParaRPr lang="ru-RU" dirty="0"/>
          </a:p>
        </p:txBody>
      </p:sp>
    </p:spTree>
    <p:extLst>
      <p:ext uri="{BB962C8B-B14F-4D97-AF65-F5344CB8AC3E}">
        <p14:creationId xmlns:p14="http://schemas.microsoft.com/office/powerpoint/2010/main" val="42161510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77C7B0-AA24-E0DD-2016-2D7589B7B1C8}"/>
              </a:ext>
            </a:extLst>
          </p:cNvPr>
          <p:cNvSpPr>
            <a:spLocks noGrp="1"/>
          </p:cNvSpPr>
          <p:nvPr>
            <p:ph type="title"/>
          </p:nvPr>
        </p:nvSpPr>
        <p:spPr/>
        <p:txBody>
          <a:bodyPr/>
          <a:lstStyle/>
          <a:p>
            <a:pPr algn="ctr"/>
            <a:r>
              <a:rPr lang="ru-RU" dirty="0"/>
              <a:t>2-я волна НТП</a:t>
            </a:r>
          </a:p>
        </p:txBody>
      </p:sp>
      <p:sp>
        <p:nvSpPr>
          <p:cNvPr id="5" name="Текст 4">
            <a:extLst>
              <a:ext uri="{FF2B5EF4-FFF2-40B4-BE49-F238E27FC236}">
                <a16:creationId xmlns:a16="http://schemas.microsoft.com/office/drawing/2014/main" id="{30E6502C-2429-B893-480A-01981274214A}"/>
              </a:ext>
            </a:extLst>
          </p:cNvPr>
          <p:cNvSpPr>
            <a:spLocks noGrp="1"/>
          </p:cNvSpPr>
          <p:nvPr>
            <p:ph type="body" idx="1"/>
          </p:nvPr>
        </p:nvSpPr>
        <p:spPr/>
        <p:txBody>
          <a:bodyPr/>
          <a:lstStyle/>
          <a:p>
            <a:pPr algn="ctr"/>
            <a:r>
              <a:rPr lang="ru-RU" dirty="0"/>
              <a:t>Название волны</a:t>
            </a:r>
          </a:p>
        </p:txBody>
      </p:sp>
      <p:sp>
        <p:nvSpPr>
          <p:cNvPr id="3" name="Объект 2">
            <a:extLst>
              <a:ext uri="{FF2B5EF4-FFF2-40B4-BE49-F238E27FC236}">
                <a16:creationId xmlns:a16="http://schemas.microsoft.com/office/drawing/2014/main" id="{D3739D98-4E84-4D94-AD2B-1245916B48A2}"/>
              </a:ext>
            </a:extLst>
          </p:cNvPr>
          <p:cNvSpPr>
            <a:spLocks noGrp="1"/>
          </p:cNvSpPr>
          <p:nvPr>
            <p:ph sz="half" idx="2"/>
          </p:nvPr>
        </p:nvSpPr>
        <p:spPr/>
        <p:txBody>
          <a:bodyPr>
            <a:normAutofit fontScale="85000" lnSpcReduction="20000"/>
          </a:bodyPr>
          <a:lstStyle/>
          <a:p>
            <a:pPr algn="just"/>
            <a:r>
              <a:rPr lang="ru-RU" b="0" i="0" dirty="0">
                <a:solidFill>
                  <a:srgbClr val="000000"/>
                </a:solidFill>
                <a:effectLst/>
                <a:latin typeface="Arial" panose="020B0604020202020204" pitchFamily="34" charset="0"/>
              </a:rPr>
              <a:t>Во второй половине 70-х годов с началом следующей волны научно-технического прогресса, получившей название </a:t>
            </a:r>
            <a:r>
              <a:rPr lang="ru-RU" b="1" i="0" dirty="0">
                <a:solidFill>
                  <a:srgbClr val="002060"/>
                </a:solidFill>
                <a:effectLst/>
                <a:latin typeface="Arial" panose="020B0604020202020204" pitchFamily="34" charset="0"/>
              </a:rPr>
              <a:t>информационно-телекоммуникационной революции, с</a:t>
            </a:r>
            <a:r>
              <a:rPr lang="ru-RU" b="0" i="0" dirty="0">
                <a:solidFill>
                  <a:srgbClr val="000000"/>
                </a:solidFill>
                <a:effectLst/>
                <a:latin typeface="Arial" panose="020B0604020202020204" pitchFamily="34" charset="0"/>
              </a:rPr>
              <a:t>овременный капитализм вступил в новый этап своего развития. </a:t>
            </a:r>
            <a:endParaRPr lang="ru-RU" dirty="0"/>
          </a:p>
        </p:txBody>
      </p:sp>
      <p:sp>
        <p:nvSpPr>
          <p:cNvPr id="6" name="Текст 5">
            <a:extLst>
              <a:ext uri="{FF2B5EF4-FFF2-40B4-BE49-F238E27FC236}">
                <a16:creationId xmlns:a16="http://schemas.microsoft.com/office/drawing/2014/main" id="{E0AC081F-AA9A-F5AF-BD1B-B65E265112B0}"/>
              </a:ext>
            </a:extLst>
          </p:cNvPr>
          <p:cNvSpPr>
            <a:spLocks noGrp="1"/>
          </p:cNvSpPr>
          <p:nvPr>
            <p:ph type="body" sz="quarter" idx="3"/>
          </p:nvPr>
        </p:nvSpPr>
        <p:spPr/>
        <p:txBody>
          <a:bodyPr/>
          <a:lstStyle/>
          <a:p>
            <a:pPr algn="ctr"/>
            <a:r>
              <a:rPr lang="ru-RU" dirty="0"/>
              <a:t>Характеристика</a:t>
            </a:r>
          </a:p>
        </p:txBody>
      </p:sp>
      <p:sp>
        <p:nvSpPr>
          <p:cNvPr id="4" name="Объект 3">
            <a:extLst>
              <a:ext uri="{FF2B5EF4-FFF2-40B4-BE49-F238E27FC236}">
                <a16:creationId xmlns:a16="http://schemas.microsoft.com/office/drawing/2014/main" id="{714AAF6D-223F-248F-1DC1-A5D7299FD356}"/>
              </a:ext>
            </a:extLst>
          </p:cNvPr>
          <p:cNvSpPr>
            <a:spLocks noGrp="1"/>
          </p:cNvSpPr>
          <p:nvPr>
            <p:ph sz="quarter" idx="4"/>
          </p:nvPr>
        </p:nvSpPr>
        <p:spPr/>
        <p:txBody>
          <a:bodyPr>
            <a:normAutofit fontScale="85000" lnSpcReduction="20000"/>
          </a:bodyPr>
          <a:lstStyle/>
          <a:p>
            <a:pPr algn="just"/>
            <a:r>
              <a:rPr lang="ru-RU" b="0" i="0" dirty="0">
                <a:solidFill>
                  <a:srgbClr val="000000"/>
                </a:solidFill>
                <a:effectLst/>
                <a:latin typeface="Arial" panose="020B0604020202020204" pitchFamily="34" charset="0"/>
              </a:rPr>
              <a:t>Результатами этой революции явились широкое использование в экономике электронно-вычислительных машин, информатизация и компьютеризация экономики, электронная роботизация, применение станков с программным управлением, создание центров сбора, обработки и хранения информации, внедрение интегральных схем и т.д.</a:t>
            </a:r>
            <a:endParaRPr lang="ru-RU" dirty="0"/>
          </a:p>
        </p:txBody>
      </p:sp>
    </p:spTree>
    <p:extLst>
      <p:ext uri="{BB962C8B-B14F-4D97-AF65-F5344CB8AC3E}">
        <p14:creationId xmlns:p14="http://schemas.microsoft.com/office/powerpoint/2010/main" val="41415740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A1C48B-CA2B-48BB-15FE-B269D99989C2}"/>
              </a:ext>
            </a:extLst>
          </p:cNvPr>
          <p:cNvSpPr>
            <a:spLocks noGrp="1"/>
          </p:cNvSpPr>
          <p:nvPr>
            <p:ph type="title"/>
          </p:nvPr>
        </p:nvSpPr>
        <p:spPr/>
        <p:txBody>
          <a:bodyPr/>
          <a:lstStyle/>
          <a:p>
            <a:r>
              <a:rPr lang="ru-RU" dirty="0"/>
              <a:t>Характеристика 2-й волны НТП</a:t>
            </a:r>
          </a:p>
        </p:txBody>
      </p:sp>
      <p:sp>
        <p:nvSpPr>
          <p:cNvPr id="3" name="Объект 2">
            <a:extLst>
              <a:ext uri="{FF2B5EF4-FFF2-40B4-BE49-F238E27FC236}">
                <a16:creationId xmlns:a16="http://schemas.microsoft.com/office/drawing/2014/main" id="{8F77DC39-FDBA-3149-611C-C0AD2D2EBCC7}"/>
              </a:ext>
            </a:extLst>
          </p:cNvPr>
          <p:cNvSpPr>
            <a:spLocks noGrp="1"/>
          </p:cNvSpPr>
          <p:nvPr>
            <p:ph idx="1"/>
          </p:nvPr>
        </p:nvSpPr>
        <p:spPr/>
        <p:txBody>
          <a:bodyPr>
            <a:normAutofit fontScale="92500" lnSpcReduction="10000"/>
          </a:bodyPr>
          <a:lstStyle/>
          <a:p>
            <a:pPr algn="just"/>
            <a:r>
              <a:rPr lang="ru-RU" b="0" i="0" dirty="0">
                <a:solidFill>
                  <a:srgbClr val="000000"/>
                </a:solidFill>
                <a:effectLst/>
                <a:latin typeface="Arial" panose="020B0604020202020204" pitchFamily="34" charset="0"/>
              </a:rPr>
              <a:t>Огромное значение с экономической точки зрения приобретают </a:t>
            </a:r>
            <a:r>
              <a:rPr lang="ru-RU" b="1" i="0" dirty="0">
                <a:solidFill>
                  <a:srgbClr val="002060"/>
                </a:solidFill>
                <a:effectLst/>
                <a:latin typeface="Arial" panose="020B0604020202020204" pitchFamily="34" charset="0"/>
              </a:rPr>
              <a:t>разработка и размещение глобальных технологических систем - погодных, коммуникационных, навигационных и других, характерных для космической эры.</a:t>
            </a:r>
            <a:r>
              <a:rPr lang="ru-RU" b="0" i="0" dirty="0">
                <a:solidFill>
                  <a:srgbClr val="000000"/>
                </a:solidFill>
                <a:effectLst/>
                <a:latin typeface="Arial" panose="020B0604020202020204" pitchFamily="34" charset="0"/>
              </a:rPr>
              <a:t> </a:t>
            </a:r>
          </a:p>
          <a:p>
            <a:pPr algn="just"/>
            <a:r>
              <a:rPr lang="ru-RU" b="0" i="0" dirty="0">
                <a:solidFill>
                  <a:srgbClr val="000000"/>
                </a:solidFill>
                <a:effectLst/>
                <a:latin typeface="Arial" panose="020B0604020202020204" pitchFamily="34" charset="0"/>
              </a:rPr>
              <a:t>Эволюция экономики в направлении информационных, энергосберегающих и наукоемких отраслей снижает ее зависимость от природных ресурсов. Полупроводниковые чипы, пластмассы, используемые в автомобилестроении, кабель из волоконного стекла и т.д. требуют значительно меньше сырья. В будущем эта тенденция усилится, что, естественно, приведет к дальнейшему изменению роли отдельных видов природных ресурсов в качестве фактора геополитики и геоэкономики.</a:t>
            </a:r>
            <a:endParaRPr lang="ru-RU" dirty="0"/>
          </a:p>
        </p:txBody>
      </p:sp>
    </p:spTree>
    <p:extLst>
      <p:ext uri="{BB962C8B-B14F-4D97-AF65-F5344CB8AC3E}">
        <p14:creationId xmlns:p14="http://schemas.microsoft.com/office/powerpoint/2010/main" val="13832638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CE25B4-F91A-B07B-D0CC-CE019FA1E9C7}"/>
              </a:ext>
            </a:extLst>
          </p:cNvPr>
          <p:cNvSpPr>
            <a:spLocks noGrp="1"/>
          </p:cNvSpPr>
          <p:nvPr>
            <p:ph type="title"/>
          </p:nvPr>
        </p:nvSpPr>
        <p:spPr/>
        <p:txBody>
          <a:bodyPr/>
          <a:lstStyle/>
          <a:p>
            <a:pPr algn="ctr"/>
            <a:r>
              <a:rPr lang="ru-RU" dirty="0"/>
              <a:t>Успехи в сельскохозяйственном производстве</a:t>
            </a:r>
          </a:p>
        </p:txBody>
      </p:sp>
      <p:sp>
        <p:nvSpPr>
          <p:cNvPr id="3" name="Объект 2">
            <a:extLst>
              <a:ext uri="{FF2B5EF4-FFF2-40B4-BE49-F238E27FC236}">
                <a16:creationId xmlns:a16="http://schemas.microsoft.com/office/drawing/2014/main" id="{BA02F1D1-9939-2160-A9E4-6775F9402FC8}"/>
              </a:ext>
            </a:extLst>
          </p:cNvPr>
          <p:cNvSpPr>
            <a:spLocks noGrp="1"/>
          </p:cNvSpPr>
          <p:nvPr>
            <p:ph idx="1"/>
          </p:nvPr>
        </p:nvSpPr>
        <p:spPr/>
        <p:txBody>
          <a:bodyPr>
            <a:normAutofit lnSpcReduction="10000"/>
          </a:bodyPr>
          <a:lstStyle/>
          <a:p>
            <a:pPr algn="just"/>
            <a:r>
              <a:rPr lang="ru-RU" b="0" i="0" dirty="0">
                <a:solidFill>
                  <a:srgbClr val="000000"/>
                </a:solidFill>
                <a:effectLst/>
                <a:latin typeface="Arial" panose="020B0604020202020204" pitchFamily="34" charset="0"/>
              </a:rPr>
              <a:t>Достижения науки и техники после второй мировой войны способствовали впечатляющим успехам в сельскохозяйственном производстве. В период с 1950 по 1984 г. в ходе так называемой "зеленой революции" объем мирового производства пищевых продуктов возрос как никогда ранее. </a:t>
            </a:r>
            <a:r>
              <a:rPr lang="ru-RU" b="1" i="0" dirty="0">
                <a:solidFill>
                  <a:srgbClr val="002060"/>
                </a:solidFill>
                <a:effectLst/>
                <a:latin typeface="Arial" panose="020B0604020202020204" pitchFamily="34" charset="0"/>
              </a:rPr>
              <a:t>Сбор зерновых увеличился в 2,6 раза, т.е. обогнал темпы роста численности населения земного шара</a:t>
            </a:r>
            <a:r>
              <a:rPr lang="ru-RU" b="0" i="0" dirty="0">
                <a:solidFill>
                  <a:srgbClr val="000000"/>
                </a:solidFill>
                <a:effectLst/>
                <a:latin typeface="Arial" panose="020B0604020202020204" pitchFamily="34" charset="0"/>
              </a:rPr>
              <a:t>. В оборот были введены новые миллионы обрабатываемых земель. Выросло производство более эффективных сельскохозяйственных машин, удобрений, были построены новые современные ирригационные системы.</a:t>
            </a:r>
            <a:endParaRPr lang="ru-RU" dirty="0"/>
          </a:p>
        </p:txBody>
      </p:sp>
    </p:spTree>
    <p:extLst>
      <p:ext uri="{BB962C8B-B14F-4D97-AF65-F5344CB8AC3E}">
        <p14:creationId xmlns:p14="http://schemas.microsoft.com/office/powerpoint/2010/main" val="992834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CAB2E6-9BDD-E345-D2C2-0A588AE03CE3}"/>
              </a:ext>
            </a:extLst>
          </p:cNvPr>
          <p:cNvSpPr>
            <a:spLocks noGrp="1"/>
          </p:cNvSpPr>
          <p:nvPr>
            <p:ph type="title"/>
          </p:nvPr>
        </p:nvSpPr>
        <p:spPr/>
        <p:txBody>
          <a:bodyPr>
            <a:noAutofit/>
          </a:bodyPr>
          <a:lstStyle/>
          <a:p>
            <a:pPr algn="ctr"/>
            <a:r>
              <a:rPr lang="ru-RU" sz="3200" b="0" i="0" dirty="0">
                <a:solidFill>
                  <a:srgbClr val="C00000"/>
                </a:solidFill>
                <a:effectLst/>
                <a:latin typeface="Arial" panose="020B0604020202020204" pitchFamily="34" charset="0"/>
              </a:rPr>
              <a:t>Высокие технологии становятся определяющим компонентом инфраструктуры безопасности и геополитического статуса страны или народа в рамках мирового сообщества</a:t>
            </a:r>
            <a:endParaRPr lang="ru-RU" sz="3200" dirty="0">
              <a:solidFill>
                <a:srgbClr val="C00000"/>
              </a:solidFill>
            </a:endParaRPr>
          </a:p>
        </p:txBody>
      </p:sp>
      <p:sp>
        <p:nvSpPr>
          <p:cNvPr id="3" name="Объект 2">
            <a:extLst>
              <a:ext uri="{FF2B5EF4-FFF2-40B4-BE49-F238E27FC236}">
                <a16:creationId xmlns:a16="http://schemas.microsoft.com/office/drawing/2014/main" id="{1B1A7266-774C-D707-8042-E25B1380AD7E}"/>
              </a:ext>
            </a:extLst>
          </p:cNvPr>
          <p:cNvSpPr>
            <a:spLocks noGrp="1"/>
          </p:cNvSpPr>
          <p:nvPr>
            <p:ph idx="1"/>
          </p:nvPr>
        </p:nvSpPr>
        <p:spPr/>
        <p:txBody>
          <a:bodyPr>
            <a:normAutofit/>
          </a:bodyPr>
          <a:lstStyle/>
          <a:p>
            <a:pPr algn="just"/>
            <a:r>
              <a:rPr lang="ru-RU" b="0" i="0" dirty="0">
                <a:solidFill>
                  <a:srgbClr val="000000"/>
                </a:solidFill>
                <a:effectLst/>
                <a:latin typeface="Arial" panose="020B0604020202020204" pitchFamily="34" charset="0"/>
              </a:rPr>
              <a:t>. Ставки в этой игре - это не просто рынки как таковые, а осознанная потребность крупных технологических держав, убежденных в необходимости захвата своей доли мирового производства в передовых секторах, чтобы компенсировать неизбежный упадок других секторов. На сегодняшний день ведущие страны ОЭСР продемонстрировали способность держать под своим контролем ситуацию и не допускать конфликтов, присущих борьбе за господство в сфере высоких технологий. Обеспечение такого контроля станет одной из решающих политических и правовых задач и в ближайшей перспективе.</a:t>
            </a:r>
            <a:endParaRPr lang="ru-RU" dirty="0"/>
          </a:p>
        </p:txBody>
      </p:sp>
    </p:spTree>
    <p:extLst>
      <p:ext uri="{BB962C8B-B14F-4D97-AF65-F5344CB8AC3E}">
        <p14:creationId xmlns:p14="http://schemas.microsoft.com/office/powerpoint/2010/main" val="30437122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DEEEB7-A8B8-8AD1-204B-30BE93D9C800}"/>
              </a:ext>
            </a:extLst>
          </p:cNvPr>
          <p:cNvSpPr txBox="1"/>
          <p:nvPr/>
        </p:nvSpPr>
        <p:spPr>
          <a:xfrm>
            <a:off x="212034" y="92766"/>
            <a:ext cx="11979965" cy="6001643"/>
          </a:xfrm>
          <a:prstGeom prst="rect">
            <a:avLst/>
          </a:prstGeom>
          <a:noFill/>
        </p:spPr>
        <p:txBody>
          <a:bodyPr wrap="square">
            <a:spAutoFit/>
          </a:bodyPr>
          <a:lstStyle/>
          <a:p>
            <a:pPr algn="just"/>
            <a:r>
              <a:rPr lang="ru-RU" sz="3200" b="0" i="0" dirty="0">
                <a:solidFill>
                  <a:srgbClr val="000000"/>
                </a:solidFill>
                <a:effectLst/>
                <a:latin typeface="Arial" panose="020B0604020202020204" pitchFamily="34" charset="0"/>
              </a:rPr>
              <a:t>Эти изменения стимулировали и интенсифицировали процессы транснационализации и глобализации экономики, что в свою очередь привело к формированию в мировой экономике глобальных хозяйственных комплексов - многопрофильных транснациональных корпораций (ТНК), банков (ТНБ) и т.д. Формируются союзы и объединения крупнейших ТНК и ТНБ в компьютерной и авиакосмической промышленности, </a:t>
            </a:r>
            <a:r>
              <a:rPr lang="ru-RU" sz="3200" b="0" i="0" dirty="0" err="1">
                <a:solidFill>
                  <a:srgbClr val="000000"/>
                </a:solidFill>
                <a:effectLst/>
                <a:latin typeface="Arial" panose="020B0604020202020204" pitchFamily="34" charset="0"/>
              </a:rPr>
              <a:t>самолето</a:t>
            </a:r>
            <a:r>
              <a:rPr lang="ru-RU" sz="3200" b="0" i="0" dirty="0">
                <a:solidFill>
                  <a:srgbClr val="000000"/>
                </a:solidFill>
                <a:effectLst/>
                <a:latin typeface="Arial" panose="020B0604020202020204" pitchFamily="34" charset="0"/>
              </a:rPr>
              <a:t>- и автомобилестроении и т.д. Одновременно они заключают так называемые "стратегические альянсы" со множеством государств по вопросам, связанным с разделом глобальных рынков и правилами игры на этих рынках.</a:t>
            </a:r>
            <a:endParaRPr lang="ru-RU" sz="3200" dirty="0"/>
          </a:p>
        </p:txBody>
      </p:sp>
    </p:spTree>
    <p:extLst>
      <p:ext uri="{BB962C8B-B14F-4D97-AF65-F5344CB8AC3E}">
        <p14:creationId xmlns:p14="http://schemas.microsoft.com/office/powerpoint/2010/main" val="30267000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9EC7-4A40-B1DC-CEDA-B846B8D4384D}"/>
              </a:ext>
            </a:extLst>
          </p:cNvPr>
          <p:cNvSpPr>
            <a:spLocks noGrp="1"/>
          </p:cNvSpPr>
          <p:nvPr>
            <p:ph type="title"/>
          </p:nvPr>
        </p:nvSpPr>
        <p:spPr/>
        <p:txBody>
          <a:bodyPr/>
          <a:lstStyle/>
          <a:p>
            <a:pPr algn="ctr"/>
            <a:r>
              <a:rPr lang="ru-RU" dirty="0"/>
              <a:t>Последствия глобализации и развития высоких технологий</a:t>
            </a:r>
          </a:p>
        </p:txBody>
      </p:sp>
      <p:sp>
        <p:nvSpPr>
          <p:cNvPr id="3" name="Объект 2">
            <a:extLst>
              <a:ext uri="{FF2B5EF4-FFF2-40B4-BE49-F238E27FC236}">
                <a16:creationId xmlns:a16="http://schemas.microsoft.com/office/drawing/2014/main" id="{F4BBC294-AEB6-5F25-31BA-11D99FC0758C}"/>
              </a:ext>
            </a:extLst>
          </p:cNvPr>
          <p:cNvSpPr>
            <a:spLocks noGrp="1"/>
          </p:cNvSpPr>
          <p:nvPr>
            <p:ph idx="1"/>
          </p:nvPr>
        </p:nvSpPr>
        <p:spPr/>
        <p:txBody>
          <a:bodyPr/>
          <a:lstStyle/>
          <a:p>
            <a:pPr algn="just"/>
            <a:r>
              <a:rPr lang="ru-RU" b="0" i="0" dirty="0">
                <a:solidFill>
                  <a:srgbClr val="000000"/>
                </a:solidFill>
                <a:effectLst/>
                <a:latin typeface="Arial" panose="020B0604020202020204" pitchFamily="34" charset="0"/>
              </a:rPr>
              <a:t>Вся планета как бы превратилась или во всяком случае превращается если не в единую фабрику, то в </a:t>
            </a:r>
            <a:r>
              <a:rPr lang="ru-RU" b="1" i="0" dirty="0">
                <a:solidFill>
                  <a:srgbClr val="C00000"/>
                </a:solidFill>
                <a:effectLst/>
                <a:latin typeface="Arial" panose="020B0604020202020204" pitchFamily="34" charset="0"/>
              </a:rPr>
              <a:t>единую глобальную экономическую систему</a:t>
            </a:r>
            <a:r>
              <a:rPr lang="ru-RU" b="0" i="0" dirty="0">
                <a:solidFill>
                  <a:srgbClr val="000000"/>
                </a:solidFill>
                <a:effectLst/>
                <a:latin typeface="Arial" panose="020B0604020202020204" pitchFamily="34" charset="0"/>
              </a:rPr>
              <a:t>, которую отнюдь нельзя представлять в качестве некого заповедника стихийных рыночных отношений между государствами в классическом смысле слова. </a:t>
            </a:r>
            <a:r>
              <a:rPr lang="ru-RU" b="1" i="0" dirty="0">
                <a:solidFill>
                  <a:srgbClr val="C00000"/>
                </a:solidFill>
                <a:effectLst/>
                <a:latin typeface="Arial" panose="020B0604020202020204" pitchFamily="34" charset="0"/>
              </a:rPr>
              <a:t>Речь идет о глобально функционирующем мировом производственно-хозяйственном механизме, интегральной составной частью которого стали отдельные национальные экономики</a:t>
            </a:r>
            <a:r>
              <a:rPr lang="ru-RU" b="0" i="0" dirty="0">
                <a:solidFill>
                  <a:srgbClr val="000000"/>
                </a:solidFill>
                <a:effectLst/>
                <a:latin typeface="Arial" panose="020B0604020202020204" pitchFamily="34" charset="0"/>
              </a:rPr>
              <a:t>.</a:t>
            </a:r>
            <a:endParaRPr lang="ru-RU" dirty="0"/>
          </a:p>
        </p:txBody>
      </p:sp>
    </p:spTree>
    <p:extLst>
      <p:ext uri="{BB962C8B-B14F-4D97-AF65-F5344CB8AC3E}">
        <p14:creationId xmlns:p14="http://schemas.microsoft.com/office/powerpoint/2010/main" val="24969569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F0989C2-03CA-4D94-4114-8C3DB0C55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19534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1259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57FE48C5-25BE-792C-4955-C03B3DA1BDF6}"/>
              </a:ext>
            </a:extLst>
          </p:cNvPr>
          <p:cNvSpPr>
            <a:spLocks noGrp="1"/>
          </p:cNvSpPr>
          <p:nvPr>
            <p:ph idx="4294967295"/>
          </p:nvPr>
        </p:nvSpPr>
        <p:spPr>
          <a:xfrm>
            <a:off x="0" y="1825625"/>
            <a:ext cx="10515600" cy="4351338"/>
          </a:xfrm>
        </p:spPr>
        <p:txBody>
          <a:bodyPr>
            <a:normAutofit/>
          </a:bodyPr>
          <a:lstStyle/>
          <a:p>
            <a:pPr marL="0" indent="0" algn="ctr">
              <a:buNone/>
            </a:pPr>
            <a:r>
              <a:rPr lang="ru-RU" sz="8000" dirty="0"/>
              <a:t>4.</a:t>
            </a:r>
          </a:p>
        </p:txBody>
      </p:sp>
    </p:spTree>
    <p:extLst>
      <p:ext uri="{BB962C8B-B14F-4D97-AF65-F5344CB8AC3E}">
        <p14:creationId xmlns:p14="http://schemas.microsoft.com/office/powerpoint/2010/main" val="37156319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Challenges of the XXI century</a:t>
            </a:r>
            <a:endParaRPr lang="ru-RU" dirty="0"/>
          </a:p>
        </p:txBody>
      </p:sp>
      <p:sp>
        <p:nvSpPr>
          <p:cNvPr id="3" name="Содержимое 2"/>
          <p:cNvSpPr>
            <a:spLocks noGrp="1"/>
          </p:cNvSpPr>
          <p:nvPr>
            <p:ph idx="1"/>
          </p:nvPr>
        </p:nvSpPr>
        <p:spPr/>
        <p:txBody>
          <a:bodyPr>
            <a:normAutofit/>
          </a:bodyPr>
          <a:lstStyle/>
          <a:p>
            <a:pPr marL="514350" indent="-514350" algn="just">
              <a:buFont typeface="+mj-lt"/>
              <a:buAutoNum type="arabicPeriod"/>
            </a:pPr>
            <a:r>
              <a:rPr lang="en-US" dirty="0"/>
              <a:t>Globalization of the world economy</a:t>
            </a:r>
          </a:p>
          <a:p>
            <a:pPr marL="514350" indent="-514350" algn="just">
              <a:buFont typeface="+mj-lt"/>
              <a:buAutoNum type="arabicPeriod"/>
            </a:pPr>
            <a:r>
              <a:rPr lang="en-US" dirty="0"/>
              <a:t>The increase of anthropogenic load on the environment in terms of growth of world production</a:t>
            </a:r>
          </a:p>
          <a:p>
            <a:pPr marL="514350" indent="-514350" algn="just">
              <a:buFont typeface="+mj-lt"/>
              <a:buAutoNum type="arabicPeriod"/>
            </a:pPr>
            <a:r>
              <a:rPr lang="en-US" dirty="0"/>
              <a:t>The inter-civilizational struggle for resources in the twenty-first century, especially energy resources, has already  led to tensions between the East and  the West</a:t>
            </a:r>
          </a:p>
          <a:p>
            <a:pPr marL="514350" indent="-514350" algn="just">
              <a:buFont typeface="+mj-lt"/>
              <a:buAutoNum type="arabicPeriod"/>
            </a:pPr>
            <a:r>
              <a:rPr lang="en-US" dirty="0"/>
              <a:t>International social tensions between the developed North and the agrarian South, which ultimately could lead to a global social divide.</a:t>
            </a:r>
          </a:p>
          <a:p>
            <a:pPr marL="514350" indent="-514350" algn="just">
              <a:buFont typeface="+mj-lt"/>
              <a:buAutoNum type="arabicPeriod"/>
            </a:pPr>
            <a:endParaRPr lang="en-US" dirty="0"/>
          </a:p>
          <a:p>
            <a:pPr marL="514350" indent="-514350" algn="just">
              <a:buFont typeface="+mj-lt"/>
              <a:buAutoNum type="arabicPeriod"/>
            </a:pPr>
            <a:endParaRPr lang="ru-RU" dirty="0"/>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Arial"/>
    </a:majorFont>
    <a:minorFont>
      <a:latin typeface="Arial"/>
      <a:ea typeface=""/>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Arial"/>
    </a:majorFont>
    <a:minorFont>
      <a:latin typeface="Arial"/>
      <a:ea typeface=""/>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78</TotalTime>
  <Words>6645</Words>
  <Application>Microsoft Office PowerPoint</Application>
  <PresentationFormat>Широкоэкранный</PresentationFormat>
  <Paragraphs>658</Paragraphs>
  <Slides>136</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136</vt:i4>
      </vt:variant>
    </vt:vector>
  </HeadingPairs>
  <TitlesOfParts>
    <vt:vector size="144" baseType="lpstr">
      <vt:lpstr>Arial</vt:lpstr>
      <vt:lpstr>Book Antiqua</vt:lpstr>
      <vt:lpstr>Calibri</vt:lpstr>
      <vt:lpstr>Calibri Light</vt:lpstr>
      <vt:lpstr>Times New Roman</vt:lpstr>
      <vt:lpstr>Verdana</vt:lpstr>
      <vt:lpstr>Wingdings</vt:lpstr>
      <vt:lpstr>Тема Office</vt:lpstr>
      <vt:lpstr>Глобализация и международная регионализация</vt:lpstr>
      <vt:lpstr>Вопросы</vt:lpstr>
      <vt:lpstr>Презентация PowerPoint</vt:lpstr>
      <vt:lpstr>«Глобализация мировой экономики»</vt:lpstr>
      <vt:lpstr>Характеристика глобализации</vt:lpstr>
      <vt:lpstr>Macro- structure of countries G7</vt:lpstr>
      <vt:lpstr>Презентация PowerPoint</vt:lpstr>
      <vt:lpstr>Презентация PowerPoint</vt:lpstr>
      <vt:lpstr>Эволюция государственно оформленных рыночных систем и переход ее на новый уровень – мировой рыночной системы</vt:lpstr>
      <vt:lpstr>Презентация PowerPoint</vt:lpstr>
      <vt:lpstr>First wave of globalization: 1870-1914</vt:lpstr>
      <vt:lpstr>Beneficiaries - Exporters</vt:lpstr>
      <vt:lpstr>The SLUMP of  the first WAVE: 1914-1945</vt:lpstr>
      <vt:lpstr>  Second wave of globalization: 1945-1980  </vt:lpstr>
      <vt:lpstr>Third wave of globalization, 1980-present </vt:lpstr>
      <vt:lpstr>Глобализация - Геоэкономика</vt:lpstr>
      <vt:lpstr>Направления глобализации</vt:lpstr>
      <vt:lpstr>Презентация PowerPoint</vt:lpstr>
      <vt:lpstr>Субъекты глобализации</vt:lpstr>
      <vt:lpstr>Карта сети 100 крупнейших транснациональных корпораций и их зарубежных филиалов (2010) </vt:lpstr>
      <vt:lpstr>Очень чётко было зафиксировано на последней, 83-й, встрече Бильдербергского клуба в Вашингтоне со 2-го по 5-е июня этого года об установлении контроля корпораций над государством </vt:lpstr>
      <vt:lpstr>Презентация PowerPoint</vt:lpstr>
      <vt:lpstr>Презентация PowerPoint</vt:lpstr>
      <vt:lpstr>Трансформация парадигмы рынка в рыночную глобализацию(с 1970-х)</vt:lpstr>
      <vt:lpstr>Новые центры ХХI века</vt:lpstr>
      <vt:lpstr>Презентация PowerPoint</vt:lpstr>
      <vt:lpstr>2004 USA  vs.  China </vt:lpstr>
      <vt:lpstr>2014 USA  vs.  China </vt:lpstr>
      <vt:lpstr>2024 USA  vs.  China</vt:lpstr>
      <vt:lpstr>Презентация PowerPoint</vt:lpstr>
      <vt:lpstr>Презентация PowerPoint</vt:lpstr>
      <vt:lpstr>Новая фаза глобализации</vt:lpstr>
      <vt:lpstr>Презентация PowerPoint</vt:lpstr>
      <vt:lpstr>Сравнительная характеристика мировой экономики 20 и 21 веков</vt:lpstr>
      <vt:lpstr>Презентация PowerPoint</vt:lpstr>
      <vt:lpstr>Презентация PowerPoint</vt:lpstr>
      <vt:lpstr>Презентация PowerPoint</vt:lpstr>
      <vt:lpstr>Использование Интернета по странам</vt:lpstr>
      <vt:lpstr>Презентация PowerPoint</vt:lpstr>
      <vt:lpstr>FinTech и банки</vt:lpstr>
      <vt:lpstr>On-line расходы</vt:lpstr>
      <vt:lpstr>Безналичные транзакции</vt:lpstr>
      <vt:lpstr> Компании-лидеры по рыночной капитализации  (стоимость акции  х  на сумму акций)в 2013-2018 гг.  </vt:lpstr>
      <vt:lpstr>2020 по рыночной капитализации </vt:lpstr>
      <vt:lpstr>Лидеры по прибыльности акций на рынке в 2017 г.</vt:lpstr>
      <vt:lpstr>2016 vs 2025</vt:lpstr>
      <vt:lpstr>!</vt:lpstr>
      <vt:lpstr>Две тенденции, замедляющие процессы глобализации наряду с цифровизацией </vt:lpstr>
      <vt:lpstr>Масштабы цифровой экономики, % от ВВП </vt:lpstr>
      <vt:lpstr> Nicholas Negroponte </vt:lpstr>
      <vt:lpstr>Презентация PowerPoint</vt:lpstr>
      <vt:lpstr>Четвертая промышленная (или технологическая) революция</vt:lpstr>
      <vt:lpstr>Суть 4 технологической революции</vt:lpstr>
      <vt:lpstr>В чем опасность и разрушительность 4 промышленной революции?</vt:lpstr>
      <vt:lpstr>4D</vt:lpstr>
      <vt:lpstr>1D</vt:lpstr>
      <vt:lpstr>2D</vt:lpstr>
      <vt:lpstr>3D</vt:lpstr>
      <vt:lpstr>Технология 4D</vt:lpstr>
      <vt:lpstr>4D</vt:lpstr>
      <vt:lpstr>Проблема!</vt:lpstr>
      <vt:lpstr>Презентация PowerPoint</vt:lpstr>
      <vt:lpstr>4D технологии</vt:lpstr>
      <vt:lpstr>В чем опасность и разрушительность 4 промышленной революции?</vt:lpstr>
      <vt:lpstr>WEB 4.0</vt:lpstr>
      <vt:lpstr>Индустрия 4.0</vt:lpstr>
      <vt:lpstr>«Сервис-ориентированное проектирование»</vt:lpstr>
      <vt:lpstr>Шесть руководящих принципов  Industry 4.0:</vt:lpstr>
      <vt:lpstr>Технологии 5G</vt:lpstr>
      <vt:lpstr>Презентация PowerPoint</vt:lpstr>
      <vt:lpstr>Поколения мобильной связи (от 1G до 5G)</vt:lpstr>
      <vt:lpstr>Правило 10 лет</vt:lpstr>
      <vt:lpstr>Презентация PowerPoint</vt:lpstr>
      <vt:lpstr>Задачи, которые призвана решить технология 5G: </vt:lpstr>
      <vt:lpstr>Цифровая экономика  ≠ Интернет экономике</vt:lpstr>
      <vt:lpstr>Существует шесть фундаментальных направления цифровой трансформации, которые являются центральными для изменений в бизнесе в цифровой экономике. Экономика из традиционной рыночной  превращается в цифровую, в «новую экономику», где взаимодействие между факторами производства сводится к электронному взаимодействию!</vt:lpstr>
      <vt:lpstr>Далее</vt:lpstr>
      <vt:lpstr>  Далее </vt:lpstr>
      <vt:lpstr>Вызовы цифровой экономики</vt:lpstr>
      <vt:lpstr>Нуриэль Рубини</vt:lpstr>
      <vt:lpstr>Как сохранить устойчивость в цифровой экономике?</vt:lpstr>
      <vt:lpstr>Презентация PowerPoint</vt:lpstr>
      <vt:lpstr>Выводы</vt:lpstr>
      <vt:lpstr>Презентация PowerPoint</vt:lpstr>
      <vt:lpstr>Литий подорожал в 20 раз</vt:lpstr>
      <vt:lpstr>Презентация PowerPoint</vt:lpstr>
      <vt:lpstr>Презентация PowerPoint</vt:lpstr>
      <vt:lpstr>Презентация PowerPoint</vt:lpstr>
      <vt:lpstr>Послевоенный период</vt:lpstr>
      <vt:lpstr>Характеристика первой волны НТП</vt:lpstr>
      <vt:lpstr>2-я волна НТП</vt:lpstr>
      <vt:lpstr>Характеристика 2-й волны НТП</vt:lpstr>
      <vt:lpstr>Успехи в сельскохозяйственном производстве</vt:lpstr>
      <vt:lpstr>Высокие технологии становятся определяющим компонентом инфраструктуры безопасности и геополитического статуса страны или народа в рамках мирового сообщества</vt:lpstr>
      <vt:lpstr>Презентация PowerPoint</vt:lpstr>
      <vt:lpstr>Последствия глобализации и развития высоких технологий</vt:lpstr>
      <vt:lpstr>Презентация PowerPoint</vt:lpstr>
      <vt:lpstr>Презентация PowerPoint</vt:lpstr>
      <vt:lpstr>Challenges of the XXI century</vt:lpstr>
      <vt:lpstr>First mark of globalization</vt:lpstr>
      <vt:lpstr>Economic growth -WORSENING OF QUALITY OF LIFE </vt:lpstr>
      <vt:lpstr>ANTHROPOGENIC LOAD</vt:lpstr>
      <vt:lpstr>What is dangerous of A.L. in?</vt:lpstr>
      <vt:lpstr>Презентация PowerPoint</vt:lpstr>
      <vt:lpstr>   The Brandt Line </vt:lpstr>
      <vt:lpstr> In the 1980s, the Brandt Line was developed as a way of showing the how the world was geographically split into relatively richer and poorer nations. According to this model:  </vt:lpstr>
      <vt:lpstr>Презентация PowerPoint</vt:lpstr>
      <vt:lpstr>The paradigm shift of the world development implies:</vt:lpstr>
      <vt:lpstr>Macro- structure of countries G7</vt:lpstr>
      <vt:lpstr>The first characteristic of the postindustrial economy and the form of its existence</vt:lpstr>
      <vt:lpstr>The second</vt:lpstr>
      <vt:lpstr>The third</vt:lpstr>
      <vt:lpstr>Презентация PowerPoint</vt:lpstr>
      <vt:lpstr>Презентация PowerPoint</vt:lpstr>
      <vt:lpstr>GDP per CAPITA</vt:lpstr>
      <vt:lpstr>OTHER causes for these inequalities</vt:lpstr>
      <vt:lpstr>Презентация PowerPoint</vt:lpstr>
      <vt:lpstr>Презентация PowerPoint</vt:lpstr>
      <vt:lpstr>Регионализация</vt:lpstr>
      <vt:lpstr>Стадии(уровни) регионализации (создания группировок)</vt:lpstr>
      <vt:lpstr>Презентация PowerPoint</vt:lpstr>
      <vt:lpstr>Примеры региональных интеграционных организаций</vt:lpstr>
      <vt:lpstr>Презентация PowerPoint</vt:lpstr>
      <vt:lpstr>Интеграционные группировки с участием Республики Беларусь</vt:lpstr>
      <vt:lpstr>Микрорегионализм</vt:lpstr>
      <vt:lpstr>Микрорегионализм осуществляется двумя путями: </vt:lpstr>
      <vt:lpstr>Презентация PowerPoint</vt:lpstr>
      <vt:lpstr>Презентация PowerPoint</vt:lpstr>
      <vt:lpstr>Презентация PowerPoint</vt:lpstr>
      <vt:lpstr>Презентация PowerPoint</vt:lpstr>
      <vt:lpstr>Приграничные территории в Республике Беларусь</vt:lpstr>
      <vt:lpstr>Двухсторонние соглашения о свободной торговле</vt:lpstr>
      <vt:lpstr>Тенденции регионализации:</vt:lpstr>
      <vt:lpstr>Сетевая интеграция</vt:lpstr>
      <vt:lpstr>Конкурентные преимущества Республики Беларусь при интеграции в мировое хозяйство</vt:lpstr>
      <vt:lpstr>Субъекты глобализации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Глобализация и международная регионализация</dc:title>
  <dc:creator>Irina</dc:creator>
  <cp:lastModifiedBy>Irina</cp:lastModifiedBy>
  <cp:revision>16</cp:revision>
  <dcterms:created xsi:type="dcterms:W3CDTF">2023-08-22T10:28:41Z</dcterms:created>
  <dcterms:modified xsi:type="dcterms:W3CDTF">2023-08-22T11:47:28Z</dcterms:modified>
</cp:coreProperties>
</file>